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91" r:id="rId5"/>
    <p:sldId id="379" r:id="rId6"/>
    <p:sldId id="380" r:id="rId7"/>
    <p:sldId id="381" r:id="rId8"/>
    <p:sldId id="395" r:id="rId9"/>
    <p:sldId id="397" r:id="rId10"/>
    <p:sldId id="398" r:id="rId11"/>
    <p:sldId id="399" r:id="rId12"/>
    <p:sldId id="401" r:id="rId13"/>
    <p:sldId id="404" r:id="rId14"/>
    <p:sldId id="405" r:id="rId15"/>
    <p:sldId id="406" r:id="rId16"/>
    <p:sldId id="411" r:id="rId17"/>
    <p:sldId id="407" r:id="rId18"/>
    <p:sldId id="408" r:id="rId19"/>
    <p:sldId id="409" r:id="rId20"/>
    <p:sldId id="410" r:id="rId21"/>
    <p:sldId id="412" r:id="rId22"/>
    <p:sldId id="413" r:id="rId23"/>
    <p:sldId id="414" r:id="rId24"/>
    <p:sldId id="415" r:id="rId25"/>
    <p:sldId id="416" r:id="rId26"/>
    <p:sldId id="417" r:id="rId27"/>
    <p:sldId id="418" r:id="rId28"/>
    <p:sldId id="419" r:id="rId29"/>
  </p:sldIdLst>
  <p:sldSz cx="9906000" cy="6858000" type="A4"/>
  <p:notesSz cx="6888163" cy="10018713"/>
  <p:embeddedFontLst>
    <p:embeddedFont>
      <p:font typeface="Montserrat" panose="00000500000000000000" pitchFamily="2" charset="0"/>
      <p:regular r:id="rId31"/>
      <p:bold r:id="rId32"/>
      <p:italic r:id="rId33"/>
      <p:boldItalic r:id="rId34"/>
    </p:embeddedFont>
    <p:embeddedFont>
      <p:font typeface="Montserrat Black" panose="00000A00000000000000" pitchFamily="2" charset="0"/>
      <p:bold r:id="rId35"/>
      <p:boldItalic r:id="rId36"/>
    </p:embeddedFont>
    <p:embeddedFont>
      <p:font typeface="Montserrat Medium" panose="00000600000000000000" pitchFamily="2" charset="0"/>
      <p:regular r:id="rId37"/>
      <p:italic r:id="rId38"/>
    </p:embeddedFont>
    <p:embeddedFont>
      <p:font typeface="Montserrat SemiBold" panose="00000700000000000000" pitchFamily="2" charset="0"/>
      <p:bold r:id="rId39"/>
      <p:boldItalic r:id="rId40"/>
    </p:embeddedFont>
    <p:embeddedFont>
      <p:font typeface="Raleway" pitchFamily="2" charset="0"/>
      <p:regular r:id="rId41"/>
      <p:bold r:id="rId42"/>
      <p:italic r:id="rId43"/>
      <p:boldItalic r:id="rId44"/>
    </p:embeddedFont>
    <p:embeddedFont>
      <p:font typeface="Times" panose="02020603050405020304" pitchFamily="18" charset="0"/>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5" pos="1623" userDrawn="1">
          <p15:clr>
            <a:srgbClr val="000000"/>
          </p15:clr>
        </p15:guide>
        <p15:guide id="11" pos="3120" userDrawn="1">
          <p15:clr>
            <a:srgbClr val="A4A3A4"/>
          </p15:clr>
        </p15:guide>
        <p15:guide id="15" orient="horz" pos="640" userDrawn="1">
          <p15:clr>
            <a:srgbClr val="A4A3A4"/>
          </p15:clr>
        </p15:guide>
        <p15:guide id="18" orient="horz" pos="1842" userDrawn="1">
          <p15:clr>
            <a:srgbClr val="A4A3A4"/>
          </p15:clr>
        </p15:guide>
        <p15:guide id="26" orient="horz" pos="1321" userDrawn="1">
          <p15:clr>
            <a:srgbClr val="A4A3A4"/>
          </p15:clr>
        </p15:guide>
        <p15:guide id="29" orient="horz" pos="4088" userDrawn="1">
          <p15:clr>
            <a:srgbClr val="A4A3A4"/>
          </p15:clr>
        </p15:guide>
        <p15:guide id="37" pos="4209" userDrawn="1">
          <p15:clr>
            <a:srgbClr val="A4A3A4"/>
          </p15:clr>
        </p15:guide>
        <p15:guide id="38" pos="6114" userDrawn="1">
          <p15:clr>
            <a:srgbClr val="A4A3A4"/>
          </p15:clr>
        </p15:guide>
      </p15:sldGuideLst>
    </p:ext>
    <p:ext uri="{2D200454-40CA-4A62-9FC3-DE9A4176ACB9}">
      <p15:notesGuideLst xmlns:p15="http://schemas.microsoft.com/office/powerpoint/2012/main">
        <p15:guide id="1" orient="horz" pos="3156" userDrawn="1">
          <p15:clr>
            <a:srgbClr val="000000"/>
          </p15:clr>
        </p15:guide>
        <p15:guide id="2" pos="2171" userDrawn="1">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6" roundtripDataSignature="AMtx7mjOrKUsBUxdHcGRzCitAY7pRyG+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1F"/>
    <a:srgbClr val="FCDDC4"/>
    <a:srgbClr val="93CDDD"/>
    <a:srgbClr val="948A54"/>
    <a:srgbClr val="014687"/>
    <a:srgbClr val="404040"/>
    <a:srgbClr val="012C53"/>
    <a:srgbClr val="37A0FF"/>
    <a:srgbClr val="A3D3FF"/>
    <a:srgbClr val="D1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397FAB-8275-4B49-9AFF-64787950EB22}">
  <a:tblStyle styleId="{ED397FAB-8275-4B49-9AFF-64787950EB22}" styleName="Table_0">
    <a:wholeTbl>
      <a:tcTxStyle b="off" i="off">
        <a:font>
          <a:latin typeface="Times New Roman"/>
          <a:ea typeface="Times New Roman"/>
          <a:cs typeface="Times New Roman"/>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8ADFD947-4FDF-4BA9-B45D-01AAF00999C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660"/>
  </p:normalViewPr>
  <p:slideViewPr>
    <p:cSldViewPr snapToGrid="0">
      <p:cViewPr varScale="1">
        <p:scale>
          <a:sx n="75" d="100"/>
          <a:sy n="75" d="100"/>
        </p:scale>
        <p:origin x="832" y="40"/>
      </p:cViewPr>
      <p:guideLst>
        <p:guide pos="1623"/>
        <p:guide pos="3120"/>
        <p:guide orient="horz" pos="640"/>
        <p:guide orient="horz" pos="1842"/>
        <p:guide orient="horz" pos="1321"/>
        <p:guide orient="horz" pos="4088"/>
        <p:guide pos="4209"/>
        <p:guide pos="611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13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136"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13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1.fntdata"/><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7794" cy="539594"/>
          </a:xfrm>
          <a:prstGeom prst="rect">
            <a:avLst/>
          </a:prstGeom>
          <a:noFill/>
          <a:ln>
            <a:noFill/>
          </a:ln>
        </p:spPr>
        <p:txBody>
          <a:bodyPr spcFirstLastPara="1" wrap="square" lIns="92705" tIns="46340" rIns="92705" bIns="4634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70369" y="0"/>
            <a:ext cx="3017794" cy="539594"/>
          </a:xfrm>
          <a:prstGeom prst="rect">
            <a:avLst/>
          </a:prstGeom>
          <a:noFill/>
          <a:ln>
            <a:noFill/>
          </a:ln>
        </p:spPr>
        <p:txBody>
          <a:bodyPr spcFirstLastPara="1" wrap="square" lIns="92705" tIns="46340" rIns="92705" bIns="4634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17550" y="769938"/>
            <a:ext cx="5453063" cy="3776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8182" y="4777412"/>
            <a:ext cx="5031801" cy="4471374"/>
          </a:xfrm>
          <a:prstGeom prst="rect">
            <a:avLst/>
          </a:prstGeom>
          <a:noFill/>
          <a:ln>
            <a:noFill/>
          </a:ln>
        </p:spPr>
        <p:txBody>
          <a:bodyPr spcFirstLastPara="1" wrap="square" lIns="92705" tIns="46340" rIns="92705" bIns="4634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79120"/>
            <a:ext cx="3017794" cy="539593"/>
          </a:xfrm>
          <a:prstGeom prst="rect">
            <a:avLst/>
          </a:prstGeom>
          <a:noFill/>
          <a:ln>
            <a:noFill/>
          </a:ln>
        </p:spPr>
        <p:txBody>
          <a:bodyPr spcFirstLastPara="1" wrap="square" lIns="92705" tIns="46340" rIns="92705" bIns="4634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70369" y="9479120"/>
            <a:ext cx="3017794" cy="539593"/>
          </a:xfrm>
          <a:prstGeom prst="rect">
            <a:avLst/>
          </a:prstGeom>
          <a:noFill/>
          <a:ln>
            <a:noFill/>
          </a:ln>
        </p:spPr>
        <p:txBody>
          <a:bodyPr spcFirstLastPara="1" wrap="square" lIns="92705" tIns="46340" rIns="92705" bIns="46340" anchor="b" anchorCtr="0">
            <a:noAutofit/>
          </a:bodyPr>
          <a:lstStyle/>
          <a:p>
            <a:pPr algn="r"/>
            <a:fld id="{00000000-1234-1234-1234-123412341234}" type="slidenum">
              <a:rPr lang="es-ES" sz="1200" smtClean="0">
                <a:solidFill>
                  <a:schemeClr val="dk1"/>
                </a:solidFill>
                <a:latin typeface="Times New Roman"/>
                <a:ea typeface="Times New Roman"/>
                <a:cs typeface="Times New Roman"/>
                <a:sym typeface="Times New Roman"/>
              </a:rPr>
              <a:pPr algn="r"/>
              <a:t>‹Nº›</a:t>
            </a:fld>
            <a:endParaRPr lang="es-E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140403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904151" y="9435631"/>
            <a:ext cx="2984012" cy="58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9" tIns="46064" rIns="92129" bIns="46064" anchor="b"/>
          <a:lstStyle>
            <a:lvl1pPr defTabSz="908050" eaLnBrk="0" hangingPunct="0">
              <a:defRPr sz="2300">
                <a:solidFill>
                  <a:schemeClr val="tx1"/>
                </a:solidFill>
                <a:latin typeface="Times New Roman" pitchFamily="18" charset="0"/>
              </a:defRPr>
            </a:lvl1pPr>
            <a:lvl2pPr marL="742950" indent="-285750" defTabSz="908050" eaLnBrk="0" hangingPunct="0">
              <a:defRPr sz="2300">
                <a:solidFill>
                  <a:schemeClr val="tx1"/>
                </a:solidFill>
                <a:latin typeface="Times New Roman" pitchFamily="18" charset="0"/>
              </a:defRPr>
            </a:lvl2pPr>
            <a:lvl3pPr marL="1143000" indent="-228600" defTabSz="908050" eaLnBrk="0" hangingPunct="0">
              <a:defRPr sz="2300">
                <a:solidFill>
                  <a:schemeClr val="tx1"/>
                </a:solidFill>
                <a:latin typeface="Times New Roman" pitchFamily="18" charset="0"/>
              </a:defRPr>
            </a:lvl3pPr>
            <a:lvl4pPr marL="1600200" indent="-228600" defTabSz="908050" eaLnBrk="0" hangingPunct="0">
              <a:defRPr sz="2300">
                <a:solidFill>
                  <a:schemeClr val="tx1"/>
                </a:solidFill>
                <a:latin typeface="Times New Roman" pitchFamily="18" charset="0"/>
              </a:defRPr>
            </a:lvl4pPr>
            <a:lvl5pPr marL="2057400" indent="-228600" defTabSz="908050" eaLnBrk="0" hangingPunct="0">
              <a:defRPr sz="2300">
                <a:solidFill>
                  <a:schemeClr val="tx1"/>
                </a:solidFill>
                <a:latin typeface="Times New Roman" pitchFamily="18" charset="0"/>
              </a:defRPr>
            </a:lvl5pPr>
            <a:lvl6pPr marL="2514600" indent="-228600" defTabSz="908050" eaLnBrk="0" fontAlgn="base" hangingPunct="0">
              <a:spcBef>
                <a:spcPct val="0"/>
              </a:spcBef>
              <a:spcAft>
                <a:spcPct val="0"/>
              </a:spcAft>
              <a:defRPr sz="2300">
                <a:solidFill>
                  <a:schemeClr val="tx1"/>
                </a:solidFill>
                <a:latin typeface="Times New Roman" pitchFamily="18" charset="0"/>
              </a:defRPr>
            </a:lvl6pPr>
            <a:lvl7pPr marL="2971800" indent="-228600" defTabSz="908050" eaLnBrk="0" fontAlgn="base" hangingPunct="0">
              <a:spcBef>
                <a:spcPct val="0"/>
              </a:spcBef>
              <a:spcAft>
                <a:spcPct val="0"/>
              </a:spcAft>
              <a:defRPr sz="2300">
                <a:solidFill>
                  <a:schemeClr val="tx1"/>
                </a:solidFill>
                <a:latin typeface="Times New Roman" pitchFamily="18" charset="0"/>
              </a:defRPr>
            </a:lvl7pPr>
            <a:lvl8pPr marL="3429000" indent="-228600" defTabSz="908050" eaLnBrk="0" fontAlgn="base" hangingPunct="0">
              <a:spcBef>
                <a:spcPct val="0"/>
              </a:spcBef>
              <a:spcAft>
                <a:spcPct val="0"/>
              </a:spcAft>
              <a:defRPr sz="2300">
                <a:solidFill>
                  <a:schemeClr val="tx1"/>
                </a:solidFill>
                <a:latin typeface="Times New Roman" pitchFamily="18" charset="0"/>
              </a:defRPr>
            </a:lvl8pPr>
            <a:lvl9pPr marL="3886200" indent="-228600" defTabSz="908050" eaLnBrk="0" fontAlgn="base" hangingPunct="0">
              <a:spcBef>
                <a:spcPct val="0"/>
              </a:spcBef>
              <a:spcAft>
                <a:spcPct val="0"/>
              </a:spcAft>
              <a:defRPr sz="2300">
                <a:solidFill>
                  <a:schemeClr val="tx1"/>
                </a:solidFill>
                <a:latin typeface="Times New Roman" pitchFamily="18" charset="0"/>
              </a:defRPr>
            </a:lvl9pPr>
          </a:lstStyle>
          <a:p>
            <a:pPr algn="r"/>
            <a:fld id="{C4F16D97-FA8F-4E94-9961-9F1B0FCB9F5D}" type="slidenum">
              <a:rPr lang="es-ES_tradnl" altLang="es-ES_tradnl" sz="1200">
                <a:latin typeface="Times"/>
              </a:rPr>
              <a:pPr algn="r"/>
              <a:t>1</a:t>
            </a:fld>
            <a:endParaRPr lang="es-ES_tradnl" altLang="es-ES_tradnl" sz="1200">
              <a:latin typeface="Times"/>
            </a:endParaRPr>
          </a:p>
        </p:txBody>
      </p:sp>
      <p:sp>
        <p:nvSpPr>
          <p:cNvPr id="11267" name="Rectangle 7"/>
          <p:cNvSpPr txBox="1">
            <a:spLocks noGrp="1" noChangeArrowheads="1"/>
          </p:cNvSpPr>
          <p:nvPr/>
        </p:nvSpPr>
        <p:spPr bwMode="auto">
          <a:xfrm>
            <a:off x="3900934" y="9434020"/>
            <a:ext cx="2987229" cy="5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9" tIns="46350" rIns="92699" bIns="46350" anchor="b"/>
          <a:lstStyle>
            <a:lvl1pPr defTabSz="912813" eaLnBrk="0" hangingPunct="0">
              <a:defRPr sz="2300">
                <a:solidFill>
                  <a:schemeClr val="tx1"/>
                </a:solidFill>
                <a:latin typeface="Times New Roman" pitchFamily="18" charset="0"/>
              </a:defRPr>
            </a:lvl1pPr>
            <a:lvl2pPr marL="742950" indent="-285750" defTabSz="912813" eaLnBrk="0" hangingPunct="0">
              <a:defRPr sz="2300">
                <a:solidFill>
                  <a:schemeClr val="tx1"/>
                </a:solidFill>
                <a:latin typeface="Times New Roman" pitchFamily="18" charset="0"/>
              </a:defRPr>
            </a:lvl2pPr>
            <a:lvl3pPr marL="1143000" indent="-228600" defTabSz="912813" eaLnBrk="0" hangingPunct="0">
              <a:defRPr sz="2300">
                <a:solidFill>
                  <a:schemeClr val="tx1"/>
                </a:solidFill>
                <a:latin typeface="Times New Roman" pitchFamily="18" charset="0"/>
              </a:defRPr>
            </a:lvl3pPr>
            <a:lvl4pPr marL="1600200" indent="-228600" defTabSz="912813" eaLnBrk="0" hangingPunct="0">
              <a:defRPr sz="2300">
                <a:solidFill>
                  <a:schemeClr val="tx1"/>
                </a:solidFill>
                <a:latin typeface="Times New Roman" pitchFamily="18" charset="0"/>
              </a:defRPr>
            </a:lvl4pPr>
            <a:lvl5pPr marL="2057400" indent="-228600" defTabSz="912813" eaLnBrk="0" hangingPunct="0">
              <a:defRPr sz="2300">
                <a:solidFill>
                  <a:schemeClr val="tx1"/>
                </a:solidFill>
                <a:latin typeface="Times New Roman" pitchFamily="18" charset="0"/>
              </a:defRPr>
            </a:lvl5pPr>
            <a:lvl6pPr marL="2514600" indent="-228600" defTabSz="912813" eaLnBrk="0" fontAlgn="base" hangingPunct="0">
              <a:spcBef>
                <a:spcPct val="0"/>
              </a:spcBef>
              <a:spcAft>
                <a:spcPct val="0"/>
              </a:spcAft>
              <a:defRPr sz="2300">
                <a:solidFill>
                  <a:schemeClr val="tx1"/>
                </a:solidFill>
                <a:latin typeface="Times New Roman" pitchFamily="18" charset="0"/>
              </a:defRPr>
            </a:lvl6pPr>
            <a:lvl7pPr marL="2971800" indent="-228600" defTabSz="912813" eaLnBrk="0" fontAlgn="base" hangingPunct="0">
              <a:spcBef>
                <a:spcPct val="0"/>
              </a:spcBef>
              <a:spcAft>
                <a:spcPct val="0"/>
              </a:spcAft>
              <a:defRPr sz="2300">
                <a:solidFill>
                  <a:schemeClr val="tx1"/>
                </a:solidFill>
                <a:latin typeface="Times New Roman" pitchFamily="18" charset="0"/>
              </a:defRPr>
            </a:lvl7pPr>
            <a:lvl8pPr marL="3429000" indent="-228600" defTabSz="912813" eaLnBrk="0" fontAlgn="base" hangingPunct="0">
              <a:spcBef>
                <a:spcPct val="0"/>
              </a:spcBef>
              <a:spcAft>
                <a:spcPct val="0"/>
              </a:spcAft>
              <a:defRPr sz="2300">
                <a:solidFill>
                  <a:schemeClr val="tx1"/>
                </a:solidFill>
                <a:latin typeface="Times New Roman" pitchFamily="18" charset="0"/>
              </a:defRPr>
            </a:lvl8pPr>
            <a:lvl9pPr marL="3886200" indent="-228600" defTabSz="912813" eaLnBrk="0" fontAlgn="base" hangingPunct="0">
              <a:spcBef>
                <a:spcPct val="0"/>
              </a:spcBef>
              <a:spcAft>
                <a:spcPct val="0"/>
              </a:spcAft>
              <a:defRPr sz="2300">
                <a:solidFill>
                  <a:schemeClr val="tx1"/>
                </a:solidFill>
                <a:latin typeface="Times New Roman" pitchFamily="18" charset="0"/>
              </a:defRPr>
            </a:lvl9pPr>
          </a:lstStyle>
          <a:p>
            <a:pPr algn="r"/>
            <a:fld id="{206EF447-1647-4B3C-BD59-AE364ACD5347}" type="slidenum">
              <a:rPr lang="es-ES_tradnl" altLang="es-ES_tradnl" sz="1200">
                <a:latin typeface="Times"/>
              </a:rPr>
              <a:pPr algn="r"/>
              <a:t>1</a:t>
            </a:fld>
            <a:endParaRPr lang="es-ES_tradnl" altLang="es-ES_tradnl" sz="1200">
              <a:latin typeface="Times"/>
            </a:endParaRPr>
          </a:p>
        </p:txBody>
      </p:sp>
      <p:sp>
        <p:nvSpPr>
          <p:cNvPr id="11268" name="Rectangle 2"/>
          <p:cNvSpPr>
            <a:spLocks noGrp="1" noRot="1" noChangeAspect="1" noChangeArrowheads="1" noTextEdit="1"/>
          </p:cNvSpPr>
          <p:nvPr>
            <p:ph type="sldImg"/>
          </p:nvPr>
        </p:nvSpPr>
        <p:spPr>
          <a:xfrm>
            <a:off x="733425" y="750888"/>
            <a:ext cx="5424488" cy="3756025"/>
          </a:xfrm>
          <a:ln/>
        </p:spPr>
      </p:sp>
      <p:sp>
        <p:nvSpPr>
          <p:cNvPr id="11269" name="Rectangle 3"/>
          <p:cNvSpPr>
            <a:spLocks noGrp="1" noChangeArrowheads="1"/>
          </p:cNvSpPr>
          <p:nvPr>
            <p:ph type="body" idx="1"/>
          </p:nvPr>
        </p:nvSpPr>
        <p:spPr>
          <a:xfrm>
            <a:off x="920138" y="4758083"/>
            <a:ext cx="5047888" cy="4510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2" tIns="46346" rIns="92692" bIns="46346"/>
          <a:lstStyle/>
          <a:p>
            <a:pPr eaLnBrk="1" hangingPunct="1"/>
            <a:endParaRPr lang="es-ES_tradnl" altLang="es-ES_tradnl"/>
          </a:p>
        </p:txBody>
      </p:sp>
      <p:sp>
        <p:nvSpPr>
          <p:cNvPr id="11270" name="1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53351" indent="-289751" eaLnBrk="0" hangingPunct="0">
              <a:defRPr sz="2300">
                <a:solidFill>
                  <a:schemeClr val="tx1"/>
                </a:solidFill>
                <a:latin typeface="Times New Roman" pitchFamily="18" charset="0"/>
              </a:defRPr>
            </a:lvl2pPr>
            <a:lvl3pPr marL="1159002" indent="-231800" eaLnBrk="0" hangingPunct="0">
              <a:defRPr sz="2300">
                <a:solidFill>
                  <a:schemeClr val="tx1"/>
                </a:solidFill>
                <a:latin typeface="Times New Roman" pitchFamily="18" charset="0"/>
              </a:defRPr>
            </a:lvl3pPr>
            <a:lvl4pPr marL="1622603" indent="-231800" eaLnBrk="0" hangingPunct="0">
              <a:defRPr sz="2300">
                <a:solidFill>
                  <a:schemeClr val="tx1"/>
                </a:solidFill>
                <a:latin typeface="Times New Roman" pitchFamily="18" charset="0"/>
              </a:defRPr>
            </a:lvl4pPr>
            <a:lvl5pPr marL="2086204" indent="-231800" eaLnBrk="0" hangingPunct="0">
              <a:defRPr sz="2300">
                <a:solidFill>
                  <a:schemeClr val="tx1"/>
                </a:solidFill>
                <a:latin typeface="Times New Roman" pitchFamily="18" charset="0"/>
              </a:defRPr>
            </a:lvl5pPr>
            <a:lvl6pPr marL="2549804" indent="-231800" eaLnBrk="0" fontAlgn="base" hangingPunct="0">
              <a:spcBef>
                <a:spcPct val="0"/>
              </a:spcBef>
              <a:spcAft>
                <a:spcPct val="0"/>
              </a:spcAft>
              <a:defRPr sz="2300">
                <a:solidFill>
                  <a:schemeClr val="tx1"/>
                </a:solidFill>
                <a:latin typeface="Times New Roman" pitchFamily="18" charset="0"/>
              </a:defRPr>
            </a:lvl6pPr>
            <a:lvl7pPr marL="3013405" indent="-231800" eaLnBrk="0" fontAlgn="base" hangingPunct="0">
              <a:spcBef>
                <a:spcPct val="0"/>
              </a:spcBef>
              <a:spcAft>
                <a:spcPct val="0"/>
              </a:spcAft>
              <a:defRPr sz="2300">
                <a:solidFill>
                  <a:schemeClr val="tx1"/>
                </a:solidFill>
                <a:latin typeface="Times New Roman" pitchFamily="18" charset="0"/>
              </a:defRPr>
            </a:lvl7pPr>
            <a:lvl8pPr marL="3477006" indent="-231800" eaLnBrk="0" fontAlgn="base" hangingPunct="0">
              <a:spcBef>
                <a:spcPct val="0"/>
              </a:spcBef>
              <a:spcAft>
                <a:spcPct val="0"/>
              </a:spcAft>
              <a:defRPr sz="2300">
                <a:solidFill>
                  <a:schemeClr val="tx1"/>
                </a:solidFill>
                <a:latin typeface="Times New Roman" pitchFamily="18" charset="0"/>
              </a:defRPr>
            </a:lvl8pPr>
            <a:lvl9pPr marL="3940607" indent="-231800" eaLnBrk="0" fontAlgn="base" hangingPunct="0">
              <a:spcBef>
                <a:spcPct val="0"/>
              </a:spcBef>
              <a:spcAft>
                <a:spcPct val="0"/>
              </a:spcAft>
              <a:defRPr sz="2300">
                <a:solidFill>
                  <a:schemeClr val="tx1"/>
                </a:solidFill>
                <a:latin typeface="Times New Roman" pitchFamily="18" charset="0"/>
              </a:defRPr>
            </a:lvl9pPr>
          </a:lstStyle>
          <a:p>
            <a:pPr eaLnBrk="1" hangingPunct="1"/>
            <a:fld id="{6DAE76FA-ED21-4EEF-82CA-65F08F916EAA}" type="slidenum">
              <a:rPr lang="es-ES" sz="1200"/>
              <a:pPr eaLnBrk="1" hangingPunct="1"/>
              <a:t>1</a:t>
            </a:fld>
            <a:endParaRPr lang="es-E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904151" y="9435631"/>
            <a:ext cx="2984012" cy="58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9" tIns="46064" rIns="92129" bIns="46064" anchor="b"/>
          <a:lstStyle>
            <a:lvl1pPr defTabSz="908050" eaLnBrk="0" hangingPunct="0">
              <a:defRPr sz="2300">
                <a:solidFill>
                  <a:schemeClr val="tx1"/>
                </a:solidFill>
                <a:latin typeface="Times New Roman" pitchFamily="18" charset="0"/>
              </a:defRPr>
            </a:lvl1pPr>
            <a:lvl2pPr marL="742950" indent="-285750" defTabSz="908050" eaLnBrk="0" hangingPunct="0">
              <a:defRPr sz="2300">
                <a:solidFill>
                  <a:schemeClr val="tx1"/>
                </a:solidFill>
                <a:latin typeface="Times New Roman" pitchFamily="18" charset="0"/>
              </a:defRPr>
            </a:lvl2pPr>
            <a:lvl3pPr marL="1143000" indent="-228600" defTabSz="908050" eaLnBrk="0" hangingPunct="0">
              <a:defRPr sz="2300">
                <a:solidFill>
                  <a:schemeClr val="tx1"/>
                </a:solidFill>
                <a:latin typeface="Times New Roman" pitchFamily="18" charset="0"/>
              </a:defRPr>
            </a:lvl3pPr>
            <a:lvl4pPr marL="1600200" indent="-228600" defTabSz="908050" eaLnBrk="0" hangingPunct="0">
              <a:defRPr sz="2300">
                <a:solidFill>
                  <a:schemeClr val="tx1"/>
                </a:solidFill>
                <a:latin typeface="Times New Roman" pitchFamily="18" charset="0"/>
              </a:defRPr>
            </a:lvl4pPr>
            <a:lvl5pPr marL="2057400" indent="-228600" defTabSz="908050" eaLnBrk="0" hangingPunct="0">
              <a:defRPr sz="2300">
                <a:solidFill>
                  <a:schemeClr val="tx1"/>
                </a:solidFill>
                <a:latin typeface="Times New Roman" pitchFamily="18" charset="0"/>
              </a:defRPr>
            </a:lvl5pPr>
            <a:lvl6pPr marL="2514600" indent="-228600" defTabSz="908050" eaLnBrk="0" fontAlgn="base" hangingPunct="0">
              <a:spcBef>
                <a:spcPct val="0"/>
              </a:spcBef>
              <a:spcAft>
                <a:spcPct val="0"/>
              </a:spcAft>
              <a:defRPr sz="2300">
                <a:solidFill>
                  <a:schemeClr val="tx1"/>
                </a:solidFill>
                <a:latin typeface="Times New Roman" pitchFamily="18" charset="0"/>
              </a:defRPr>
            </a:lvl6pPr>
            <a:lvl7pPr marL="2971800" indent="-228600" defTabSz="908050" eaLnBrk="0" fontAlgn="base" hangingPunct="0">
              <a:spcBef>
                <a:spcPct val="0"/>
              </a:spcBef>
              <a:spcAft>
                <a:spcPct val="0"/>
              </a:spcAft>
              <a:defRPr sz="2300">
                <a:solidFill>
                  <a:schemeClr val="tx1"/>
                </a:solidFill>
                <a:latin typeface="Times New Roman" pitchFamily="18" charset="0"/>
              </a:defRPr>
            </a:lvl7pPr>
            <a:lvl8pPr marL="3429000" indent="-228600" defTabSz="908050" eaLnBrk="0" fontAlgn="base" hangingPunct="0">
              <a:spcBef>
                <a:spcPct val="0"/>
              </a:spcBef>
              <a:spcAft>
                <a:spcPct val="0"/>
              </a:spcAft>
              <a:defRPr sz="2300">
                <a:solidFill>
                  <a:schemeClr val="tx1"/>
                </a:solidFill>
                <a:latin typeface="Times New Roman" pitchFamily="18" charset="0"/>
              </a:defRPr>
            </a:lvl8pPr>
            <a:lvl9pPr marL="3886200" indent="-228600" defTabSz="908050" eaLnBrk="0" fontAlgn="base" hangingPunct="0">
              <a:spcBef>
                <a:spcPct val="0"/>
              </a:spcBef>
              <a:spcAft>
                <a:spcPct val="0"/>
              </a:spcAft>
              <a:defRPr sz="2300">
                <a:solidFill>
                  <a:schemeClr val="tx1"/>
                </a:solidFill>
                <a:latin typeface="Times New Roman" pitchFamily="18" charset="0"/>
              </a:defRPr>
            </a:lvl9pPr>
          </a:lstStyle>
          <a:p>
            <a:pPr marL="0" marR="0" lvl="0" indent="0" algn="r" defTabSz="908050" rtl="0" eaLnBrk="0" fontAlgn="auto" latinLnBrk="0" hangingPunct="0">
              <a:lnSpc>
                <a:spcPct val="100000"/>
              </a:lnSpc>
              <a:spcBef>
                <a:spcPts val="0"/>
              </a:spcBef>
              <a:spcAft>
                <a:spcPts val="0"/>
              </a:spcAft>
              <a:buClr>
                <a:srgbClr val="000000"/>
              </a:buClr>
              <a:buSzTx/>
              <a:buFont typeface="Arial"/>
              <a:buNone/>
              <a:tabLst/>
              <a:defRPr/>
            </a:pPr>
            <a:fld id="{C4F16D97-FA8F-4E94-9961-9F1B0FCB9F5D}" type="slidenum">
              <a:rPr kumimoji="0" lang="es-ES_tradnl" altLang="es-ES_tradnl" sz="1200" b="0" i="0" u="none" strike="noStrike" kern="0" cap="none" spc="0" normalizeH="0" baseline="0" noProof="0">
                <a:ln>
                  <a:noFill/>
                </a:ln>
                <a:solidFill>
                  <a:srgbClr val="000000"/>
                </a:solidFill>
                <a:effectLst/>
                <a:uLnTx/>
                <a:uFillTx/>
                <a:latin typeface="Times"/>
                <a:cs typeface="Arial"/>
                <a:sym typeface="Arial"/>
              </a:rPr>
              <a:pPr marL="0" marR="0" lvl="0" indent="0" algn="r" defTabSz="908050" rtl="0" eaLnBrk="0" fontAlgn="auto" latinLnBrk="0" hangingPunct="0">
                <a:lnSpc>
                  <a:spcPct val="100000"/>
                </a:lnSpc>
                <a:spcBef>
                  <a:spcPts val="0"/>
                </a:spcBef>
                <a:spcAft>
                  <a:spcPts val="0"/>
                </a:spcAft>
                <a:buClr>
                  <a:srgbClr val="000000"/>
                </a:buClr>
                <a:buSzTx/>
                <a:buFont typeface="Arial"/>
                <a:buNone/>
                <a:tabLst/>
                <a:defRPr/>
              </a:pPr>
              <a:t>25</a:t>
            </a:fld>
            <a:endParaRPr kumimoji="0" lang="es-ES_tradnl" altLang="es-ES_tradnl" sz="1200" b="0" i="0" u="none" strike="noStrike" kern="0" cap="none" spc="0" normalizeH="0" baseline="0" noProof="0">
              <a:ln>
                <a:noFill/>
              </a:ln>
              <a:solidFill>
                <a:srgbClr val="000000"/>
              </a:solidFill>
              <a:effectLst/>
              <a:uLnTx/>
              <a:uFillTx/>
              <a:latin typeface="Times"/>
              <a:cs typeface="Arial"/>
              <a:sym typeface="Arial"/>
            </a:endParaRPr>
          </a:p>
        </p:txBody>
      </p:sp>
      <p:sp>
        <p:nvSpPr>
          <p:cNvPr id="11267" name="Rectangle 7"/>
          <p:cNvSpPr txBox="1">
            <a:spLocks noGrp="1" noChangeArrowheads="1"/>
          </p:cNvSpPr>
          <p:nvPr/>
        </p:nvSpPr>
        <p:spPr bwMode="auto">
          <a:xfrm>
            <a:off x="3900934" y="9434020"/>
            <a:ext cx="2987229" cy="5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9" tIns="46350" rIns="92699" bIns="46350" anchor="b"/>
          <a:lstStyle>
            <a:lvl1pPr defTabSz="912813" eaLnBrk="0" hangingPunct="0">
              <a:defRPr sz="2300">
                <a:solidFill>
                  <a:schemeClr val="tx1"/>
                </a:solidFill>
                <a:latin typeface="Times New Roman" pitchFamily="18" charset="0"/>
              </a:defRPr>
            </a:lvl1pPr>
            <a:lvl2pPr marL="742950" indent="-285750" defTabSz="912813" eaLnBrk="0" hangingPunct="0">
              <a:defRPr sz="2300">
                <a:solidFill>
                  <a:schemeClr val="tx1"/>
                </a:solidFill>
                <a:latin typeface="Times New Roman" pitchFamily="18" charset="0"/>
              </a:defRPr>
            </a:lvl2pPr>
            <a:lvl3pPr marL="1143000" indent="-228600" defTabSz="912813" eaLnBrk="0" hangingPunct="0">
              <a:defRPr sz="2300">
                <a:solidFill>
                  <a:schemeClr val="tx1"/>
                </a:solidFill>
                <a:latin typeface="Times New Roman" pitchFamily="18" charset="0"/>
              </a:defRPr>
            </a:lvl3pPr>
            <a:lvl4pPr marL="1600200" indent="-228600" defTabSz="912813" eaLnBrk="0" hangingPunct="0">
              <a:defRPr sz="2300">
                <a:solidFill>
                  <a:schemeClr val="tx1"/>
                </a:solidFill>
                <a:latin typeface="Times New Roman" pitchFamily="18" charset="0"/>
              </a:defRPr>
            </a:lvl4pPr>
            <a:lvl5pPr marL="2057400" indent="-228600" defTabSz="912813" eaLnBrk="0" hangingPunct="0">
              <a:defRPr sz="2300">
                <a:solidFill>
                  <a:schemeClr val="tx1"/>
                </a:solidFill>
                <a:latin typeface="Times New Roman" pitchFamily="18" charset="0"/>
              </a:defRPr>
            </a:lvl5pPr>
            <a:lvl6pPr marL="2514600" indent="-228600" defTabSz="912813" eaLnBrk="0" fontAlgn="base" hangingPunct="0">
              <a:spcBef>
                <a:spcPct val="0"/>
              </a:spcBef>
              <a:spcAft>
                <a:spcPct val="0"/>
              </a:spcAft>
              <a:defRPr sz="2300">
                <a:solidFill>
                  <a:schemeClr val="tx1"/>
                </a:solidFill>
                <a:latin typeface="Times New Roman" pitchFamily="18" charset="0"/>
              </a:defRPr>
            </a:lvl6pPr>
            <a:lvl7pPr marL="2971800" indent="-228600" defTabSz="912813" eaLnBrk="0" fontAlgn="base" hangingPunct="0">
              <a:spcBef>
                <a:spcPct val="0"/>
              </a:spcBef>
              <a:spcAft>
                <a:spcPct val="0"/>
              </a:spcAft>
              <a:defRPr sz="2300">
                <a:solidFill>
                  <a:schemeClr val="tx1"/>
                </a:solidFill>
                <a:latin typeface="Times New Roman" pitchFamily="18" charset="0"/>
              </a:defRPr>
            </a:lvl7pPr>
            <a:lvl8pPr marL="3429000" indent="-228600" defTabSz="912813" eaLnBrk="0" fontAlgn="base" hangingPunct="0">
              <a:spcBef>
                <a:spcPct val="0"/>
              </a:spcBef>
              <a:spcAft>
                <a:spcPct val="0"/>
              </a:spcAft>
              <a:defRPr sz="2300">
                <a:solidFill>
                  <a:schemeClr val="tx1"/>
                </a:solidFill>
                <a:latin typeface="Times New Roman" pitchFamily="18" charset="0"/>
              </a:defRPr>
            </a:lvl8pPr>
            <a:lvl9pPr marL="3886200" indent="-228600" defTabSz="912813" eaLnBrk="0" fontAlgn="base" hangingPunct="0">
              <a:spcBef>
                <a:spcPct val="0"/>
              </a:spcBef>
              <a:spcAft>
                <a:spcPct val="0"/>
              </a:spcAft>
              <a:defRPr sz="2300">
                <a:solidFill>
                  <a:schemeClr val="tx1"/>
                </a:solidFill>
                <a:latin typeface="Times New Roman" pitchFamily="18" charset="0"/>
              </a:defRPr>
            </a:lvl9pPr>
          </a:lstStyle>
          <a:p>
            <a:pPr marL="0" marR="0" lvl="0" indent="0" algn="r" defTabSz="912813" rtl="0" eaLnBrk="0" fontAlgn="auto" latinLnBrk="0" hangingPunct="0">
              <a:lnSpc>
                <a:spcPct val="100000"/>
              </a:lnSpc>
              <a:spcBef>
                <a:spcPts val="0"/>
              </a:spcBef>
              <a:spcAft>
                <a:spcPts val="0"/>
              </a:spcAft>
              <a:buClr>
                <a:srgbClr val="000000"/>
              </a:buClr>
              <a:buSzTx/>
              <a:buFont typeface="Arial"/>
              <a:buNone/>
              <a:tabLst/>
              <a:defRPr/>
            </a:pPr>
            <a:fld id="{206EF447-1647-4B3C-BD59-AE364ACD5347}" type="slidenum">
              <a:rPr kumimoji="0" lang="es-ES_tradnl" altLang="es-ES_tradnl" sz="1200" b="0" i="0" u="none" strike="noStrike" kern="0" cap="none" spc="0" normalizeH="0" baseline="0" noProof="0">
                <a:ln>
                  <a:noFill/>
                </a:ln>
                <a:solidFill>
                  <a:srgbClr val="000000"/>
                </a:solidFill>
                <a:effectLst/>
                <a:uLnTx/>
                <a:uFillTx/>
                <a:latin typeface="Times"/>
                <a:cs typeface="Arial"/>
                <a:sym typeface="Arial"/>
              </a:rPr>
              <a:pPr marL="0" marR="0" lvl="0" indent="0" algn="r" defTabSz="912813" rtl="0" eaLnBrk="0" fontAlgn="auto" latinLnBrk="0" hangingPunct="0">
                <a:lnSpc>
                  <a:spcPct val="100000"/>
                </a:lnSpc>
                <a:spcBef>
                  <a:spcPts val="0"/>
                </a:spcBef>
                <a:spcAft>
                  <a:spcPts val="0"/>
                </a:spcAft>
                <a:buClr>
                  <a:srgbClr val="000000"/>
                </a:buClr>
                <a:buSzTx/>
                <a:buFont typeface="Arial"/>
                <a:buNone/>
                <a:tabLst/>
                <a:defRPr/>
              </a:pPr>
              <a:t>25</a:t>
            </a:fld>
            <a:endParaRPr kumimoji="0" lang="es-ES_tradnl" altLang="es-ES_tradnl" sz="1200" b="0" i="0" u="none" strike="noStrike" kern="0" cap="none" spc="0" normalizeH="0" baseline="0" noProof="0">
              <a:ln>
                <a:noFill/>
              </a:ln>
              <a:solidFill>
                <a:srgbClr val="000000"/>
              </a:solidFill>
              <a:effectLst/>
              <a:uLnTx/>
              <a:uFillTx/>
              <a:latin typeface="Times"/>
              <a:cs typeface="Arial"/>
              <a:sym typeface="Arial"/>
            </a:endParaRPr>
          </a:p>
        </p:txBody>
      </p:sp>
      <p:sp>
        <p:nvSpPr>
          <p:cNvPr id="11268" name="Rectangle 2"/>
          <p:cNvSpPr>
            <a:spLocks noGrp="1" noRot="1" noChangeAspect="1" noChangeArrowheads="1" noTextEdit="1"/>
          </p:cNvSpPr>
          <p:nvPr>
            <p:ph type="sldImg"/>
          </p:nvPr>
        </p:nvSpPr>
        <p:spPr>
          <a:xfrm>
            <a:off x="733425" y="750888"/>
            <a:ext cx="5424488" cy="3756025"/>
          </a:xfrm>
          <a:ln/>
        </p:spPr>
      </p:sp>
      <p:sp>
        <p:nvSpPr>
          <p:cNvPr id="11269" name="Rectangle 3"/>
          <p:cNvSpPr>
            <a:spLocks noGrp="1" noChangeArrowheads="1"/>
          </p:cNvSpPr>
          <p:nvPr>
            <p:ph type="body" idx="1"/>
          </p:nvPr>
        </p:nvSpPr>
        <p:spPr>
          <a:xfrm>
            <a:off x="920138" y="4758083"/>
            <a:ext cx="5047888" cy="4510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2" tIns="46346" rIns="92692" bIns="46346"/>
          <a:lstStyle/>
          <a:p>
            <a:pPr eaLnBrk="1" hangingPunct="1"/>
            <a:endParaRPr lang="es-ES_tradnl" altLang="es-ES_tradnl"/>
          </a:p>
        </p:txBody>
      </p:sp>
      <p:sp>
        <p:nvSpPr>
          <p:cNvPr id="11270" name="1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53351" indent="-289751" eaLnBrk="0" hangingPunct="0">
              <a:defRPr sz="2300">
                <a:solidFill>
                  <a:schemeClr val="tx1"/>
                </a:solidFill>
                <a:latin typeface="Times New Roman" pitchFamily="18" charset="0"/>
              </a:defRPr>
            </a:lvl2pPr>
            <a:lvl3pPr marL="1159002" indent="-231800" eaLnBrk="0" hangingPunct="0">
              <a:defRPr sz="2300">
                <a:solidFill>
                  <a:schemeClr val="tx1"/>
                </a:solidFill>
                <a:latin typeface="Times New Roman" pitchFamily="18" charset="0"/>
              </a:defRPr>
            </a:lvl3pPr>
            <a:lvl4pPr marL="1622603" indent="-231800" eaLnBrk="0" hangingPunct="0">
              <a:defRPr sz="2300">
                <a:solidFill>
                  <a:schemeClr val="tx1"/>
                </a:solidFill>
                <a:latin typeface="Times New Roman" pitchFamily="18" charset="0"/>
              </a:defRPr>
            </a:lvl4pPr>
            <a:lvl5pPr marL="2086204" indent="-231800" eaLnBrk="0" hangingPunct="0">
              <a:defRPr sz="2300">
                <a:solidFill>
                  <a:schemeClr val="tx1"/>
                </a:solidFill>
                <a:latin typeface="Times New Roman" pitchFamily="18" charset="0"/>
              </a:defRPr>
            </a:lvl5pPr>
            <a:lvl6pPr marL="2549804" indent="-231800" eaLnBrk="0" fontAlgn="base" hangingPunct="0">
              <a:spcBef>
                <a:spcPct val="0"/>
              </a:spcBef>
              <a:spcAft>
                <a:spcPct val="0"/>
              </a:spcAft>
              <a:defRPr sz="2300">
                <a:solidFill>
                  <a:schemeClr val="tx1"/>
                </a:solidFill>
                <a:latin typeface="Times New Roman" pitchFamily="18" charset="0"/>
              </a:defRPr>
            </a:lvl6pPr>
            <a:lvl7pPr marL="3013405" indent="-231800" eaLnBrk="0" fontAlgn="base" hangingPunct="0">
              <a:spcBef>
                <a:spcPct val="0"/>
              </a:spcBef>
              <a:spcAft>
                <a:spcPct val="0"/>
              </a:spcAft>
              <a:defRPr sz="2300">
                <a:solidFill>
                  <a:schemeClr val="tx1"/>
                </a:solidFill>
                <a:latin typeface="Times New Roman" pitchFamily="18" charset="0"/>
              </a:defRPr>
            </a:lvl7pPr>
            <a:lvl8pPr marL="3477006" indent="-231800" eaLnBrk="0" fontAlgn="base" hangingPunct="0">
              <a:spcBef>
                <a:spcPct val="0"/>
              </a:spcBef>
              <a:spcAft>
                <a:spcPct val="0"/>
              </a:spcAft>
              <a:defRPr sz="2300">
                <a:solidFill>
                  <a:schemeClr val="tx1"/>
                </a:solidFill>
                <a:latin typeface="Times New Roman" pitchFamily="18" charset="0"/>
              </a:defRPr>
            </a:lvl8pPr>
            <a:lvl9pPr marL="3940607" indent="-231800" eaLnBrk="0" fontAlgn="base" hangingPunct="0">
              <a:spcBef>
                <a:spcPct val="0"/>
              </a:spcBef>
              <a:spcAft>
                <a:spcPct val="0"/>
              </a:spcAft>
              <a:defRPr sz="23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AE76FA-ED21-4EEF-82CA-65F08F916EAA}" type="slidenum">
              <a:rPr kumimoji="0" lang="es-ES" sz="1200" b="0" i="0" u="none" strike="noStrike" kern="0" cap="none" spc="0" normalizeH="0" baseline="0" noProof="0">
                <a:ln>
                  <a:noFill/>
                </a:ln>
                <a:solidFill>
                  <a:srgbClr val="000000"/>
                </a:solidFill>
                <a:effectLst/>
                <a:uLnTx/>
                <a:uFillTx/>
                <a:latin typeface="Times New Roman" pitchFamily="18"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s-ES" sz="1200" b="0" i="0" u="none" strike="noStrike" kern="0" cap="none" spc="0" normalizeH="0" baseline="0" noProof="0">
              <a:ln>
                <a:noFill/>
              </a:ln>
              <a:solidFill>
                <a:srgbClr val="000000"/>
              </a:solidFill>
              <a:effectLst/>
              <a:uLnTx/>
              <a:uFillTx/>
              <a:latin typeface="Times New Roman" pitchFamily="18" charset="0"/>
              <a:cs typeface="Arial"/>
              <a:sym typeface="Arial"/>
            </a:endParaRPr>
          </a:p>
        </p:txBody>
      </p:sp>
    </p:spTree>
    <p:extLst>
      <p:ext uri="{BB962C8B-B14F-4D97-AF65-F5344CB8AC3E}">
        <p14:creationId xmlns:p14="http://schemas.microsoft.com/office/powerpoint/2010/main" val="453967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 name="Google Shape;23;p43"/>
          <p:cNvSpPr txBox="1">
            <a:spLocks noGrp="1"/>
          </p:cNvSpPr>
          <p:nvPr>
            <p:ph type="body" idx="1"/>
          </p:nvPr>
        </p:nvSpPr>
        <p:spPr>
          <a:xfrm>
            <a:off x="495301" y="1600202"/>
            <a:ext cx="8915400" cy="4525963"/>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70675332-8FAC-7D93-A7C9-A10E77A37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B49B1E83-5956-A3F7-87FD-F9D5DE1EA3B7}"/>
              </a:ext>
            </a:extLst>
          </p:cNvPr>
          <p:cNvPicPr>
            <a:picLocks noChangeAspect="1"/>
          </p:cNvPicPr>
          <p:nvPr userDrawn="1"/>
        </p:nvPicPr>
        <p:blipFill>
          <a:blip r:embed="rId3"/>
          <a:stretch>
            <a:fillRect/>
          </a:stretch>
        </p:blipFill>
        <p:spPr>
          <a:xfrm>
            <a:off x="7924873" y="158891"/>
            <a:ext cx="955891" cy="6492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C99601D-83F3-86CB-91E4-1373F0A0E9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F28EC53D-183F-D561-3468-8908BFDDC101}"/>
              </a:ext>
            </a:extLst>
          </p:cNvPr>
          <p:cNvPicPr>
            <a:picLocks noChangeAspect="1"/>
          </p:cNvPicPr>
          <p:nvPr userDrawn="1"/>
        </p:nvPicPr>
        <p:blipFill>
          <a:blip r:embed="rId3"/>
          <a:stretch>
            <a:fillRect/>
          </a:stretch>
        </p:blipFill>
        <p:spPr>
          <a:xfrm>
            <a:off x="7814037" y="178806"/>
            <a:ext cx="955891" cy="649285"/>
          </a:xfrm>
          <a:prstGeom prst="rect">
            <a:avLst/>
          </a:prstGeom>
        </p:spPr>
      </p:pic>
    </p:spTree>
    <p:extLst>
      <p:ext uri="{BB962C8B-B14F-4D97-AF65-F5344CB8AC3E}">
        <p14:creationId xmlns:p14="http://schemas.microsoft.com/office/powerpoint/2010/main" val="18003124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395788" cy="6858000"/>
          </a:xfrm>
          <a:custGeom>
            <a:avLst/>
            <a:gdLst>
              <a:gd name="connsiteX0" fmla="*/ 0 w 5410200"/>
              <a:gd name="connsiteY0" fmla="*/ 0 h 6858000"/>
              <a:gd name="connsiteX1" fmla="*/ 5410200 w 5410200"/>
              <a:gd name="connsiteY1" fmla="*/ 0 h 6858000"/>
              <a:gd name="connsiteX2" fmla="*/ 5410200 w 5410200"/>
              <a:gd name="connsiteY2" fmla="*/ 6858000 h 6858000"/>
              <a:gd name="connsiteX3" fmla="*/ 0 w 5410200"/>
              <a:gd name="connsiteY3" fmla="*/ 6858000 h 6858000"/>
              <a:gd name="connsiteX4" fmla="*/ 0 w 5410200"/>
              <a:gd name="connsiteY4" fmla="*/ 0 h 6858000"/>
              <a:gd name="connsiteX0" fmla="*/ 0 w 5410200"/>
              <a:gd name="connsiteY0" fmla="*/ 0 h 6858000"/>
              <a:gd name="connsiteX1" fmla="*/ 5410200 w 5410200"/>
              <a:gd name="connsiteY1" fmla="*/ 0 h 6858000"/>
              <a:gd name="connsiteX2" fmla="*/ 4381500 w 5410200"/>
              <a:gd name="connsiteY2" fmla="*/ 6858000 h 6858000"/>
              <a:gd name="connsiteX3" fmla="*/ 0 w 5410200"/>
              <a:gd name="connsiteY3" fmla="*/ 6858000 h 6858000"/>
              <a:gd name="connsiteX4" fmla="*/ 0 w 54102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0" h="6858000">
                <a:moveTo>
                  <a:pt x="0" y="0"/>
                </a:moveTo>
                <a:lnTo>
                  <a:pt x="5410200" y="0"/>
                </a:lnTo>
                <a:lnTo>
                  <a:pt x="4381500" y="6858000"/>
                </a:lnTo>
                <a:lnTo>
                  <a:pt x="0" y="6858000"/>
                </a:lnTo>
                <a:lnTo>
                  <a:pt x="0" y="0"/>
                </a:lnTo>
                <a:close/>
              </a:path>
            </a:pathLst>
          </a:custGeom>
        </p:spPr>
        <p:txBody>
          <a:bodyPr/>
          <a:lstStyle/>
          <a:p>
            <a:endParaRPr lang="id-ID"/>
          </a:p>
        </p:txBody>
      </p:sp>
      <p:pic>
        <p:nvPicPr>
          <p:cNvPr id="2" name="Picture 3">
            <a:extLst>
              <a:ext uri="{FF2B5EF4-FFF2-40B4-BE49-F238E27FC236}">
                <a16:creationId xmlns:a16="http://schemas.microsoft.com/office/drawing/2014/main" id="{80FEF84D-519D-770F-FBF2-8B4E8D7726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D2ED70E6-417F-C17A-B4F8-A8527E7F7E18}"/>
              </a:ext>
            </a:extLst>
          </p:cNvPr>
          <p:cNvPicPr>
            <a:picLocks noChangeAspect="1"/>
          </p:cNvPicPr>
          <p:nvPr userDrawn="1"/>
        </p:nvPicPr>
        <p:blipFill>
          <a:blip r:embed="rId3"/>
          <a:stretch>
            <a:fillRect/>
          </a:stretch>
        </p:blipFill>
        <p:spPr>
          <a:xfrm>
            <a:off x="7814037" y="178806"/>
            <a:ext cx="955891" cy="649285"/>
          </a:xfrm>
          <a:prstGeom prst="rect">
            <a:avLst/>
          </a:prstGeom>
        </p:spPr>
      </p:pic>
    </p:spTree>
    <p:extLst>
      <p:ext uri="{BB962C8B-B14F-4D97-AF65-F5344CB8AC3E}">
        <p14:creationId xmlns:p14="http://schemas.microsoft.com/office/powerpoint/2010/main" val="74426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782505" y="4406902"/>
            <a:ext cx="8420101" cy="1362075"/>
          </a:xfrm>
          <a:prstGeom prst="rect">
            <a:avLst/>
          </a:prstGeom>
          <a:noFill/>
          <a:ln>
            <a:noFill/>
          </a:ln>
        </p:spPr>
        <p:txBody>
          <a:bodyPr spcFirstLastPara="1" wrap="square" lIns="91400" tIns="45700" rIns="91400" bIns="45700" anchor="t" anchorCtr="0">
            <a:noAutofit/>
          </a:bodyPr>
          <a:lstStyle>
            <a:lvl1pPr marR="0" lvl="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6" name="Google Shape;26;p44"/>
          <p:cNvSpPr txBox="1">
            <a:spLocks noGrp="1"/>
          </p:cNvSpPr>
          <p:nvPr>
            <p:ph type="body" idx="1"/>
          </p:nvPr>
        </p:nvSpPr>
        <p:spPr>
          <a:xfrm>
            <a:off x="782505" y="2906714"/>
            <a:ext cx="8420101" cy="1500187"/>
          </a:xfrm>
          <a:prstGeom prst="rect">
            <a:avLst/>
          </a:prstGeom>
          <a:noFill/>
          <a:ln>
            <a:noFill/>
          </a:ln>
        </p:spPr>
        <p:txBody>
          <a:bodyPr spcFirstLastPara="1" wrap="square" lIns="91400" tIns="45700" rIns="91400" bIns="45700" anchor="b" anchorCtr="0">
            <a:noAutofit/>
          </a:bodyPr>
          <a:lstStyle>
            <a:lvl1pPr marL="457200" marR="0" lvl="0"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EF22144C-D1EB-FBD3-3436-E15AA850E0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D9ACC99D-BC33-1B68-C5D3-C998F7FE7C9A}"/>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9" name="Google Shape;29;p45"/>
          <p:cNvSpPr txBox="1">
            <a:spLocks noGrp="1"/>
          </p:cNvSpPr>
          <p:nvPr>
            <p:ph type="body" idx="1"/>
          </p:nvPr>
        </p:nvSpPr>
        <p:spPr>
          <a:xfrm>
            <a:off x="495301" y="1600202"/>
            <a:ext cx="4375150" cy="4525963"/>
          </a:xfrm>
          <a:prstGeom prst="rect">
            <a:avLst/>
          </a:prstGeom>
          <a:noFill/>
          <a:ln>
            <a:noFill/>
          </a:ln>
        </p:spPr>
        <p:txBody>
          <a:bodyPr spcFirstLastPara="1" wrap="square" lIns="91400" tIns="45700" rIns="91400"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45"/>
          <p:cNvSpPr txBox="1">
            <a:spLocks noGrp="1"/>
          </p:cNvSpPr>
          <p:nvPr>
            <p:ph type="body" idx="2"/>
          </p:nvPr>
        </p:nvSpPr>
        <p:spPr>
          <a:xfrm>
            <a:off x="5035551" y="1600202"/>
            <a:ext cx="4375150" cy="4525963"/>
          </a:xfrm>
          <a:prstGeom prst="rect">
            <a:avLst/>
          </a:prstGeom>
          <a:noFill/>
          <a:ln>
            <a:noFill/>
          </a:ln>
        </p:spPr>
        <p:txBody>
          <a:bodyPr spcFirstLastPara="1" wrap="square" lIns="91400" tIns="45700" rIns="91400"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4B881A39-5381-4999-D293-B5B6B918AE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BEFF597D-38D9-C05F-9A48-ADF95D391618}"/>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1"/>
        <p:cNvGrpSpPr/>
        <p:nvPr/>
      </p:nvGrpSpPr>
      <p:grpSpPr>
        <a:xfrm>
          <a:off x="0" y="0"/>
          <a:ext cx="0" cy="0"/>
          <a:chOff x="0" y="0"/>
          <a:chExt cx="0" cy="0"/>
        </a:xfrm>
      </p:grpSpPr>
      <p:sp>
        <p:nvSpPr>
          <p:cNvPr id="32" name="Google Shape;32;p46"/>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3" name="Google Shape;33;p46"/>
          <p:cNvSpPr txBox="1">
            <a:spLocks noGrp="1"/>
          </p:cNvSpPr>
          <p:nvPr>
            <p:ph type="body" idx="1"/>
          </p:nvPr>
        </p:nvSpPr>
        <p:spPr>
          <a:xfrm>
            <a:off x="495300" y="1535114"/>
            <a:ext cx="4376870" cy="639762"/>
          </a:xfrm>
          <a:prstGeom prst="rect">
            <a:avLst/>
          </a:prstGeom>
          <a:noFill/>
          <a:ln>
            <a:noFill/>
          </a:ln>
        </p:spPr>
        <p:txBody>
          <a:bodyPr spcFirstLastPara="1" wrap="square" lIns="91400" tIns="45700" rIns="91400" bIns="45700" anchor="b" anchorCtr="0">
            <a:noAutofit/>
          </a:bodyPr>
          <a:lstStyle>
            <a:lvl1pPr marL="457200" marR="0" lvl="0" indent="-228600" algn="l" rtl="0">
              <a:spcBef>
                <a:spcPts val="460"/>
              </a:spcBef>
              <a:spcAft>
                <a:spcPts val="0"/>
              </a:spcAft>
              <a:buClr>
                <a:schemeClr val="dk1"/>
              </a:buClr>
              <a:buSzPts val="2300"/>
              <a:buFont typeface="Times New Roman"/>
              <a:buNone/>
              <a:defRPr sz="23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46"/>
          <p:cNvSpPr txBox="1">
            <a:spLocks noGrp="1"/>
          </p:cNvSpPr>
          <p:nvPr>
            <p:ph type="body" idx="2"/>
          </p:nvPr>
        </p:nvSpPr>
        <p:spPr>
          <a:xfrm>
            <a:off x="495300" y="2174876"/>
            <a:ext cx="4376870" cy="3951289"/>
          </a:xfrm>
          <a:prstGeom prst="rect">
            <a:avLst/>
          </a:prstGeom>
          <a:noFill/>
          <a:ln>
            <a:noFill/>
          </a:ln>
        </p:spPr>
        <p:txBody>
          <a:bodyPr spcFirstLastPara="1" wrap="square" lIns="91400" tIns="45700" rIns="91400" bIns="45700" anchor="t" anchorCtr="0">
            <a:noAutofit/>
          </a:bodyPr>
          <a:lstStyle>
            <a:lvl1pPr marL="457200" marR="0" lvl="0"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46"/>
          <p:cNvSpPr txBox="1">
            <a:spLocks noGrp="1"/>
          </p:cNvSpPr>
          <p:nvPr>
            <p:ph type="body" idx="3"/>
          </p:nvPr>
        </p:nvSpPr>
        <p:spPr>
          <a:xfrm>
            <a:off x="5032112" y="1535114"/>
            <a:ext cx="4378590" cy="639762"/>
          </a:xfrm>
          <a:prstGeom prst="rect">
            <a:avLst/>
          </a:prstGeom>
          <a:noFill/>
          <a:ln>
            <a:noFill/>
          </a:ln>
        </p:spPr>
        <p:txBody>
          <a:bodyPr spcFirstLastPara="1" wrap="square" lIns="91400" tIns="45700" rIns="91400" bIns="45700" anchor="b" anchorCtr="0">
            <a:noAutofit/>
          </a:bodyPr>
          <a:lstStyle>
            <a:lvl1pPr marL="457200" marR="0" lvl="0" indent="-228600" algn="l" rtl="0">
              <a:spcBef>
                <a:spcPts val="460"/>
              </a:spcBef>
              <a:spcAft>
                <a:spcPts val="0"/>
              </a:spcAft>
              <a:buClr>
                <a:schemeClr val="dk1"/>
              </a:buClr>
              <a:buSzPts val="2300"/>
              <a:buFont typeface="Times New Roman"/>
              <a:buNone/>
              <a:defRPr sz="23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46"/>
          <p:cNvSpPr txBox="1">
            <a:spLocks noGrp="1"/>
          </p:cNvSpPr>
          <p:nvPr>
            <p:ph type="body" idx="4"/>
          </p:nvPr>
        </p:nvSpPr>
        <p:spPr>
          <a:xfrm>
            <a:off x="5032112" y="2174876"/>
            <a:ext cx="4378590" cy="3951289"/>
          </a:xfrm>
          <a:prstGeom prst="rect">
            <a:avLst/>
          </a:prstGeom>
          <a:noFill/>
          <a:ln>
            <a:noFill/>
          </a:ln>
        </p:spPr>
        <p:txBody>
          <a:bodyPr spcFirstLastPara="1" wrap="square" lIns="91400" tIns="45700" rIns="91400" bIns="45700" anchor="t" anchorCtr="0">
            <a:noAutofit/>
          </a:bodyPr>
          <a:lstStyle>
            <a:lvl1pPr marL="457200" marR="0" lvl="0"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56CCA9DA-FE12-550B-5C42-E3D805D43E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B3245404-A68B-6040-8006-62942C4DC776}"/>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7"/>
        <p:cNvGrpSpPr/>
        <p:nvPr/>
      </p:nvGrpSpPr>
      <p:grpSpPr>
        <a:xfrm>
          <a:off x="0" y="0"/>
          <a:ext cx="0" cy="0"/>
          <a:chOff x="0" y="0"/>
          <a:chExt cx="0" cy="0"/>
        </a:xfrm>
      </p:grpSpPr>
      <p:sp>
        <p:nvSpPr>
          <p:cNvPr id="38" name="Google Shape;38;p47"/>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6ADD4E21-17DD-391A-D4EA-C8EE5C8464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F1F00415-0C87-4927-9A95-3B5CD3D0B458}"/>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9"/>
        <p:cNvGrpSpPr/>
        <p:nvPr/>
      </p:nvGrpSpPr>
      <p:grpSpPr>
        <a:xfrm>
          <a:off x="0" y="0"/>
          <a:ext cx="0" cy="0"/>
          <a:chOff x="0" y="0"/>
          <a:chExt cx="0" cy="0"/>
        </a:xfrm>
      </p:grpSpPr>
      <p:sp>
        <p:nvSpPr>
          <p:cNvPr id="40" name="Google Shape;40;p48"/>
          <p:cNvSpPr txBox="1">
            <a:spLocks noGrp="1"/>
          </p:cNvSpPr>
          <p:nvPr>
            <p:ph type="title"/>
          </p:nvPr>
        </p:nvSpPr>
        <p:spPr>
          <a:xfrm>
            <a:off x="495302" y="273051"/>
            <a:ext cx="3259005" cy="1162050"/>
          </a:xfrm>
          <a:prstGeom prst="rect">
            <a:avLst/>
          </a:prstGeom>
          <a:noFill/>
          <a:ln>
            <a:noFill/>
          </a:ln>
        </p:spPr>
        <p:txBody>
          <a:bodyPr spcFirstLastPara="1" wrap="square" lIns="91400" tIns="45700" rIns="91400" bIns="45700" anchor="b" anchorCtr="0">
            <a:noAutofit/>
          </a:bodyPr>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1" name="Google Shape;41;p48"/>
          <p:cNvSpPr txBox="1">
            <a:spLocks noGrp="1"/>
          </p:cNvSpPr>
          <p:nvPr>
            <p:ph type="body" idx="1"/>
          </p:nvPr>
        </p:nvSpPr>
        <p:spPr>
          <a:xfrm>
            <a:off x="3872972" y="273052"/>
            <a:ext cx="5537729" cy="5853113"/>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48"/>
          <p:cNvSpPr txBox="1">
            <a:spLocks noGrp="1"/>
          </p:cNvSpPr>
          <p:nvPr>
            <p:ph type="body" idx="2"/>
          </p:nvPr>
        </p:nvSpPr>
        <p:spPr>
          <a:xfrm>
            <a:off x="495302" y="1435102"/>
            <a:ext cx="3259005" cy="4691063"/>
          </a:xfrm>
          <a:prstGeom prst="rect">
            <a:avLst/>
          </a:prstGeom>
          <a:noFill/>
          <a:ln>
            <a:noFill/>
          </a:ln>
        </p:spPr>
        <p:txBody>
          <a:bodyPr spcFirstLastPara="1" wrap="square" lIns="91400" tIns="45700" rIns="91400" bIns="45700" anchor="t" anchorCtr="0">
            <a:noAutofit/>
          </a:bodyPr>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dirty="0"/>
          </a:p>
        </p:txBody>
      </p:sp>
      <p:pic>
        <p:nvPicPr>
          <p:cNvPr id="2" name="Picture 3">
            <a:extLst>
              <a:ext uri="{FF2B5EF4-FFF2-40B4-BE49-F238E27FC236}">
                <a16:creationId xmlns:a16="http://schemas.microsoft.com/office/drawing/2014/main" id="{038A3B41-A124-15AF-3829-31F5C4C3DD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D97229A2-7C0B-B399-3C4A-52F5A7B8E71B}"/>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3"/>
        <p:cNvGrpSpPr/>
        <p:nvPr/>
      </p:nvGrpSpPr>
      <p:grpSpPr>
        <a:xfrm>
          <a:off x="0" y="0"/>
          <a:ext cx="0" cy="0"/>
          <a:chOff x="0" y="0"/>
          <a:chExt cx="0" cy="0"/>
        </a:xfrm>
      </p:grpSpPr>
      <p:sp>
        <p:nvSpPr>
          <p:cNvPr id="44" name="Google Shape;44;p49"/>
          <p:cNvSpPr txBox="1">
            <a:spLocks noGrp="1"/>
          </p:cNvSpPr>
          <p:nvPr>
            <p:ph type="title"/>
          </p:nvPr>
        </p:nvSpPr>
        <p:spPr>
          <a:xfrm>
            <a:off x="1941645" y="4800601"/>
            <a:ext cx="5943600" cy="566738"/>
          </a:xfrm>
          <a:prstGeom prst="rect">
            <a:avLst/>
          </a:prstGeom>
          <a:noFill/>
          <a:ln>
            <a:noFill/>
          </a:ln>
        </p:spPr>
        <p:txBody>
          <a:bodyPr spcFirstLastPara="1" wrap="square" lIns="91400" tIns="45700" rIns="91400" bIns="45700" anchor="b" anchorCtr="0">
            <a:noAutofit/>
          </a:bodyPr>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5" name="Google Shape;45;p49"/>
          <p:cNvSpPr>
            <a:spLocks noGrp="1"/>
          </p:cNvSpPr>
          <p:nvPr>
            <p:ph type="pic" idx="2"/>
          </p:nvPr>
        </p:nvSpPr>
        <p:spPr>
          <a:xfrm>
            <a:off x="1941645" y="612776"/>
            <a:ext cx="5943600" cy="4114800"/>
          </a:xfrm>
          <a:prstGeom prst="rect">
            <a:avLst/>
          </a:prstGeom>
          <a:noFill/>
          <a:ln>
            <a:noFill/>
          </a:ln>
        </p:spPr>
        <p:txBody>
          <a:bodyPr spcFirstLastPara="1" wrap="square" lIns="91400" tIns="45700" rIns="91400"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6" name="Google Shape;46;p49"/>
          <p:cNvSpPr txBox="1">
            <a:spLocks noGrp="1"/>
          </p:cNvSpPr>
          <p:nvPr>
            <p:ph type="body" idx="1"/>
          </p:nvPr>
        </p:nvSpPr>
        <p:spPr>
          <a:xfrm>
            <a:off x="1941645" y="5367339"/>
            <a:ext cx="5943600" cy="804862"/>
          </a:xfrm>
          <a:prstGeom prst="rect">
            <a:avLst/>
          </a:prstGeom>
          <a:noFill/>
          <a:ln>
            <a:noFill/>
          </a:ln>
        </p:spPr>
        <p:txBody>
          <a:bodyPr spcFirstLastPara="1" wrap="square" lIns="91400" tIns="45700" rIns="91400" bIns="45700" anchor="t" anchorCtr="0">
            <a:noAutofit/>
          </a:bodyPr>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643042CD-91DA-5D4E-6496-48A181CF90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A2B20DE7-ACEA-443C-0D30-53F99FCC6FD4}"/>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47"/>
        <p:cNvGrpSpPr/>
        <p:nvPr/>
      </p:nvGrpSpPr>
      <p:grpSpPr>
        <a:xfrm>
          <a:off x="0" y="0"/>
          <a:ext cx="0" cy="0"/>
          <a:chOff x="0" y="0"/>
          <a:chExt cx="0" cy="0"/>
        </a:xfrm>
      </p:grpSpPr>
      <p:sp>
        <p:nvSpPr>
          <p:cNvPr id="48" name="Google Shape;48;p50"/>
          <p:cNvSpPr txBox="1">
            <a:spLocks noGrp="1"/>
          </p:cNvSpPr>
          <p:nvPr>
            <p:ph type="title"/>
          </p:nvPr>
        </p:nvSpPr>
        <p:spPr>
          <a:xfrm>
            <a:off x="495301" y="274638"/>
            <a:ext cx="8915400" cy="114300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9" name="Google Shape;49;p50"/>
          <p:cNvSpPr txBox="1">
            <a:spLocks noGrp="1"/>
          </p:cNvSpPr>
          <p:nvPr>
            <p:ph type="body" idx="1"/>
          </p:nvPr>
        </p:nvSpPr>
        <p:spPr>
          <a:xfrm rot="5400000">
            <a:off x="2690019" y="-594517"/>
            <a:ext cx="4525963" cy="8915400"/>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3A8BD655-2E49-3F33-E8B8-E8360E354C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138D7EA7-1DBD-B469-4A31-14D3BF5DCC47}"/>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rot="5400000">
            <a:off x="5370512" y="2085977"/>
            <a:ext cx="5851525" cy="2228850"/>
          </a:xfrm>
          <a:prstGeom prst="rect">
            <a:avLst/>
          </a:prstGeom>
          <a:noFill/>
          <a:ln>
            <a:noFill/>
          </a:ln>
        </p:spPr>
        <p:txBody>
          <a:bodyPr spcFirstLastPara="1" wrap="square" lIns="91400" tIns="45700" rIns="91400"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2" name="Google Shape;52;p51"/>
          <p:cNvSpPr txBox="1">
            <a:spLocks noGrp="1"/>
          </p:cNvSpPr>
          <p:nvPr>
            <p:ph type="body" idx="1"/>
          </p:nvPr>
        </p:nvSpPr>
        <p:spPr>
          <a:xfrm rot="5400000">
            <a:off x="830262" y="-60322"/>
            <a:ext cx="5851525" cy="6521450"/>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74650" algn="l" rtl="0">
              <a:spcBef>
                <a:spcPts val="46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2" name="Picture 3">
            <a:extLst>
              <a:ext uri="{FF2B5EF4-FFF2-40B4-BE49-F238E27FC236}">
                <a16:creationId xmlns:a16="http://schemas.microsoft.com/office/drawing/2014/main" id="{733DE550-D367-0BFB-0A5C-C2A5B4B9A5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0764" y="274638"/>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4FB65679-A4CF-46F1-3CF7-B7D2576DD91D}"/>
              </a:ext>
            </a:extLst>
          </p:cNvPr>
          <p:cNvPicPr>
            <a:picLocks noChangeAspect="1"/>
          </p:cNvPicPr>
          <p:nvPr userDrawn="1"/>
        </p:nvPicPr>
        <p:blipFill>
          <a:blip r:embed="rId3"/>
          <a:stretch>
            <a:fillRect/>
          </a:stretch>
        </p:blipFill>
        <p:spPr>
          <a:xfrm>
            <a:off x="7814037" y="178806"/>
            <a:ext cx="955891" cy="6492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A9A07C-5CA9-7A15-4488-F87BACC4B92E}"/>
              </a:ext>
            </a:extLst>
          </p:cNvPr>
          <p:cNvSpPr/>
          <p:nvPr/>
        </p:nvSpPr>
        <p:spPr>
          <a:xfrm>
            <a:off x="4953000" y="0"/>
            <a:ext cx="1212253"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N"/>
          </a:p>
        </p:txBody>
      </p:sp>
      <p:pic>
        <p:nvPicPr>
          <p:cNvPr id="1028" name="Picture 4" descr="RFEVB - La Liga Iberdrola vivió una tercera jornada de máxima igualdad">
            <a:extLst>
              <a:ext uri="{FF2B5EF4-FFF2-40B4-BE49-F238E27FC236}">
                <a16:creationId xmlns:a16="http://schemas.microsoft.com/office/drawing/2014/main" id="{63BA5335-9EE0-A4F3-9C48-2D2C1674A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r="21599"/>
          <a:stretch/>
        </p:blipFill>
        <p:spPr bwMode="auto">
          <a:xfrm>
            <a:off x="5590083" y="0"/>
            <a:ext cx="4315917" cy="6858000"/>
          </a:xfrm>
          <a:prstGeom prst="rect">
            <a:avLst/>
          </a:prstGeom>
          <a:noFill/>
        </p:spPr>
      </p:pic>
      <p:pic>
        <p:nvPicPr>
          <p:cNvPr id="8" name="Picture 3">
            <a:extLst>
              <a:ext uri="{FF2B5EF4-FFF2-40B4-BE49-F238E27FC236}">
                <a16:creationId xmlns:a16="http://schemas.microsoft.com/office/drawing/2014/main" id="{B8B37726-4035-6C6A-6925-2C7C9B83A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5430838"/>
            <a:ext cx="1597025" cy="8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61">
            <a:extLst>
              <a:ext uri="{FF2B5EF4-FFF2-40B4-BE49-F238E27FC236}">
                <a16:creationId xmlns:a16="http://schemas.microsoft.com/office/drawing/2014/main" id="{C89A46A8-442C-1731-A2B8-B9FCA2B34B8C}"/>
              </a:ext>
            </a:extLst>
          </p:cNvPr>
          <p:cNvSpPr>
            <a:spLocks noChangeArrowheads="1"/>
          </p:cNvSpPr>
          <p:nvPr/>
        </p:nvSpPr>
        <p:spPr bwMode="auto">
          <a:xfrm>
            <a:off x="384175" y="2743200"/>
            <a:ext cx="4989513" cy="954088"/>
          </a:xfrm>
          <a:prstGeom prst="rect">
            <a:avLst/>
          </a:prstGeom>
          <a:noFill/>
        </p:spPr>
        <p:txBody>
          <a:bodyPr>
            <a:spAutoFit/>
          </a:bodyPr>
          <a:lstStyle/>
          <a:p>
            <a:pPr defTabSz="914400" eaLnBrk="1" fontAlgn="auto" hangingPunct="1">
              <a:spcBef>
                <a:spcPts val="0"/>
              </a:spcBef>
              <a:spcAft>
                <a:spcPts val="0"/>
              </a:spcAft>
              <a:buClr>
                <a:srgbClr val="000000"/>
              </a:buClr>
              <a:buFont typeface="Arial"/>
              <a:buNone/>
              <a:defRPr/>
            </a:pPr>
            <a:r>
              <a:rPr lang="es-ES" sz="1400" b="1" kern="0" dirty="0">
                <a:solidFill>
                  <a:schemeClr val="bg2">
                    <a:lumMod val="50000"/>
                  </a:schemeClr>
                </a:solidFill>
                <a:latin typeface="Montserrat" pitchFamily="2" charset="77"/>
                <a:ea typeface="Verdana" panose="020B0604030504040204" pitchFamily="34" charset="0"/>
                <a:cs typeface="Arial" panose="020B0604020202020204" pitchFamily="34" charset="0"/>
                <a:sym typeface="Arial"/>
              </a:rPr>
              <a:t>PLAN PRO</a:t>
            </a:r>
            <a:r>
              <a:rPr lang="es-ES" sz="1400" b="1" kern="0" dirty="0">
                <a:solidFill>
                  <a:srgbClr val="948A54"/>
                </a:solidFill>
                <a:latin typeface="Montserrat" pitchFamily="2" charset="77"/>
                <a:ea typeface="Verdana" panose="020B0604030504040204" pitchFamily="34" charset="0"/>
                <a:cs typeface="Arial" panose="020B0604020202020204" pitchFamily="34" charset="0"/>
                <a:sym typeface="Arial"/>
              </a:rPr>
              <a:t>SP</a:t>
            </a:r>
            <a:r>
              <a:rPr lang="es-ES" sz="1400" b="1" kern="0" dirty="0">
                <a:solidFill>
                  <a:schemeClr val="bg2">
                    <a:lumMod val="50000"/>
                  </a:schemeClr>
                </a:solidFill>
                <a:latin typeface="Montserrat" pitchFamily="2" charset="77"/>
                <a:ea typeface="Verdana" panose="020B0604030504040204" pitchFamily="34" charset="0"/>
                <a:cs typeface="Arial" panose="020B0604020202020204" pitchFamily="34" charset="0"/>
                <a:sym typeface="Arial"/>
              </a:rPr>
              <a:t>ECTIVO-</a:t>
            </a:r>
          </a:p>
          <a:p>
            <a:pPr defTabSz="914400" eaLnBrk="1" fontAlgn="auto" hangingPunct="1">
              <a:spcBef>
                <a:spcPts val="0"/>
              </a:spcBef>
              <a:spcAft>
                <a:spcPts val="0"/>
              </a:spcAft>
              <a:buClr>
                <a:srgbClr val="000000"/>
              </a:buClr>
              <a:buFont typeface="Arial"/>
              <a:buNone/>
              <a:defRPr/>
            </a:pPr>
            <a:r>
              <a:rPr lang="es-ES" sz="1400" b="1" kern="0" dirty="0">
                <a:solidFill>
                  <a:schemeClr val="bg2">
                    <a:lumMod val="50000"/>
                  </a:schemeClr>
                </a:solidFill>
                <a:latin typeface="Montserrat" pitchFamily="2" charset="77"/>
                <a:ea typeface="Verdana" panose="020B0604030504040204" pitchFamily="34" charset="0"/>
                <a:cs typeface="Arial" panose="020B0604020202020204" pitchFamily="34" charset="0"/>
                <a:sym typeface="Arial"/>
              </a:rPr>
              <a:t>ESTRATÉGICO DEL</a:t>
            </a:r>
          </a:p>
          <a:p>
            <a:pPr defTabSz="914400" eaLnBrk="1" fontAlgn="auto" hangingPunct="1">
              <a:spcBef>
                <a:spcPts val="0"/>
              </a:spcBef>
              <a:spcAft>
                <a:spcPts val="0"/>
              </a:spcAft>
              <a:buClr>
                <a:srgbClr val="000000"/>
              </a:buClr>
              <a:buFont typeface="Arial"/>
              <a:buNone/>
              <a:defRPr/>
            </a:pPr>
            <a:endParaRPr lang="es-ES" sz="1400" b="1" kern="0" dirty="0">
              <a:solidFill>
                <a:schemeClr val="bg2">
                  <a:lumMod val="50000"/>
                </a:schemeClr>
              </a:solidFill>
              <a:latin typeface="Montserrat" pitchFamily="2" charset="77"/>
              <a:ea typeface="Verdana" panose="020B0604030504040204" pitchFamily="34" charset="0"/>
              <a:cs typeface="Arial" panose="020B0604020202020204" pitchFamily="34" charset="0"/>
              <a:sym typeface="Arial"/>
            </a:endParaRPr>
          </a:p>
          <a:p>
            <a:pPr defTabSz="914400" eaLnBrk="1" fontAlgn="auto" hangingPunct="1">
              <a:spcBef>
                <a:spcPts val="0"/>
              </a:spcBef>
              <a:spcAft>
                <a:spcPts val="0"/>
              </a:spcAft>
              <a:buClr>
                <a:srgbClr val="000000"/>
              </a:buClr>
              <a:buFont typeface="Arial"/>
              <a:buNone/>
              <a:defRPr/>
            </a:pPr>
            <a:endParaRPr lang="es-ES" sz="1400" b="1" kern="0" dirty="0">
              <a:solidFill>
                <a:schemeClr val="bg2">
                  <a:lumMod val="50000"/>
                </a:schemeClr>
              </a:solidFill>
              <a:latin typeface="Montserrat" pitchFamily="2" charset="77"/>
              <a:ea typeface="Verdana" panose="020B0604030504040204" pitchFamily="34" charset="0"/>
              <a:cs typeface="Arial" panose="020B0604020202020204" pitchFamily="34" charset="0"/>
              <a:sym typeface="Arial"/>
            </a:endParaRPr>
          </a:p>
        </p:txBody>
      </p:sp>
      <p:sp>
        <p:nvSpPr>
          <p:cNvPr id="12" name="Rectangle 61">
            <a:extLst>
              <a:ext uri="{FF2B5EF4-FFF2-40B4-BE49-F238E27FC236}">
                <a16:creationId xmlns:a16="http://schemas.microsoft.com/office/drawing/2014/main" id="{836743E5-ABD6-2F60-70F6-9C156BDD7922}"/>
              </a:ext>
            </a:extLst>
          </p:cNvPr>
          <p:cNvSpPr>
            <a:spLocks noChangeArrowheads="1"/>
          </p:cNvSpPr>
          <p:nvPr/>
        </p:nvSpPr>
        <p:spPr bwMode="auto">
          <a:xfrm>
            <a:off x="384175" y="3195638"/>
            <a:ext cx="3833813" cy="830997"/>
          </a:xfrm>
          <a:prstGeom prst="rect">
            <a:avLst/>
          </a:prstGeom>
          <a:noFill/>
        </p:spPr>
        <p:txBody>
          <a:bodyPr>
            <a:spAutoFit/>
          </a:bodyPr>
          <a:lstStyle/>
          <a:p>
            <a:pPr defTabSz="914400" eaLnBrk="1" fontAlgn="auto" hangingPunct="1">
              <a:spcBef>
                <a:spcPts val="0"/>
              </a:spcBef>
              <a:spcAft>
                <a:spcPts val="0"/>
              </a:spcAft>
              <a:buClr>
                <a:srgbClr val="000000"/>
              </a:buClr>
              <a:buFont typeface="Arial"/>
              <a:buNone/>
              <a:defRPr/>
            </a:pPr>
            <a:r>
              <a:rPr lang="es-ES" sz="2400" b="1" kern="0" dirty="0">
                <a:solidFill>
                  <a:schemeClr val="bg2">
                    <a:lumMod val="50000"/>
                  </a:schemeClr>
                </a:solidFill>
                <a:latin typeface="Montserrat Black" pitchFamily="2" charset="77"/>
                <a:ea typeface="Verdana" panose="020B0604030504040204" pitchFamily="34" charset="0"/>
                <a:cs typeface="Arial" panose="020B0604020202020204" pitchFamily="34" charset="0"/>
                <a:sym typeface="Arial"/>
              </a:rPr>
              <a:t>VOLEIBOL</a:t>
            </a:r>
          </a:p>
          <a:p>
            <a:pPr defTabSz="914400" eaLnBrk="1" fontAlgn="auto" hangingPunct="1">
              <a:spcBef>
                <a:spcPts val="0"/>
              </a:spcBef>
              <a:spcAft>
                <a:spcPts val="0"/>
              </a:spcAft>
              <a:buClr>
                <a:srgbClr val="000000"/>
              </a:buClr>
              <a:buFont typeface="Arial"/>
              <a:buNone/>
              <a:defRPr/>
            </a:pPr>
            <a:r>
              <a:rPr lang="es-ES" sz="2400" b="1" kern="0" dirty="0">
                <a:solidFill>
                  <a:schemeClr val="bg2">
                    <a:lumMod val="50000"/>
                  </a:schemeClr>
                </a:solidFill>
                <a:latin typeface="Montserrat Black" pitchFamily="2" charset="77"/>
                <a:ea typeface="Verdana" panose="020B0604030504040204" pitchFamily="34" charset="0"/>
                <a:cs typeface="Arial" panose="020B0604020202020204" pitchFamily="34" charset="0"/>
                <a:sym typeface="Arial"/>
              </a:rPr>
              <a:t>EN GIPUZKOA</a:t>
            </a:r>
          </a:p>
        </p:txBody>
      </p:sp>
      <p:sp>
        <p:nvSpPr>
          <p:cNvPr id="14" name="TextBox 6">
            <a:extLst>
              <a:ext uri="{FF2B5EF4-FFF2-40B4-BE49-F238E27FC236}">
                <a16:creationId xmlns:a16="http://schemas.microsoft.com/office/drawing/2014/main" id="{62A99E7A-D223-07C2-F3BD-EB6AF10CCB0A}"/>
              </a:ext>
            </a:extLst>
          </p:cNvPr>
          <p:cNvSpPr txBox="1"/>
          <p:nvPr/>
        </p:nvSpPr>
        <p:spPr>
          <a:xfrm>
            <a:off x="400050" y="3914775"/>
            <a:ext cx="4708525" cy="1323975"/>
          </a:xfrm>
          <a:prstGeom prst="rect">
            <a:avLst/>
          </a:prstGeom>
          <a:noFill/>
        </p:spPr>
        <p:txBody>
          <a:bodyPr>
            <a:spAutoFit/>
          </a:bodyPr>
          <a:lstStyle/>
          <a:p>
            <a:pPr defTabSz="914400" eaLnBrk="1" fontAlgn="auto" hangingPunct="1">
              <a:spcBef>
                <a:spcPts val="0"/>
              </a:spcBef>
              <a:spcAft>
                <a:spcPts val="0"/>
              </a:spcAft>
              <a:buClr>
                <a:srgbClr val="000000"/>
              </a:buClr>
              <a:buFont typeface="Arial"/>
              <a:buNone/>
              <a:defRPr/>
            </a:pPr>
            <a:r>
              <a:rPr lang="es-ES" sz="4000" b="1" kern="0" dirty="0">
                <a:solidFill>
                  <a:srgbClr val="F5801F"/>
                </a:solidFill>
                <a:latin typeface="Montserrat Black" pitchFamily="2" charset="77"/>
                <a:ea typeface="Verdana" panose="020B0604030504040204" pitchFamily="34" charset="0"/>
                <a:cs typeface="Arial" panose="020B0604020202020204" pitchFamily="34" charset="0"/>
                <a:sym typeface="Arial"/>
              </a:rPr>
              <a:t>2030</a:t>
            </a:r>
          </a:p>
          <a:p>
            <a:pPr defTabSz="914400" eaLnBrk="1" fontAlgn="auto" hangingPunct="1">
              <a:spcBef>
                <a:spcPts val="0"/>
              </a:spcBef>
              <a:spcAft>
                <a:spcPts val="0"/>
              </a:spcAft>
              <a:buClr>
                <a:srgbClr val="000000"/>
              </a:buClr>
              <a:buFont typeface="Arial"/>
              <a:buNone/>
              <a:defRPr/>
            </a:pPr>
            <a:endParaRPr lang="es-ES" sz="4000" b="1" kern="0" dirty="0">
              <a:solidFill>
                <a:srgbClr val="024289"/>
              </a:solidFill>
              <a:latin typeface="Montserrat Black" pitchFamily="2" charset="77"/>
              <a:ea typeface="Verdana" panose="020B0604030504040204" pitchFamily="34" charset="0"/>
              <a:cs typeface="Arial" panose="020B0604020202020204" pitchFamily="34" charset="0"/>
              <a:sym typeface="Arial"/>
            </a:endParaRPr>
          </a:p>
        </p:txBody>
      </p:sp>
      <p:pic>
        <p:nvPicPr>
          <p:cNvPr id="2" name="Imagen 1">
            <a:extLst>
              <a:ext uri="{FF2B5EF4-FFF2-40B4-BE49-F238E27FC236}">
                <a16:creationId xmlns:a16="http://schemas.microsoft.com/office/drawing/2014/main" id="{B7788DFA-076D-CD76-A2CB-20D161446EBA}"/>
              </a:ext>
            </a:extLst>
          </p:cNvPr>
          <p:cNvPicPr>
            <a:picLocks noChangeAspect="1"/>
          </p:cNvPicPr>
          <p:nvPr/>
        </p:nvPicPr>
        <p:blipFill>
          <a:blip r:embed="rId5"/>
          <a:stretch>
            <a:fillRect/>
          </a:stretch>
        </p:blipFill>
        <p:spPr>
          <a:xfrm>
            <a:off x="568993" y="5238750"/>
            <a:ext cx="1732088" cy="1176513"/>
          </a:xfrm>
          <a:prstGeom prst="rect">
            <a:avLst/>
          </a:prstGeom>
        </p:spPr>
      </p:pic>
      <p:sp>
        <p:nvSpPr>
          <p:cNvPr id="4" name="Rectangle 7">
            <a:extLst>
              <a:ext uri="{FF2B5EF4-FFF2-40B4-BE49-F238E27FC236}">
                <a16:creationId xmlns:a16="http://schemas.microsoft.com/office/drawing/2014/main" id="{D955756E-518E-F96C-22E2-AFC5128557BE}"/>
              </a:ext>
            </a:extLst>
          </p:cNvPr>
          <p:cNvSpPr/>
          <p:nvPr/>
        </p:nvSpPr>
        <p:spPr>
          <a:xfrm>
            <a:off x="5585272" y="0"/>
            <a:ext cx="4315916" cy="6858000"/>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N"/>
          </a:p>
        </p:txBody>
      </p:sp>
    </p:spTree>
    <p:extLst>
      <p:ext uri="{BB962C8B-B14F-4D97-AF65-F5344CB8AC3E}">
        <p14:creationId xmlns:p14="http://schemas.microsoft.com/office/powerpoint/2010/main" val="1784541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8">
            <a:extLst>
              <a:ext uri="{FF2B5EF4-FFF2-40B4-BE49-F238E27FC236}">
                <a16:creationId xmlns:a16="http://schemas.microsoft.com/office/drawing/2014/main" id="{6631E013-3AC1-60CE-CA64-D4A441D4C3B4}"/>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2.5. El escenario apuesta del Voley Playa a 2030</a:t>
            </a:r>
          </a:p>
        </p:txBody>
      </p:sp>
      <p:graphicFrame>
        <p:nvGraphicFramePr>
          <p:cNvPr id="4" name="Tabla 3">
            <a:extLst>
              <a:ext uri="{FF2B5EF4-FFF2-40B4-BE49-F238E27FC236}">
                <a16:creationId xmlns:a16="http://schemas.microsoft.com/office/drawing/2014/main" id="{FDAFD3A8-5B3C-3545-8CA9-CA1BC5513217}"/>
              </a:ext>
            </a:extLst>
          </p:cNvPr>
          <p:cNvGraphicFramePr>
            <a:graphicFrameLocks noGrp="1"/>
          </p:cNvGraphicFramePr>
          <p:nvPr>
            <p:extLst>
              <p:ext uri="{D42A27DB-BD31-4B8C-83A1-F6EECF244321}">
                <p14:modId xmlns:p14="http://schemas.microsoft.com/office/powerpoint/2010/main" val="2558083968"/>
              </p:ext>
            </p:extLst>
          </p:nvPr>
        </p:nvGraphicFramePr>
        <p:xfrm>
          <a:off x="2018804" y="1516500"/>
          <a:ext cx="5467543" cy="3213100"/>
        </p:xfrm>
        <a:graphic>
          <a:graphicData uri="http://schemas.openxmlformats.org/drawingml/2006/table">
            <a:tbl>
              <a:tblPr/>
              <a:tblGrid>
                <a:gridCol w="214312">
                  <a:extLst>
                    <a:ext uri="{9D8B030D-6E8A-4147-A177-3AD203B41FA5}">
                      <a16:colId xmlns:a16="http://schemas.microsoft.com/office/drawing/2014/main" val="1129026555"/>
                    </a:ext>
                  </a:extLst>
                </a:gridCol>
                <a:gridCol w="1365106">
                  <a:extLst>
                    <a:ext uri="{9D8B030D-6E8A-4147-A177-3AD203B41FA5}">
                      <a16:colId xmlns:a16="http://schemas.microsoft.com/office/drawing/2014/main" val="2164460479"/>
                    </a:ext>
                  </a:extLst>
                </a:gridCol>
                <a:gridCol w="3888125">
                  <a:extLst>
                    <a:ext uri="{9D8B030D-6E8A-4147-A177-3AD203B41FA5}">
                      <a16:colId xmlns:a16="http://schemas.microsoft.com/office/drawing/2014/main" val="769209035"/>
                    </a:ext>
                  </a:extLst>
                </a:gridCol>
              </a:tblGrid>
              <a:tr h="393700">
                <a:tc>
                  <a:txBody>
                    <a:bodyPr/>
                    <a:lstStyle/>
                    <a:p>
                      <a:pPr algn="ctr" fontAlgn="ctr"/>
                      <a:r>
                        <a:rPr lang="es-ES" sz="1200" b="1" i="0" u="none" strike="noStrike" dirty="0" err="1">
                          <a:solidFill>
                            <a:srgbClr val="FFFFFF"/>
                          </a:solidFill>
                          <a:effectLst/>
                          <a:latin typeface="Calibri" panose="020F0502020204030204" pitchFamily="34" charset="0"/>
                        </a:rPr>
                        <a:t>Nº</a:t>
                      </a:r>
                      <a:endParaRPr lang="es-ES" sz="1200" b="1" i="0" u="none" strike="noStrike" dirty="0">
                        <a:solidFill>
                          <a:srgbClr val="FFFFFF"/>
                        </a:solidFill>
                        <a:effectLst/>
                        <a:latin typeface="Calibri" panose="020F0502020204030204" pitchFamily="34" charset="0"/>
                      </a:endParaRPr>
                    </a:p>
                  </a:txBody>
                  <a:tcPr marL="6350" marR="6350" marT="6350" marB="0" anchor="ctr">
                    <a:lnL>
                      <a:noFill/>
                    </a:lnL>
                    <a:lnR>
                      <a:noFill/>
                    </a:lnR>
                    <a:lnT>
                      <a:noFill/>
                    </a:lnT>
                    <a:lnB>
                      <a:noFill/>
                    </a:lnB>
                    <a:solidFill>
                      <a:srgbClr val="F5801F"/>
                    </a:solidFill>
                  </a:tcPr>
                </a:tc>
                <a:tc>
                  <a:txBody>
                    <a:bodyPr/>
                    <a:lstStyle/>
                    <a:p>
                      <a:pPr algn="ctr" fontAlgn="ctr"/>
                      <a:r>
                        <a:rPr lang="es-ES" sz="1200" b="1" i="0" u="none" strike="noStrike" dirty="0">
                          <a:solidFill>
                            <a:srgbClr val="FFFFFF"/>
                          </a:solidFill>
                          <a:effectLst/>
                          <a:latin typeface="Calibri" panose="020F0502020204030204" pitchFamily="34" charset="0"/>
                        </a:rPr>
                        <a:t>Denominación</a:t>
                      </a:r>
                    </a:p>
                  </a:txBody>
                  <a:tcPr marL="6350" marR="6350" marT="6350" marB="0" anchor="ctr">
                    <a:lnL>
                      <a:noFill/>
                    </a:lnL>
                    <a:lnR>
                      <a:noFill/>
                    </a:lnR>
                    <a:lnT>
                      <a:noFill/>
                    </a:lnT>
                    <a:lnB>
                      <a:noFill/>
                    </a:lnB>
                    <a:solidFill>
                      <a:srgbClr val="F5801F"/>
                    </a:solidFill>
                  </a:tcPr>
                </a:tc>
                <a:tc>
                  <a:txBody>
                    <a:bodyPr/>
                    <a:lstStyle/>
                    <a:p>
                      <a:pPr algn="ctr" fontAlgn="ctr"/>
                      <a:r>
                        <a:rPr lang="es-ES" sz="1200" b="1" i="0" u="none" strike="noStrike" dirty="0">
                          <a:solidFill>
                            <a:srgbClr val="FFFFFF"/>
                          </a:solidFill>
                          <a:effectLst/>
                          <a:latin typeface="Calibri" panose="020F0502020204030204" pitchFamily="34" charset="0"/>
                        </a:rPr>
                        <a:t>ESCENARIO APUESTA A 2030</a:t>
                      </a:r>
                    </a:p>
                  </a:txBody>
                  <a:tcPr marL="6350" marR="6350" marT="6350" marB="0" anchor="ctr">
                    <a:lnL>
                      <a:noFill/>
                    </a:lnL>
                    <a:lnR>
                      <a:noFill/>
                    </a:lnR>
                    <a:lnT>
                      <a:noFill/>
                    </a:lnT>
                    <a:lnB>
                      <a:noFill/>
                    </a:lnB>
                    <a:solidFill>
                      <a:srgbClr val="F5801F"/>
                    </a:solidFill>
                  </a:tcPr>
                </a:tc>
                <a:extLst>
                  <a:ext uri="{0D108BD9-81ED-4DB2-BD59-A6C34878D82A}">
                    <a16:rowId xmlns:a16="http://schemas.microsoft.com/office/drawing/2014/main" val="2153870080"/>
                  </a:ext>
                </a:extLst>
              </a:tr>
              <a:tr h="444500">
                <a:tc>
                  <a:txBody>
                    <a:bodyPr/>
                    <a:lstStyle/>
                    <a:p>
                      <a:pPr algn="ctr" fontAlgn="t"/>
                      <a:r>
                        <a:rPr lang="es-ES" sz="1100" b="0" i="0" u="none" strike="noStrike">
                          <a:solidFill>
                            <a:srgbClr val="000000"/>
                          </a:solidFill>
                          <a:effectLst/>
                          <a:latin typeface="Calibri" panose="020F0502020204030204" pitchFamily="34" charset="0"/>
                        </a:rPr>
                        <a:t>4</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rPr>
                        <a:t>Deportistas </a:t>
                      </a:r>
                      <a:br>
                        <a:rPr lang="es-ES" sz="1100" b="0" i="0" u="none" strike="noStrike">
                          <a:solidFill>
                            <a:srgbClr val="000000"/>
                          </a:solidFill>
                          <a:effectLst/>
                          <a:latin typeface="Calibri" panose="020F0502020204030204" pitchFamily="34" charset="0"/>
                        </a:rPr>
                      </a:br>
                      <a:r>
                        <a:rPr lang="es-ES" sz="1100" b="0" i="0" u="none" strike="noStrike">
                          <a:solidFill>
                            <a:srgbClr val="000000"/>
                          </a:solidFill>
                          <a:effectLst/>
                          <a:latin typeface="Calibri" panose="020F0502020204030204" pitchFamily="34" charset="0"/>
                        </a:rPr>
                        <a:t>(número y calidad)</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rPr>
                        <a:t>El número de practicantes de Voley Playa se incrementa de manera significativa y lentamente mejora el nivel de calidad. </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1882154302"/>
                  </a:ext>
                </a:extLst>
              </a:tr>
              <a:tr h="368300">
                <a:tc>
                  <a:txBody>
                    <a:bodyPr/>
                    <a:lstStyle/>
                    <a:p>
                      <a:pPr algn="ctr" fontAlgn="t"/>
                      <a:r>
                        <a:rPr lang="es-ES" sz="1100" b="0" i="0" u="none" strike="noStrike">
                          <a:solidFill>
                            <a:srgbClr val="000000"/>
                          </a:solidFill>
                          <a:effectLst/>
                          <a:latin typeface="Calibri" panose="020F0502020204030204" pitchFamily="34" charset="0"/>
                        </a:rPr>
                        <a:t>2</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rPr>
                        <a:t>Estructuración deportiva</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rPr>
                        <a:t>La actividad del Voley Playa se ha organizado y estructurado mínimamente. Federación, clubes y practicantes se coordinan en el desarrollo de la actividad.</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2267361031"/>
                  </a:ext>
                </a:extLst>
              </a:tr>
              <a:tr h="368300">
                <a:tc>
                  <a:txBody>
                    <a:bodyPr/>
                    <a:lstStyle/>
                    <a:p>
                      <a:pPr algn="ctr" fontAlgn="t"/>
                      <a:r>
                        <a:rPr lang="es-ES" sz="1100" b="0" i="0" u="none" strike="noStrike">
                          <a:solidFill>
                            <a:srgbClr val="000000"/>
                          </a:solidFill>
                          <a:effectLst/>
                          <a:latin typeface="Calibri" panose="020F0502020204030204" pitchFamily="34" charset="0"/>
                        </a:rPr>
                        <a:t>3</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rPr>
                        <a:t>Clubes</a:t>
                      </a:r>
                    </a:p>
                  </a:txBody>
                  <a:tcPr marL="6350" marR="6350" marT="6350" marB="0">
                    <a:lnL>
                      <a:noFill/>
                    </a:lnL>
                    <a:lnR>
                      <a:noFill/>
                    </a:lnR>
                    <a:lnT>
                      <a:noFill/>
                    </a:lnT>
                    <a:lnB>
                      <a:noFill/>
                    </a:lnB>
                    <a:noFill/>
                  </a:tcPr>
                </a:tc>
                <a:tc>
                  <a:txBody>
                    <a:bodyPr/>
                    <a:lstStyle/>
                    <a:p>
                      <a:pPr algn="l" fontAlgn="t"/>
                      <a:r>
                        <a:rPr lang="es-ES" sz="1100" b="0" i="0" u="none" strike="noStrike" dirty="0">
                          <a:solidFill>
                            <a:srgbClr val="000000"/>
                          </a:solidFill>
                          <a:effectLst/>
                          <a:latin typeface="Calibri" panose="020F0502020204030204" pitchFamily="34" charset="0"/>
                        </a:rPr>
                        <a:t>En todos los clubes que tienen como actividad el Voleibol tiene presencia el </a:t>
                      </a:r>
                      <a:r>
                        <a:rPr lang="es-ES" sz="1100" b="0" i="0" u="none" strike="noStrike" dirty="0" err="1">
                          <a:solidFill>
                            <a:srgbClr val="000000"/>
                          </a:solidFill>
                          <a:effectLst/>
                          <a:latin typeface="Calibri" panose="020F0502020204030204" pitchFamily="34" charset="0"/>
                        </a:rPr>
                        <a:t>Voley</a:t>
                      </a:r>
                      <a:r>
                        <a:rPr lang="es-ES" sz="1100" b="0" i="0" u="none" strike="noStrike" dirty="0">
                          <a:solidFill>
                            <a:srgbClr val="000000"/>
                          </a:solidFill>
                          <a:effectLst/>
                          <a:latin typeface="Calibri" panose="020F0502020204030204" pitchFamily="34" charset="0"/>
                        </a:rPr>
                        <a:t> Playa y algún club lo estructura de manera más organizada.</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1698951788"/>
                  </a:ext>
                </a:extLst>
              </a:tr>
              <a:tr h="641350">
                <a:tc>
                  <a:txBody>
                    <a:bodyPr/>
                    <a:lstStyle/>
                    <a:p>
                      <a:pPr algn="ctr" fontAlgn="t"/>
                      <a:r>
                        <a:rPr lang="es-ES" sz="1100" b="0" i="0" u="none" strike="noStrike">
                          <a:solidFill>
                            <a:srgbClr val="000000"/>
                          </a:solidFill>
                          <a:effectLst/>
                          <a:latin typeface="Calibri" panose="020F0502020204030204" pitchFamily="34" charset="0"/>
                        </a:rPr>
                        <a:t>5</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rPr>
                        <a:t>Juego y competiciones en general (número y calidad)</a:t>
                      </a:r>
                    </a:p>
                  </a:txBody>
                  <a:tcPr marL="6350" marR="6350" marT="6350" marB="0">
                    <a:lnL>
                      <a:noFill/>
                    </a:lnL>
                    <a:lnR>
                      <a:noFill/>
                    </a:lnR>
                    <a:lnT>
                      <a:noFill/>
                    </a:lnT>
                    <a:lnB>
                      <a:noFill/>
                    </a:lnB>
                    <a:noFill/>
                  </a:tcPr>
                </a:tc>
                <a:tc>
                  <a:txBody>
                    <a:bodyPr/>
                    <a:lstStyle/>
                    <a:p>
                      <a:pPr algn="l" fontAlgn="t"/>
                      <a:r>
                        <a:rPr lang="es-ES" sz="1100" b="0" i="0" u="none" strike="noStrike" dirty="0">
                          <a:solidFill>
                            <a:srgbClr val="000000"/>
                          </a:solidFill>
                          <a:effectLst/>
                          <a:latin typeface="Calibri" panose="020F0502020204030204" pitchFamily="34" charset="0"/>
                        </a:rPr>
                        <a:t>La actividad del </a:t>
                      </a:r>
                      <a:r>
                        <a:rPr lang="es-ES" sz="1100" b="0" i="0" u="none" strike="noStrike" dirty="0" err="1">
                          <a:solidFill>
                            <a:srgbClr val="000000"/>
                          </a:solidFill>
                          <a:effectLst/>
                          <a:latin typeface="Calibri" panose="020F0502020204030204" pitchFamily="34" charset="0"/>
                        </a:rPr>
                        <a:t>Voley</a:t>
                      </a:r>
                      <a:r>
                        <a:rPr lang="es-ES" sz="1100" b="0" i="0" u="none" strike="noStrike" dirty="0">
                          <a:solidFill>
                            <a:srgbClr val="000000"/>
                          </a:solidFill>
                          <a:effectLst/>
                          <a:latin typeface="Calibri" panose="020F0502020204030204" pitchFamily="34" charset="0"/>
                        </a:rPr>
                        <a:t> Playa ha crecido de manera muy importante. Se han organizado las/los jugadoras/es en una entidad. El número de torneos crece y hay una competición global. La valoración de las competiciones supera el 8.</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1789516119"/>
                  </a:ext>
                </a:extLst>
              </a:tr>
              <a:tr h="679450">
                <a:tc>
                  <a:txBody>
                    <a:bodyPr/>
                    <a:lstStyle/>
                    <a:p>
                      <a:pPr algn="ctr" fontAlgn="t"/>
                      <a:r>
                        <a:rPr lang="es-ES" sz="1100" b="0" i="0" u="none" strike="noStrike">
                          <a:solidFill>
                            <a:srgbClr val="000000"/>
                          </a:solidFill>
                          <a:effectLst/>
                          <a:latin typeface="Calibri" panose="020F0502020204030204" pitchFamily="34" charset="0"/>
                        </a:rPr>
                        <a:t>7</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rPr>
                        <a:t>Instalaciones: pista en la playa</a:t>
                      </a:r>
                    </a:p>
                  </a:txBody>
                  <a:tcPr marL="6350" marR="6350" marT="6350" marB="0">
                    <a:lnL>
                      <a:noFill/>
                    </a:lnL>
                    <a:lnR>
                      <a:noFill/>
                    </a:lnR>
                    <a:lnT>
                      <a:noFill/>
                    </a:lnT>
                    <a:lnB>
                      <a:noFill/>
                    </a:lnB>
                    <a:noFill/>
                  </a:tcPr>
                </a:tc>
                <a:tc>
                  <a:txBody>
                    <a:bodyPr/>
                    <a:lstStyle/>
                    <a:p>
                      <a:pPr algn="l" fontAlgn="t"/>
                      <a:r>
                        <a:rPr lang="es-ES" sz="1100" b="0" i="0" u="none" strike="noStrike" dirty="0">
                          <a:solidFill>
                            <a:srgbClr val="000000"/>
                          </a:solidFill>
                          <a:effectLst/>
                          <a:latin typeface="Calibri" panose="020F0502020204030204" pitchFamily="34" charset="0"/>
                        </a:rPr>
                        <a:t>Se ha logrado una instalación mínima permanente en la playa lo que permite una actividad deportiva y legal durante todo el año. El grado de satisfacción con las instalaciones se sitúa en la horquilla del 6-8.</a:t>
                      </a:r>
                    </a:p>
                  </a:txBody>
                  <a:tcPr marL="6350" marR="6350" marT="6350" marB="0">
                    <a:lnL>
                      <a:noFill/>
                    </a:lnL>
                    <a:lnR>
                      <a:noFill/>
                    </a:lnR>
                    <a:lnT>
                      <a:noFill/>
                    </a:lnT>
                    <a:lnB>
                      <a:noFill/>
                    </a:lnB>
                    <a:solidFill>
                      <a:srgbClr val="C5E0B4"/>
                    </a:solidFill>
                  </a:tcPr>
                </a:tc>
                <a:extLst>
                  <a:ext uri="{0D108BD9-81ED-4DB2-BD59-A6C34878D82A}">
                    <a16:rowId xmlns:a16="http://schemas.microsoft.com/office/drawing/2014/main" val="2511562767"/>
                  </a:ext>
                </a:extLst>
              </a:tr>
            </a:tbl>
          </a:graphicData>
        </a:graphic>
      </p:graphicFrame>
    </p:spTree>
    <p:extLst>
      <p:ext uri="{BB962C8B-B14F-4D97-AF65-F5344CB8AC3E}">
        <p14:creationId xmlns:p14="http://schemas.microsoft.com/office/powerpoint/2010/main" val="83172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4541-DF3B-6F68-AC41-AD1C9ACE681B}"/>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71F64A74-AC03-ADF0-F2BE-36A34B30BE0B}"/>
              </a:ext>
            </a:extLst>
          </p:cNvPr>
          <p:cNvSpPr/>
          <p:nvPr/>
        </p:nvSpPr>
        <p:spPr>
          <a:xfrm>
            <a:off x="0" y="-4"/>
            <a:ext cx="9906000" cy="685800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4">
            <a:extLst>
              <a:ext uri="{FF2B5EF4-FFF2-40B4-BE49-F238E27FC236}">
                <a16:creationId xmlns:a16="http://schemas.microsoft.com/office/drawing/2014/main" id="{EF7EB302-5056-9B76-38E4-13E456F5DDE8}"/>
              </a:ext>
            </a:extLst>
          </p:cNvPr>
          <p:cNvSpPr txBox="1"/>
          <p:nvPr/>
        </p:nvSpPr>
        <p:spPr>
          <a:xfrm>
            <a:off x="3458712" y="3332163"/>
            <a:ext cx="644728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300" normalizeH="0" baseline="0" noProof="0" dirty="0">
                <a:ln>
                  <a:noFill/>
                </a:ln>
                <a:solidFill>
                  <a:srgbClr val="F5801F"/>
                </a:solidFill>
                <a:effectLst/>
                <a:uLnTx/>
                <a:uFillTx/>
                <a:latin typeface="Montserrat" pitchFamily="2" charset="77"/>
                <a:cs typeface="Arial"/>
                <a:sym typeface="Arial"/>
              </a:rPr>
              <a:t>Objetivos Estratégicos y Actuaciones &amp; Proyectos</a:t>
            </a:r>
          </a:p>
        </p:txBody>
      </p:sp>
      <p:sp>
        <p:nvSpPr>
          <p:cNvPr id="5" name="Diagrama de flujo: conector 3">
            <a:extLst>
              <a:ext uri="{FF2B5EF4-FFF2-40B4-BE49-F238E27FC236}">
                <a16:creationId xmlns:a16="http://schemas.microsoft.com/office/drawing/2014/main" id="{B0E0CE35-19F1-A305-A6FB-85FEDF8B9509}"/>
              </a:ext>
            </a:extLst>
          </p:cNvPr>
          <p:cNvSpPr/>
          <p:nvPr/>
        </p:nvSpPr>
        <p:spPr>
          <a:xfrm>
            <a:off x="2265363" y="3332163"/>
            <a:ext cx="1152525" cy="1152525"/>
          </a:xfrm>
          <a:prstGeom prst="flowChartConnector">
            <a:avLst/>
          </a:prstGeom>
          <a:solidFill>
            <a:schemeClr val="bg1"/>
          </a:solidFill>
          <a:ln>
            <a:solidFill>
              <a:srgbClr val="F58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4400" b="1" spc="300" dirty="0">
                <a:solidFill>
                  <a:srgbClr val="F5801F"/>
                </a:solidFill>
                <a:latin typeface="Raleway" panose="020B0503030101060003" pitchFamily="34" charset="0"/>
              </a:rPr>
              <a:t>3</a:t>
            </a:r>
            <a:endParaRPr kumimoji="0" lang="es-ES" sz="4400" b="1" i="0" u="none" strike="noStrike" kern="0" cap="none" spc="300" normalizeH="0" baseline="0" noProof="0" dirty="0">
              <a:ln>
                <a:noFill/>
              </a:ln>
              <a:solidFill>
                <a:srgbClr val="F5801F"/>
              </a:solidFill>
              <a:effectLst/>
              <a:uLnTx/>
              <a:uFillTx/>
              <a:latin typeface="Raleway" panose="020B0503030101060003" pitchFamily="34" charset="0"/>
              <a:ea typeface="+mn-ea"/>
              <a:cs typeface="+mn-cs"/>
              <a:sym typeface="Arial"/>
            </a:endParaRPr>
          </a:p>
        </p:txBody>
      </p:sp>
      <p:sp>
        <p:nvSpPr>
          <p:cNvPr id="6" name="TextBox 5">
            <a:extLst>
              <a:ext uri="{FF2B5EF4-FFF2-40B4-BE49-F238E27FC236}">
                <a16:creationId xmlns:a16="http://schemas.microsoft.com/office/drawing/2014/main" id="{5BE6E9A0-4CCA-5837-FF2F-00F4A953F752}"/>
              </a:ext>
            </a:extLst>
          </p:cNvPr>
          <p:cNvSpPr txBox="1"/>
          <p:nvPr/>
        </p:nvSpPr>
        <p:spPr>
          <a:xfrm>
            <a:off x="3589338" y="4532313"/>
            <a:ext cx="4872274" cy="584775"/>
          </a:xfrm>
          <a:prstGeom prst="rect">
            <a:avLst/>
          </a:prstGeom>
          <a:noFill/>
        </p:spPr>
        <p:txBody>
          <a:bodyPr wrap="square">
            <a:spAutoFit/>
          </a:bodyPr>
          <a:lstStyle/>
          <a:p>
            <a:pPr defTabSz="914400" eaLnBrk="1" fontAlgn="auto" hangingPunct="1">
              <a:spcBef>
                <a:spcPts val="0"/>
              </a:spcBef>
              <a:spcAft>
                <a:spcPts val="0"/>
              </a:spcAft>
              <a:defRPr/>
            </a:pPr>
            <a:r>
              <a:rPr lang="es-ES" sz="1600" b="1" spc="300" dirty="0">
                <a:solidFill>
                  <a:srgbClr val="948A54"/>
                </a:solidFill>
                <a:latin typeface="Montserrat" pitchFamily="2" charset="77"/>
              </a:rPr>
              <a:t>Plan Prospectivo-Estratégico del Voleibol en Gipuzkoa – 2030</a:t>
            </a:r>
          </a:p>
        </p:txBody>
      </p:sp>
    </p:spTree>
    <p:extLst>
      <p:ext uri="{BB962C8B-B14F-4D97-AF65-F5344CB8AC3E}">
        <p14:creationId xmlns:p14="http://schemas.microsoft.com/office/powerpoint/2010/main" val="7943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Objetivos estratégicos y actuaciones &amp; proyectos</a:t>
            </a:r>
          </a:p>
          <a:p>
            <a:pPr>
              <a:defRPr/>
            </a:pPr>
            <a:r>
              <a:rPr lang="es-ES" altLang="es-ES" sz="2000" b="1" noProof="1">
                <a:solidFill>
                  <a:srgbClr val="F5801F"/>
                </a:solidFill>
                <a:latin typeface="Montserrat" pitchFamily="2" charset="77"/>
                <a:ea typeface="+mn-ea"/>
                <a:cs typeface="+mn-cs"/>
              </a:rPr>
              <a:t>Voleibol a 2030</a:t>
            </a:r>
          </a:p>
        </p:txBody>
      </p:sp>
      <p:sp>
        <p:nvSpPr>
          <p:cNvPr id="2" name="TextBox 70">
            <a:extLst>
              <a:ext uri="{FF2B5EF4-FFF2-40B4-BE49-F238E27FC236}">
                <a16:creationId xmlns:a16="http://schemas.microsoft.com/office/drawing/2014/main" id="{F9CD1B90-EC97-EEBA-FA81-98DDBBC0CA59}"/>
              </a:ext>
            </a:extLst>
          </p:cNvPr>
          <p:cNvSpPr txBox="1">
            <a:spLocks noChangeArrowheads="1"/>
          </p:cNvSpPr>
          <p:nvPr/>
        </p:nvSpPr>
        <p:spPr bwMode="auto">
          <a:xfrm>
            <a:off x="587064" y="1202727"/>
            <a:ext cx="8179738"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0"/>
              </a:spcBef>
              <a:spcAft>
                <a:spcPct val="0"/>
              </a:spcAft>
              <a:buClrTx/>
              <a:buFontTx/>
              <a:buNone/>
            </a:pPr>
            <a:r>
              <a:rPr lang="es-ES" altLang="en-CN" sz="1400" b="1" dirty="0">
                <a:ea typeface="Verdana" panose="020B0604030504040204" pitchFamily="34" charset="0"/>
                <a:cs typeface="Calibri" panose="020F0502020204030204" pitchFamily="34" charset="0"/>
              </a:rPr>
              <a:t>Definición de objetivos estratégicos y actuaciones &amp; proyectos</a:t>
            </a:r>
            <a:r>
              <a:rPr lang="es-ES" altLang="en-CN" sz="1400" dirty="0">
                <a:ea typeface="Verdana" panose="020B0604030504040204" pitchFamily="34" charset="0"/>
                <a:cs typeface="Calibri" panose="020F0502020204030204" pitchFamily="34" charset="0"/>
              </a:rPr>
              <a:t>:  una vez diseñado el escenario apuesta se despliega la estrategia para alcanzar esa situación futura. Para ello se agrupan las variables clave en objetivos estratégicos, las actuaciones y los indicadores asociados a los mismos, que permitirán realizar el seguimiento y la evaluación final del plan en 2030.</a:t>
            </a:r>
          </a:p>
        </p:txBody>
      </p:sp>
      <p:sp>
        <p:nvSpPr>
          <p:cNvPr id="3" name="Freeform 5">
            <a:extLst>
              <a:ext uri="{FF2B5EF4-FFF2-40B4-BE49-F238E27FC236}">
                <a16:creationId xmlns:a16="http://schemas.microsoft.com/office/drawing/2014/main" id="{96A88C55-0E57-5C39-62CF-175FC27B1B23}"/>
              </a:ext>
            </a:extLst>
          </p:cNvPr>
          <p:cNvSpPr>
            <a:spLocks/>
          </p:cNvSpPr>
          <p:nvPr/>
        </p:nvSpPr>
        <p:spPr bwMode="auto">
          <a:xfrm rot="5400000">
            <a:off x="4019877" y="3296292"/>
            <a:ext cx="588141" cy="409716"/>
          </a:xfrm>
          <a:custGeom>
            <a:avLst/>
            <a:gdLst>
              <a:gd name="T0" fmla="*/ 531 w 531"/>
              <a:gd name="T1" fmla="*/ 142 h 395"/>
              <a:gd name="T2" fmla="*/ 51 w 531"/>
              <a:gd name="T3" fmla="*/ 395 h 395"/>
              <a:gd name="T4" fmla="*/ 0 w 531"/>
              <a:gd name="T5" fmla="*/ 304 h 395"/>
              <a:gd name="T6" fmla="*/ 451 w 531"/>
              <a:gd name="T7" fmla="*/ 0 h 395"/>
              <a:gd name="T8" fmla="*/ 531 w 531"/>
              <a:gd name="T9" fmla="*/ 142 h 395"/>
            </a:gdLst>
            <a:ahLst/>
            <a:cxnLst>
              <a:cxn ang="0">
                <a:pos x="T0" y="T1"/>
              </a:cxn>
              <a:cxn ang="0">
                <a:pos x="T2" y="T3"/>
              </a:cxn>
              <a:cxn ang="0">
                <a:pos x="T4" y="T5"/>
              </a:cxn>
              <a:cxn ang="0">
                <a:pos x="T6" y="T7"/>
              </a:cxn>
              <a:cxn ang="0">
                <a:pos x="T8" y="T9"/>
              </a:cxn>
            </a:cxnLst>
            <a:rect l="0" t="0" r="r" b="b"/>
            <a:pathLst>
              <a:path w="531" h="395">
                <a:moveTo>
                  <a:pt x="531" y="142"/>
                </a:moveTo>
                <a:cubicBezTo>
                  <a:pt x="454" y="55"/>
                  <a:pt x="36" y="336"/>
                  <a:pt x="51" y="395"/>
                </a:cubicBezTo>
                <a:cubicBezTo>
                  <a:pt x="0" y="304"/>
                  <a:pt x="0" y="304"/>
                  <a:pt x="0" y="304"/>
                </a:cubicBezTo>
                <a:cubicBezTo>
                  <a:pt x="42" y="347"/>
                  <a:pt x="486" y="112"/>
                  <a:pt x="451" y="0"/>
                </a:cubicBezTo>
                <a:lnTo>
                  <a:pt x="531" y="142"/>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6">
            <a:extLst>
              <a:ext uri="{FF2B5EF4-FFF2-40B4-BE49-F238E27FC236}">
                <a16:creationId xmlns:a16="http://schemas.microsoft.com/office/drawing/2014/main" id="{FD699384-F3E2-7636-B19D-B362F6669C4D}"/>
              </a:ext>
            </a:extLst>
          </p:cNvPr>
          <p:cNvSpPr>
            <a:spLocks/>
          </p:cNvSpPr>
          <p:nvPr/>
        </p:nvSpPr>
        <p:spPr bwMode="auto">
          <a:xfrm rot="5400000">
            <a:off x="4913984" y="4843300"/>
            <a:ext cx="523379" cy="359493"/>
          </a:xfrm>
          <a:custGeom>
            <a:avLst/>
            <a:gdLst>
              <a:gd name="T0" fmla="*/ 0 w 472"/>
              <a:gd name="T1" fmla="*/ 162 h 347"/>
              <a:gd name="T2" fmla="*/ 434 w 472"/>
              <a:gd name="T3" fmla="*/ 0 h 347"/>
              <a:gd name="T4" fmla="*/ 472 w 472"/>
              <a:gd name="T5" fmla="*/ 70 h 347"/>
              <a:gd name="T6" fmla="*/ 102 w 472"/>
              <a:gd name="T7" fmla="*/ 347 h 347"/>
              <a:gd name="T8" fmla="*/ 0 w 472"/>
              <a:gd name="T9" fmla="*/ 162 h 347"/>
            </a:gdLst>
            <a:ahLst/>
            <a:cxnLst>
              <a:cxn ang="0">
                <a:pos x="T0" y="T1"/>
              </a:cxn>
              <a:cxn ang="0">
                <a:pos x="T2" y="T3"/>
              </a:cxn>
              <a:cxn ang="0">
                <a:pos x="T4" y="T5"/>
              </a:cxn>
              <a:cxn ang="0">
                <a:pos x="T6" y="T7"/>
              </a:cxn>
              <a:cxn ang="0">
                <a:pos x="T8" y="T9"/>
              </a:cxn>
            </a:cxnLst>
            <a:rect l="0" t="0" r="r" b="b"/>
            <a:pathLst>
              <a:path w="472" h="347">
                <a:moveTo>
                  <a:pt x="0" y="162"/>
                </a:moveTo>
                <a:cubicBezTo>
                  <a:pt x="115" y="305"/>
                  <a:pt x="443" y="40"/>
                  <a:pt x="434" y="0"/>
                </a:cubicBezTo>
                <a:cubicBezTo>
                  <a:pt x="472" y="70"/>
                  <a:pt x="472" y="70"/>
                  <a:pt x="472" y="70"/>
                </a:cubicBezTo>
                <a:cubicBezTo>
                  <a:pt x="443" y="42"/>
                  <a:pt x="93" y="234"/>
                  <a:pt x="102" y="347"/>
                </a:cubicBezTo>
                <a:lnTo>
                  <a:pt x="0" y="162"/>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9">
            <a:extLst>
              <a:ext uri="{FF2B5EF4-FFF2-40B4-BE49-F238E27FC236}">
                <a16:creationId xmlns:a16="http://schemas.microsoft.com/office/drawing/2014/main" id="{8D3AD9A7-3E07-02F9-610F-8C75B3C46D73}"/>
              </a:ext>
            </a:extLst>
          </p:cNvPr>
          <p:cNvSpPr>
            <a:spLocks/>
          </p:cNvSpPr>
          <p:nvPr/>
        </p:nvSpPr>
        <p:spPr bwMode="auto">
          <a:xfrm rot="5400000">
            <a:off x="4874994" y="3394095"/>
            <a:ext cx="518093" cy="376675"/>
          </a:xfrm>
          <a:custGeom>
            <a:avLst/>
            <a:gdLst>
              <a:gd name="T0" fmla="*/ 357 w 467"/>
              <a:gd name="T1" fmla="*/ 363 h 363"/>
              <a:gd name="T2" fmla="*/ 0 w 467"/>
              <a:gd name="T3" fmla="*/ 68 h 363"/>
              <a:gd name="T4" fmla="*/ 41 w 467"/>
              <a:gd name="T5" fmla="*/ 0 h 363"/>
              <a:gd name="T6" fmla="*/ 467 w 467"/>
              <a:gd name="T7" fmla="*/ 182 h 363"/>
              <a:gd name="T8" fmla="*/ 357 w 467"/>
              <a:gd name="T9" fmla="*/ 363 h 363"/>
            </a:gdLst>
            <a:ahLst/>
            <a:cxnLst>
              <a:cxn ang="0">
                <a:pos x="T0" y="T1"/>
              </a:cxn>
              <a:cxn ang="0">
                <a:pos x="T2" y="T3"/>
              </a:cxn>
              <a:cxn ang="0">
                <a:pos x="T4" y="T5"/>
              </a:cxn>
              <a:cxn ang="0">
                <a:pos x="T6" y="T7"/>
              </a:cxn>
              <a:cxn ang="0">
                <a:pos x="T8" y="T9"/>
              </a:cxn>
            </a:cxnLst>
            <a:rect l="0" t="0" r="r" b="b"/>
            <a:pathLst>
              <a:path w="467" h="363">
                <a:moveTo>
                  <a:pt x="357" y="363"/>
                </a:moveTo>
                <a:cubicBezTo>
                  <a:pt x="424" y="192"/>
                  <a:pt x="30" y="41"/>
                  <a:pt x="0" y="68"/>
                </a:cubicBezTo>
                <a:cubicBezTo>
                  <a:pt x="41" y="0"/>
                  <a:pt x="41" y="0"/>
                  <a:pt x="41" y="0"/>
                </a:cubicBezTo>
                <a:cubicBezTo>
                  <a:pt x="31" y="39"/>
                  <a:pt x="373" y="246"/>
                  <a:pt x="467" y="182"/>
                </a:cubicBezTo>
                <a:lnTo>
                  <a:pt x="357" y="363"/>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11">
            <a:extLst>
              <a:ext uri="{FF2B5EF4-FFF2-40B4-BE49-F238E27FC236}">
                <a16:creationId xmlns:a16="http://schemas.microsoft.com/office/drawing/2014/main" id="{972348A3-B45D-A3A6-1FA7-D84C696ED6C8}"/>
              </a:ext>
            </a:extLst>
          </p:cNvPr>
          <p:cNvSpPr>
            <a:spLocks/>
          </p:cNvSpPr>
          <p:nvPr/>
        </p:nvSpPr>
        <p:spPr bwMode="auto">
          <a:xfrm rot="5400000">
            <a:off x="3840792" y="4099202"/>
            <a:ext cx="194285" cy="479765"/>
          </a:xfrm>
          <a:custGeom>
            <a:avLst/>
            <a:gdLst>
              <a:gd name="T0" fmla="*/ 175 w 175"/>
              <a:gd name="T1" fmla="*/ 4 h 462"/>
              <a:gd name="T2" fmla="*/ 134 w 175"/>
              <a:gd name="T3" fmla="*/ 462 h 462"/>
              <a:gd name="T4" fmla="*/ 54 w 175"/>
              <a:gd name="T5" fmla="*/ 460 h 462"/>
              <a:gd name="T6" fmla="*/ 0 w 175"/>
              <a:gd name="T7" fmla="*/ 0 h 462"/>
              <a:gd name="T8" fmla="*/ 175 w 175"/>
              <a:gd name="T9" fmla="*/ 4 h 462"/>
            </a:gdLst>
            <a:ahLst/>
            <a:cxnLst>
              <a:cxn ang="0">
                <a:pos x="T0" y="T1"/>
              </a:cxn>
              <a:cxn ang="0">
                <a:pos x="T2" y="T3"/>
              </a:cxn>
              <a:cxn ang="0">
                <a:pos x="T4" y="T5"/>
              </a:cxn>
              <a:cxn ang="0">
                <a:pos x="T6" y="T7"/>
              </a:cxn>
              <a:cxn ang="0">
                <a:pos x="T8" y="T9"/>
              </a:cxn>
            </a:cxnLst>
            <a:rect l="0" t="0" r="r" b="b"/>
            <a:pathLst>
              <a:path w="175" h="462">
                <a:moveTo>
                  <a:pt x="175" y="4"/>
                </a:moveTo>
                <a:cubicBezTo>
                  <a:pt x="54" y="82"/>
                  <a:pt x="95" y="449"/>
                  <a:pt x="134" y="462"/>
                </a:cubicBezTo>
                <a:cubicBezTo>
                  <a:pt x="54" y="460"/>
                  <a:pt x="54" y="460"/>
                  <a:pt x="54" y="460"/>
                </a:cubicBezTo>
                <a:cubicBezTo>
                  <a:pt x="94" y="449"/>
                  <a:pt x="102" y="49"/>
                  <a:pt x="0" y="0"/>
                </a:cubicBezTo>
                <a:lnTo>
                  <a:pt x="175" y="4"/>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13">
            <a:extLst>
              <a:ext uri="{FF2B5EF4-FFF2-40B4-BE49-F238E27FC236}">
                <a16:creationId xmlns:a16="http://schemas.microsoft.com/office/drawing/2014/main" id="{D7A585F2-CC46-15FC-19BD-3182F5E9A101}"/>
              </a:ext>
            </a:extLst>
          </p:cNvPr>
          <p:cNvSpPr>
            <a:spLocks/>
          </p:cNvSpPr>
          <p:nvPr/>
        </p:nvSpPr>
        <p:spPr bwMode="auto">
          <a:xfrm rot="5400000">
            <a:off x="4042347" y="4923261"/>
            <a:ext cx="600036" cy="392535"/>
          </a:xfrm>
          <a:custGeom>
            <a:avLst/>
            <a:gdLst>
              <a:gd name="T0" fmla="*/ 84 w 542"/>
              <a:gd name="T1" fmla="*/ 0 h 378"/>
              <a:gd name="T2" fmla="*/ 542 w 542"/>
              <a:gd name="T3" fmla="*/ 289 h 378"/>
              <a:gd name="T4" fmla="*/ 488 w 542"/>
              <a:gd name="T5" fmla="*/ 378 h 378"/>
              <a:gd name="T6" fmla="*/ 0 w 542"/>
              <a:gd name="T7" fmla="*/ 139 h 378"/>
              <a:gd name="T8" fmla="*/ 84 w 542"/>
              <a:gd name="T9" fmla="*/ 0 h 378"/>
            </a:gdLst>
            <a:ahLst/>
            <a:cxnLst>
              <a:cxn ang="0">
                <a:pos x="T0" y="T1"/>
              </a:cxn>
              <a:cxn ang="0">
                <a:pos x="T2" y="T3"/>
              </a:cxn>
              <a:cxn ang="0">
                <a:pos x="T4" y="T5"/>
              </a:cxn>
              <a:cxn ang="0">
                <a:pos x="T6" y="T7"/>
              </a:cxn>
              <a:cxn ang="0">
                <a:pos x="T8" y="T9"/>
              </a:cxn>
            </a:cxnLst>
            <a:rect l="0" t="0" r="r" b="b"/>
            <a:pathLst>
              <a:path w="542" h="378">
                <a:moveTo>
                  <a:pt x="84" y="0"/>
                </a:moveTo>
                <a:cubicBezTo>
                  <a:pt x="46" y="109"/>
                  <a:pt x="499" y="331"/>
                  <a:pt x="542" y="289"/>
                </a:cubicBezTo>
                <a:cubicBezTo>
                  <a:pt x="488" y="378"/>
                  <a:pt x="488" y="378"/>
                  <a:pt x="488" y="378"/>
                </a:cubicBezTo>
                <a:cubicBezTo>
                  <a:pt x="505" y="320"/>
                  <a:pt x="80" y="53"/>
                  <a:pt x="0" y="139"/>
                </a:cubicBezTo>
                <a:lnTo>
                  <a:pt x="84" y="0"/>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5">
            <a:extLst>
              <a:ext uri="{FF2B5EF4-FFF2-40B4-BE49-F238E27FC236}">
                <a16:creationId xmlns:a16="http://schemas.microsoft.com/office/drawing/2014/main" id="{F9EE6AD1-2925-3AFF-2503-287914CD3210}"/>
              </a:ext>
            </a:extLst>
          </p:cNvPr>
          <p:cNvSpPr>
            <a:spLocks/>
          </p:cNvSpPr>
          <p:nvPr/>
        </p:nvSpPr>
        <p:spPr bwMode="auto">
          <a:xfrm rot="5400000">
            <a:off x="5580764" y="4017920"/>
            <a:ext cx="179747" cy="564352"/>
          </a:xfrm>
          <a:custGeom>
            <a:avLst/>
            <a:gdLst>
              <a:gd name="T0" fmla="*/ 0 w 163"/>
              <a:gd name="T1" fmla="*/ 542 h 544"/>
              <a:gd name="T2" fmla="*/ 21 w 163"/>
              <a:gd name="T3" fmla="*/ 0 h 544"/>
              <a:gd name="T4" fmla="*/ 125 w 163"/>
              <a:gd name="T5" fmla="*/ 2 h 544"/>
              <a:gd name="T6" fmla="*/ 163 w 163"/>
              <a:gd name="T7" fmla="*/ 544 h 544"/>
              <a:gd name="T8" fmla="*/ 0 w 163"/>
              <a:gd name="T9" fmla="*/ 542 h 544"/>
            </a:gdLst>
            <a:ahLst/>
            <a:cxnLst>
              <a:cxn ang="0">
                <a:pos x="T0" y="T1"/>
              </a:cxn>
              <a:cxn ang="0">
                <a:pos x="T2" y="T3"/>
              </a:cxn>
              <a:cxn ang="0">
                <a:pos x="T4" y="T5"/>
              </a:cxn>
              <a:cxn ang="0">
                <a:pos x="T6" y="T7"/>
              </a:cxn>
              <a:cxn ang="0">
                <a:pos x="T8" y="T9"/>
              </a:cxn>
            </a:cxnLst>
            <a:rect l="0" t="0" r="r" b="b"/>
            <a:pathLst>
              <a:path w="163" h="544">
                <a:moveTo>
                  <a:pt x="0" y="542"/>
                </a:moveTo>
                <a:cubicBezTo>
                  <a:pt x="114" y="520"/>
                  <a:pt x="79" y="16"/>
                  <a:pt x="21" y="0"/>
                </a:cubicBezTo>
                <a:cubicBezTo>
                  <a:pt x="125" y="2"/>
                  <a:pt x="125" y="2"/>
                  <a:pt x="125" y="2"/>
                </a:cubicBezTo>
                <a:cubicBezTo>
                  <a:pt x="66" y="16"/>
                  <a:pt x="48" y="518"/>
                  <a:pt x="163" y="544"/>
                </a:cubicBezTo>
                <a:lnTo>
                  <a:pt x="0" y="542"/>
                </a:ln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7">
            <a:extLst>
              <a:ext uri="{FF2B5EF4-FFF2-40B4-BE49-F238E27FC236}">
                <a16:creationId xmlns:a16="http://schemas.microsoft.com/office/drawing/2014/main" id="{BE44D0E4-00BE-8920-8DFF-EDF46789C39D}"/>
              </a:ext>
            </a:extLst>
          </p:cNvPr>
          <p:cNvSpPr>
            <a:spLocks/>
          </p:cNvSpPr>
          <p:nvPr/>
        </p:nvSpPr>
        <p:spPr bwMode="auto">
          <a:xfrm rot="5400000">
            <a:off x="4093891" y="3665035"/>
            <a:ext cx="1356028" cy="1270121"/>
          </a:xfrm>
          <a:custGeom>
            <a:avLst/>
            <a:gdLst>
              <a:gd name="T0" fmla="*/ 1221 w 1223"/>
              <a:gd name="T1" fmla="*/ 609 h 1223"/>
              <a:gd name="T2" fmla="*/ 614 w 1223"/>
              <a:gd name="T3" fmla="*/ 1221 h 1223"/>
              <a:gd name="T4" fmla="*/ 1 w 1223"/>
              <a:gd name="T5" fmla="*/ 614 h 1223"/>
              <a:gd name="T6" fmla="*/ 609 w 1223"/>
              <a:gd name="T7" fmla="*/ 1 h 1223"/>
              <a:gd name="T8" fmla="*/ 1221 w 1223"/>
              <a:gd name="T9" fmla="*/ 609 h 1223"/>
            </a:gdLst>
            <a:ahLst/>
            <a:cxnLst>
              <a:cxn ang="0">
                <a:pos x="T0" y="T1"/>
              </a:cxn>
              <a:cxn ang="0">
                <a:pos x="T2" y="T3"/>
              </a:cxn>
              <a:cxn ang="0">
                <a:pos x="T4" y="T5"/>
              </a:cxn>
              <a:cxn ang="0">
                <a:pos x="T6" y="T7"/>
              </a:cxn>
              <a:cxn ang="0">
                <a:pos x="T8" y="T9"/>
              </a:cxn>
            </a:cxnLst>
            <a:rect l="0" t="0" r="r" b="b"/>
            <a:pathLst>
              <a:path w="1223" h="1223">
                <a:moveTo>
                  <a:pt x="1221" y="609"/>
                </a:moveTo>
                <a:cubicBezTo>
                  <a:pt x="1223" y="946"/>
                  <a:pt x="951" y="1220"/>
                  <a:pt x="614" y="1221"/>
                </a:cubicBezTo>
                <a:cubicBezTo>
                  <a:pt x="277" y="1223"/>
                  <a:pt x="2" y="951"/>
                  <a:pt x="1" y="614"/>
                </a:cubicBezTo>
                <a:cubicBezTo>
                  <a:pt x="0" y="277"/>
                  <a:pt x="272" y="2"/>
                  <a:pt x="609" y="1"/>
                </a:cubicBezTo>
                <a:cubicBezTo>
                  <a:pt x="946" y="0"/>
                  <a:pt x="1220" y="272"/>
                  <a:pt x="1221" y="609"/>
                </a:cubicBezTo>
                <a:close/>
              </a:path>
            </a:pathLst>
          </a:custGeom>
          <a:solidFill>
            <a:srgbClr val="F5801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25">
            <a:extLst>
              <a:ext uri="{FF2B5EF4-FFF2-40B4-BE49-F238E27FC236}">
                <a16:creationId xmlns:a16="http://schemas.microsoft.com/office/drawing/2014/main" id="{FAA21E8C-6A0D-1C0B-1800-F3A2D52C5FEB}"/>
              </a:ext>
            </a:extLst>
          </p:cNvPr>
          <p:cNvSpPr/>
          <p:nvPr/>
        </p:nvSpPr>
        <p:spPr>
          <a:xfrm flipH="1">
            <a:off x="1304033" y="2665257"/>
            <a:ext cx="2317268" cy="656013"/>
          </a:xfrm>
          <a:prstGeom prst="rect">
            <a:avLst/>
          </a:prstGeom>
        </p:spPr>
        <p:txBody>
          <a:bodyPr wrap="square" lIns="182880" tIns="34290" rIns="182880" bIns="45720">
            <a:spAutoFit/>
          </a:bodyPr>
          <a:lstStyle/>
          <a:p>
            <a:pPr algn="r">
              <a:lnSpc>
                <a:spcPct val="89000"/>
              </a:lnSpc>
              <a:buClrTx/>
              <a:buFontTx/>
              <a:buNone/>
            </a:pPr>
            <a:r>
              <a:rPr lang="en-US" sz="1800" kern="1200" dirty="0">
                <a:solidFill>
                  <a:prstClr val="black"/>
                </a:solidFill>
                <a:latin typeface="Calibri"/>
                <a:ea typeface="+mn-ea"/>
                <a:cs typeface="+mn-cs"/>
              </a:rPr>
              <a:t>06</a:t>
            </a:r>
            <a:r>
              <a:rPr lang="en-US" sz="1200" kern="1200" dirty="0">
                <a:solidFill>
                  <a:prstClr val="black"/>
                </a:solidFill>
                <a:latin typeface="Calibri"/>
                <a:ea typeface="+mn-ea"/>
                <a:cs typeface="+mn-cs"/>
              </a:rPr>
              <a:t> </a:t>
            </a:r>
          </a:p>
          <a:p>
            <a:pPr algn="r">
              <a:lnSpc>
                <a:spcPct val="89000"/>
              </a:lnSpc>
              <a:buClrTx/>
              <a:buFontTx/>
              <a:buNone/>
            </a:pPr>
            <a:r>
              <a:rPr lang="es-ES" sz="1200" kern="1200" dirty="0">
                <a:solidFill>
                  <a:prstClr val="black"/>
                </a:solidFill>
                <a:latin typeface="Calibri"/>
                <a:ea typeface="+mn-ea"/>
                <a:cs typeface="+mn-cs"/>
              </a:rPr>
              <a:t>Optimizar la organización y gestión de la Federación</a:t>
            </a:r>
            <a:endParaRPr lang="en-US" sz="1200" kern="1200" dirty="0">
              <a:solidFill>
                <a:prstClr val="black"/>
              </a:solidFill>
              <a:latin typeface="Calibri"/>
              <a:ea typeface="+mn-ea"/>
              <a:cs typeface="+mn-cs"/>
            </a:endParaRPr>
          </a:p>
        </p:txBody>
      </p:sp>
      <p:grpSp>
        <p:nvGrpSpPr>
          <p:cNvPr id="13" name="Group 43">
            <a:extLst>
              <a:ext uri="{FF2B5EF4-FFF2-40B4-BE49-F238E27FC236}">
                <a16:creationId xmlns:a16="http://schemas.microsoft.com/office/drawing/2014/main" id="{09FCD606-8A17-B9E1-E94C-D6E4E6C7BDC6}"/>
              </a:ext>
            </a:extLst>
          </p:cNvPr>
          <p:cNvGrpSpPr/>
          <p:nvPr/>
        </p:nvGrpSpPr>
        <p:grpSpPr>
          <a:xfrm>
            <a:off x="3625258" y="2699686"/>
            <a:ext cx="641603" cy="646784"/>
            <a:chOff x="4099792" y="1559130"/>
            <a:chExt cx="1095975" cy="996589"/>
          </a:xfrm>
        </p:grpSpPr>
        <p:sp>
          <p:nvSpPr>
            <p:cNvPr id="15" name="Freeform 8">
              <a:extLst>
                <a:ext uri="{FF2B5EF4-FFF2-40B4-BE49-F238E27FC236}">
                  <a16:creationId xmlns:a16="http://schemas.microsoft.com/office/drawing/2014/main" id="{DE6401A0-854B-7CC5-5E8A-B5B67ED8C5EE}"/>
                </a:ext>
              </a:extLst>
            </p:cNvPr>
            <p:cNvSpPr>
              <a:spLocks/>
            </p:cNvSpPr>
            <p:nvPr/>
          </p:nvSpPr>
          <p:spPr bwMode="auto">
            <a:xfrm>
              <a:off x="4099792" y="1559130"/>
              <a:ext cx="1095975" cy="996589"/>
            </a:xfrm>
            <a:custGeom>
              <a:avLst/>
              <a:gdLst>
                <a:gd name="T0" fmla="*/ 10 w 862"/>
                <a:gd name="T1" fmla="*/ 449 h 862"/>
                <a:gd name="T2" fmla="*/ 413 w 862"/>
                <a:gd name="T3" fmla="*/ 10 h 862"/>
                <a:gd name="T4" fmla="*/ 852 w 862"/>
                <a:gd name="T5" fmla="*/ 412 h 862"/>
                <a:gd name="T6" fmla="*/ 450 w 862"/>
                <a:gd name="T7" fmla="*/ 852 h 862"/>
                <a:gd name="T8" fmla="*/ 10 w 862"/>
                <a:gd name="T9" fmla="*/ 449 h 862"/>
              </a:gdLst>
              <a:ahLst/>
              <a:cxnLst>
                <a:cxn ang="0">
                  <a:pos x="T0" y="T1"/>
                </a:cxn>
                <a:cxn ang="0">
                  <a:pos x="T2" y="T3"/>
                </a:cxn>
                <a:cxn ang="0">
                  <a:pos x="T4" y="T5"/>
                </a:cxn>
                <a:cxn ang="0">
                  <a:pos x="T6" y="T7"/>
                </a:cxn>
                <a:cxn ang="0">
                  <a:pos x="T8" y="T9"/>
                </a:cxn>
              </a:cxnLst>
              <a:rect l="0" t="0" r="r" b="b"/>
              <a:pathLst>
                <a:path w="862" h="862">
                  <a:moveTo>
                    <a:pt x="10" y="449"/>
                  </a:moveTo>
                  <a:cubicBezTo>
                    <a:pt x="0" y="217"/>
                    <a:pt x="180" y="20"/>
                    <a:pt x="413" y="10"/>
                  </a:cubicBezTo>
                  <a:cubicBezTo>
                    <a:pt x="645" y="0"/>
                    <a:pt x="842" y="180"/>
                    <a:pt x="852" y="412"/>
                  </a:cubicBezTo>
                  <a:cubicBezTo>
                    <a:pt x="862" y="645"/>
                    <a:pt x="682" y="842"/>
                    <a:pt x="450" y="852"/>
                  </a:cubicBezTo>
                  <a:cubicBezTo>
                    <a:pt x="217" y="862"/>
                    <a:pt x="20" y="682"/>
                    <a:pt x="10" y="449"/>
                  </a:cubicBezTo>
                  <a:close/>
                </a:path>
              </a:pathLst>
            </a:custGeom>
            <a:solidFill>
              <a:srgbClr val="8CADA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27">
              <a:extLst>
                <a:ext uri="{FF2B5EF4-FFF2-40B4-BE49-F238E27FC236}">
                  <a16:creationId xmlns:a16="http://schemas.microsoft.com/office/drawing/2014/main" id="{F506CEE8-D4FC-2EF0-DA92-90A2244E70ED}"/>
                </a:ext>
              </a:extLst>
            </p:cNvPr>
            <p:cNvSpPr/>
            <p:nvPr/>
          </p:nvSpPr>
          <p:spPr>
            <a:xfrm>
              <a:off x="4292041" y="1559132"/>
              <a:ext cx="558272" cy="861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dt-line-technology-01" panose="02000509000000000000" pitchFamily="49" charset="0"/>
                  <a:ea typeface="+mn-ea"/>
                  <a:cs typeface="Arial" panose="020B0604020202020204" pitchFamily="34" charset="0"/>
                </a:rPr>
                <a:t>6</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7" name="Group 38">
            <a:extLst>
              <a:ext uri="{FF2B5EF4-FFF2-40B4-BE49-F238E27FC236}">
                <a16:creationId xmlns:a16="http://schemas.microsoft.com/office/drawing/2014/main" id="{5C96398A-EFCE-0AEB-355B-84AEA75CA088}"/>
              </a:ext>
            </a:extLst>
          </p:cNvPr>
          <p:cNvGrpSpPr/>
          <p:nvPr/>
        </p:nvGrpSpPr>
        <p:grpSpPr>
          <a:xfrm>
            <a:off x="5062011" y="2669161"/>
            <a:ext cx="729559" cy="778461"/>
            <a:chOff x="6258510" y="1706329"/>
            <a:chExt cx="972745" cy="1037948"/>
          </a:xfrm>
        </p:grpSpPr>
        <p:sp>
          <p:nvSpPr>
            <p:cNvPr id="18" name="Freeform 10">
              <a:extLst>
                <a:ext uri="{FF2B5EF4-FFF2-40B4-BE49-F238E27FC236}">
                  <a16:creationId xmlns:a16="http://schemas.microsoft.com/office/drawing/2014/main" id="{F874EC00-F193-C640-27C5-C9A68F845FB4}"/>
                </a:ext>
              </a:extLst>
            </p:cNvPr>
            <p:cNvSpPr>
              <a:spLocks/>
            </p:cNvSpPr>
            <p:nvPr/>
          </p:nvSpPr>
          <p:spPr bwMode="auto">
            <a:xfrm rot="5400000">
              <a:off x="6225909" y="1738930"/>
              <a:ext cx="1037948" cy="972745"/>
            </a:xfrm>
            <a:custGeom>
              <a:avLst/>
              <a:gdLst>
                <a:gd name="T0" fmla="*/ 197 w 703"/>
                <a:gd name="T1" fmla="*/ 86 h 703"/>
                <a:gd name="T2" fmla="*/ 617 w 703"/>
                <a:gd name="T3" fmla="*/ 197 h 703"/>
                <a:gd name="T4" fmla="*/ 507 w 703"/>
                <a:gd name="T5" fmla="*/ 617 h 703"/>
                <a:gd name="T6" fmla="*/ 86 w 703"/>
                <a:gd name="T7" fmla="*/ 506 h 703"/>
                <a:gd name="T8" fmla="*/ 197 w 703"/>
                <a:gd name="T9" fmla="*/ 86 h 703"/>
              </a:gdLst>
              <a:ahLst/>
              <a:cxnLst>
                <a:cxn ang="0">
                  <a:pos x="T0" y="T1"/>
                </a:cxn>
                <a:cxn ang="0">
                  <a:pos x="T2" y="T3"/>
                </a:cxn>
                <a:cxn ang="0">
                  <a:pos x="T4" y="T5"/>
                </a:cxn>
                <a:cxn ang="0">
                  <a:pos x="T6" y="T7"/>
                </a:cxn>
                <a:cxn ang="0">
                  <a:pos x="T8" y="T9"/>
                </a:cxn>
              </a:cxnLst>
              <a:rect l="0" t="0" r="r" b="b"/>
              <a:pathLst>
                <a:path w="703" h="703">
                  <a:moveTo>
                    <a:pt x="197" y="86"/>
                  </a:moveTo>
                  <a:cubicBezTo>
                    <a:pt x="343" y="0"/>
                    <a:pt x="532" y="50"/>
                    <a:pt x="617" y="197"/>
                  </a:cubicBezTo>
                  <a:cubicBezTo>
                    <a:pt x="703" y="343"/>
                    <a:pt x="653" y="532"/>
                    <a:pt x="507" y="617"/>
                  </a:cubicBezTo>
                  <a:cubicBezTo>
                    <a:pt x="360" y="703"/>
                    <a:pt x="171" y="653"/>
                    <a:pt x="86" y="506"/>
                  </a:cubicBezTo>
                  <a:cubicBezTo>
                    <a:pt x="0" y="360"/>
                    <a:pt x="50" y="171"/>
                    <a:pt x="197" y="86"/>
                  </a:cubicBezTo>
                  <a:close/>
                </a:path>
              </a:pathLst>
            </a:custGeom>
            <a:solidFill>
              <a:srgbClr val="8C7B7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28">
              <a:extLst>
                <a:ext uri="{FF2B5EF4-FFF2-40B4-BE49-F238E27FC236}">
                  <a16:creationId xmlns:a16="http://schemas.microsoft.com/office/drawing/2014/main" id="{75B8FE43-199B-D793-B609-D32F4421A269}"/>
                </a:ext>
              </a:extLst>
            </p:cNvPr>
            <p:cNvSpPr/>
            <p:nvPr/>
          </p:nvSpPr>
          <p:spPr>
            <a:xfrm>
              <a:off x="6505286" y="1887289"/>
              <a:ext cx="479191" cy="6771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dt-line-technology-01" panose="02000509000000000000" pitchFamily="49" charset="0"/>
                  <a:ea typeface="+mn-ea"/>
                  <a:cs typeface="Arial" panose="020B0604020202020204" pitchFamily="34" charset="0"/>
                </a:rPr>
                <a:t>1</a:t>
              </a:r>
              <a:endParaRPr kumimoji="0" lang="en-US" sz="27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0" name="Group 39">
            <a:extLst>
              <a:ext uri="{FF2B5EF4-FFF2-40B4-BE49-F238E27FC236}">
                <a16:creationId xmlns:a16="http://schemas.microsoft.com/office/drawing/2014/main" id="{A5E86615-6FEB-B5DF-A001-0F7BBB21CEE8}"/>
              </a:ext>
            </a:extLst>
          </p:cNvPr>
          <p:cNvGrpSpPr/>
          <p:nvPr/>
        </p:nvGrpSpPr>
        <p:grpSpPr>
          <a:xfrm>
            <a:off x="5884923" y="3898371"/>
            <a:ext cx="774767" cy="738280"/>
            <a:chOff x="7545732" y="3345278"/>
            <a:chExt cx="1033023" cy="984374"/>
          </a:xfrm>
        </p:grpSpPr>
        <p:sp>
          <p:nvSpPr>
            <p:cNvPr id="21" name="Freeform 16">
              <a:extLst>
                <a:ext uri="{FF2B5EF4-FFF2-40B4-BE49-F238E27FC236}">
                  <a16:creationId xmlns:a16="http://schemas.microsoft.com/office/drawing/2014/main" id="{046CC3AF-390C-BE20-CC72-B6D94912BA13}"/>
                </a:ext>
              </a:extLst>
            </p:cNvPr>
            <p:cNvSpPr>
              <a:spLocks/>
            </p:cNvSpPr>
            <p:nvPr/>
          </p:nvSpPr>
          <p:spPr bwMode="auto">
            <a:xfrm rot="5400000">
              <a:off x="7570057" y="3320953"/>
              <a:ext cx="984374" cy="1033023"/>
            </a:xfrm>
            <a:custGeom>
              <a:avLst/>
              <a:gdLst>
                <a:gd name="T0" fmla="*/ 676 w 963"/>
                <a:gd name="T1" fmla="*/ 108 h 963"/>
                <a:gd name="T2" fmla="*/ 855 w 963"/>
                <a:gd name="T3" fmla="*/ 676 h 963"/>
                <a:gd name="T4" fmla="*/ 287 w 963"/>
                <a:gd name="T5" fmla="*/ 855 h 963"/>
                <a:gd name="T6" fmla="*/ 108 w 963"/>
                <a:gd name="T7" fmla="*/ 287 h 963"/>
                <a:gd name="T8" fmla="*/ 676 w 963"/>
                <a:gd name="T9" fmla="*/ 108 h 963"/>
              </a:gdLst>
              <a:ahLst/>
              <a:cxnLst>
                <a:cxn ang="0">
                  <a:pos x="T0" y="T1"/>
                </a:cxn>
                <a:cxn ang="0">
                  <a:pos x="T2" y="T3"/>
                </a:cxn>
                <a:cxn ang="0">
                  <a:pos x="T4" y="T5"/>
                </a:cxn>
                <a:cxn ang="0">
                  <a:pos x="T6" y="T7"/>
                </a:cxn>
                <a:cxn ang="0">
                  <a:pos x="T8" y="T9"/>
                </a:cxn>
              </a:cxnLst>
              <a:rect l="0" t="0" r="r" b="b"/>
              <a:pathLst>
                <a:path w="963" h="963">
                  <a:moveTo>
                    <a:pt x="676" y="108"/>
                  </a:moveTo>
                  <a:cubicBezTo>
                    <a:pt x="882" y="215"/>
                    <a:pt x="963" y="470"/>
                    <a:pt x="855" y="676"/>
                  </a:cubicBezTo>
                  <a:cubicBezTo>
                    <a:pt x="748" y="882"/>
                    <a:pt x="493" y="963"/>
                    <a:pt x="287" y="855"/>
                  </a:cubicBezTo>
                  <a:cubicBezTo>
                    <a:pt x="81" y="748"/>
                    <a:pt x="0" y="493"/>
                    <a:pt x="108" y="287"/>
                  </a:cubicBezTo>
                  <a:cubicBezTo>
                    <a:pt x="215" y="81"/>
                    <a:pt x="469" y="0"/>
                    <a:pt x="676" y="108"/>
                  </a:cubicBezTo>
                  <a:close/>
                </a:path>
              </a:pathLst>
            </a:custGeom>
            <a:solidFill>
              <a:srgbClr val="8FB08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9">
              <a:extLst>
                <a:ext uri="{FF2B5EF4-FFF2-40B4-BE49-F238E27FC236}">
                  <a16:creationId xmlns:a16="http://schemas.microsoft.com/office/drawing/2014/main" id="{072C6C7C-C5F4-D9D4-0241-D2C7D3C50891}"/>
                </a:ext>
              </a:extLst>
            </p:cNvPr>
            <p:cNvSpPr/>
            <p:nvPr/>
          </p:nvSpPr>
          <p:spPr>
            <a:xfrm>
              <a:off x="7792599" y="3437353"/>
              <a:ext cx="532624" cy="80021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dt-line-technology-01" panose="02000509000000000000" pitchFamily="49" charset="0"/>
                  <a:ea typeface="+mn-ea"/>
                  <a:cs typeface="Arial" panose="020B0604020202020204" pitchFamily="34" charset="0"/>
                </a:rPr>
                <a:t>2</a:t>
              </a:r>
              <a:endParaRPr kumimoji="0" lang="en-US" sz="33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3" name="Group 40">
            <a:extLst>
              <a:ext uri="{FF2B5EF4-FFF2-40B4-BE49-F238E27FC236}">
                <a16:creationId xmlns:a16="http://schemas.microsoft.com/office/drawing/2014/main" id="{4F1AA287-9018-C565-EBA8-51761FF0AD92}"/>
              </a:ext>
            </a:extLst>
          </p:cNvPr>
          <p:cNvGrpSpPr/>
          <p:nvPr/>
        </p:nvGrpSpPr>
        <p:grpSpPr>
          <a:xfrm>
            <a:off x="5188890" y="5169752"/>
            <a:ext cx="639686" cy="683301"/>
            <a:chOff x="6427682" y="5040450"/>
            <a:chExt cx="852915" cy="911068"/>
          </a:xfrm>
        </p:grpSpPr>
        <p:sp>
          <p:nvSpPr>
            <p:cNvPr id="24" name="Freeform 7">
              <a:extLst>
                <a:ext uri="{FF2B5EF4-FFF2-40B4-BE49-F238E27FC236}">
                  <a16:creationId xmlns:a16="http://schemas.microsoft.com/office/drawing/2014/main" id="{42E29CB0-B1BF-5C6C-95BD-0B1AF01238C2}"/>
                </a:ext>
              </a:extLst>
            </p:cNvPr>
            <p:cNvSpPr>
              <a:spLocks/>
            </p:cNvSpPr>
            <p:nvPr/>
          </p:nvSpPr>
          <p:spPr bwMode="auto">
            <a:xfrm rot="5400000">
              <a:off x="6398606" y="5069526"/>
              <a:ext cx="911068" cy="852915"/>
            </a:xfrm>
            <a:custGeom>
              <a:avLst/>
              <a:gdLst>
                <a:gd name="T0" fmla="*/ 616 w 617"/>
                <a:gd name="T1" fmla="*/ 307 h 616"/>
                <a:gd name="T2" fmla="*/ 310 w 617"/>
                <a:gd name="T3" fmla="*/ 616 h 616"/>
                <a:gd name="T4" fmla="*/ 1 w 617"/>
                <a:gd name="T5" fmla="*/ 309 h 616"/>
                <a:gd name="T6" fmla="*/ 307 w 617"/>
                <a:gd name="T7" fmla="*/ 0 h 616"/>
                <a:gd name="T8" fmla="*/ 616 w 617"/>
                <a:gd name="T9" fmla="*/ 307 h 616"/>
              </a:gdLst>
              <a:ahLst/>
              <a:cxnLst>
                <a:cxn ang="0">
                  <a:pos x="T0" y="T1"/>
                </a:cxn>
                <a:cxn ang="0">
                  <a:pos x="T2" y="T3"/>
                </a:cxn>
                <a:cxn ang="0">
                  <a:pos x="T4" y="T5"/>
                </a:cxn>
                <a:cxn ang="0">
                  <a:pos x="T6" y="T7"/>
                </a:cxn>
                <a:cxn ang="0">
                  <a:pos x="T8" y="T9"/>
                </a:cxn>
              </a:cxnLst>
              <a:rect l="0" t="0" r="r" b="b"/>
              <a:pathLst>
                <a:path w="617" h="616">
                  <a:moveTo>
                    <a:pt x="616" y="307"/>
                  </a:moveTo>
                  <a:cubicBezTo>
                    <a:pt x="617" y="477"/>
                    <a:pt x="480" y="615"/>
                    <a:pt x="310" y="616"/>
                  </a:cubicBezTo>
                  <a:cubicBezTo>
                    <a:pt x="140" y="616"/>
                    <a:pt x="2" y="479"/>
                    <a:pt x="1" y="309"/>
                  </a:cubicBezTo>
                  <a:cubicBezTo>
                    <a:pt x="0" y="139"/>
                    <a:pt x="138" y="1"/>
                    <a:pt x="307" y="0"/>
                  </a:cubicBezTo>
                  <a:cubicBezTo>
                    <a:pt x="477" y="0"/>
                    <a:pt x="616" y="137"/>
                    <a:pt x="616" y="307"/>
                  </a:cubicBezTo>
                  <a:close/>
                </a:path>
              </a:pathLst>
            </a:custGeom>
            <a:solidFill>
              <a:srgbClr val="D1904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30">
              <a:extLst>
                <a:ext uri="{FF2B5EF4-FFF2-40B4-BE49-F238E27FC236}">
                  <a16:creationId xmlns:a16="http://schemas.microsoft.com/office/drawing/2014/main" id="{10A677FA-9C64-E76B-883C-54F0C257C954}"/>
                </a:ext>
              </a:extLst>
            </p:cNvPr>
            <p:cNvSpPr/>
            <p:nvPr/>
          </p:nvSpPr>
          <p:spPr>
            <a:xfrm>
              <a:off x="6636249" y="5210337"/>
              <a:ext cx="479191" cy="6771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dt-line-transportation-01" panose="02000509000000000000" pitchFamily="49" charset="0"/>
                  <a:ea typeface="+mn-ea"/>
                  <a:cs typeface="Arial" panose="020B0604020202020204" pitchFamily="34" charset="0"/>
                </a:rPr>
                <a:t>3</a:t>
              </a:r>
              <a:endParaRPr kumimoji="0" lang="en-US" sz="27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6" name="Group 41">
            <a:extLst>
              <a:ext uri="{FF2B5EF4-FFF2-40B4-BE49-F238E27FC236}">
                <a16:creationId xmlns:a16="http://schemas.microsoft.com/office/drawing/2014/main" id="{4940DC78-5444-A21D-B5BF-403A18293DAE}"/>
              </a:ext>
            </a:extLst>
          </p:cNvPr>
          <p:cNvGrpSpPr/>
          <p:nvPr/>
        </p:nvGrpSpPr>
        <p:grpSpPr>
          <a:xfrm>
            <a:off x="3688802" y="5263589"/>
            <a:ext cx="814143" cy="738280"/>
            <a:chOff x="4427566" y="5165566"/>
            <a:chExt cx="1085524" cy="984373"/>
          </a:xfrm>
        </p:grpSpPr>
        <p:sp>
          <p:nvSpPr>
            <p:cNvPr id="27" name="Freeform 14">
              <a:extLst>
                <a:ext uri="{FF2B5EF4-FFF2-40B4-BE49-F238E27FC236}">
                  <a16:creationId xmlns:a16="http://schemas.microsoft.com/office/drawing/2014/main" id="{62B1BF53-6F2F-C57A-E1EC-48507D761F73}"/>
                </a:ext>
              </a:extLst>
            </p:cNvPr>
            <p:cNvSpPr>
              <a:spLocks/>
            </p:cNvSpPr>
            <p:nvPr/>
          </p:nvSpPr>
          <p:spPr bwMode="auto">
            <a:xfrm rot="5400000">
              <a:off x="4478141" y="5114991"/>
              <a:ext cx="984373" cy="1085524"/>
            </a:xfrm>
            <a:custGeom>
              <a:avLst/>
              <a:gdLst>
                <a:gd name="T0" fmla="*/ 707 w 961"/>
                <a:gd name="T1" fmla="*/ 836 h 961"/>
                <a:gd name="T2" fmla="*/ 125 w 961"/>
                <a:gd name="T3" fmla="*/ 707 h 961"/>
                <a:gd name="T4" fmla="*/ 254 w 961"/>
                <a:gd name="T5" fmla="*/ 125 h 961"/>
                <a:gd name="T6" fmla="*/ 835 w 961"/>
                <a:gd name="T7" fmla="*/ 254 h 961"/>
                <a:gd name="T8" fmla="*/ 707 w 961"/>
                <a:gd name="T9" fmla="*/ 836 h 961"/>
              </a:gdLst>
              <a:ahLst/>
              <a:cxnLst>
                <a:cxn ang="0">
                  <a:pos x="T0" y="T1"/>
                </a:cxn>
                <a:cxn ang="0">
                  <a:pos x="T2" y="T3"/>
                </a:cxn>
                <a:cxn ang="0">
                  <a:pos x="T4" y="T5"/>
                </a:cxn>
                <a:cxn ang="0">
                  <a:pos x="T6" y="T7"/>
                </a:cxn>
                <a:cxn ang="0">
                  <a:pos x="T8" y="T9"/>
                </a:cxn>
              </a:cxnLst>
              <a:rect l="0" t="0" r="r" b="b"/>
              <a:pathLst>
                <a:path w="961" h="961">
                  <a:moveTo>
                    <a:pt x="707" y="836"/>
                  </a:moveTo>
                  <a:cubicBezTo>
                    <a:pt x="510" y="961"/>
                    <a:pt x="250" y="903"/>
                    <a:pt x="125" y="707"/>
                  </a:cubicBezTo>
                  <a:cubicBezTo>
                    <a:pt x="0" y="511"/>
                    <a:pt x="58" y="250"/>
                    <a:pt x="254" y="125"/>
                  </a:cubicBezTo>
                  <a:cubicBezTo>
                    <a:pt x="450" y="0"/>
                    <a:pt x="710" y="58"/>
                    <a:pt x="835" y="254"/>
                  </a:cubicBezTo>
                  <a:cubicBezTo>
                    <a:pt x="961" y="450"/>
                    <a:pt x="903" y="710"/>
                    <a:pt x="707" y="836"/>
                  </a:cubicBezTo>
                  <a:close/>
                </a:path>
              </a:pathLst>
            </a:custGeom>
            <a:solidFill>
              <a:srgbClr val="D1634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31">
              <a:extLst>
                <a:ext uri="{FF2B5EF4-FFF2-40B4-BE49-F238E27FC236}">
                  <a16:creationId xmlns:a16="http://schemas.microsoft.com/office/drawing/2014/main" id="{1B20F7B3-1B7A-7EE7-FF21-74B6B6728422}"/>
                </a:ext>
              </a:extLst>
            </p:cNvPr>
            <p:cNvSpPr/>
            <p:nvPr/>
          </p:nvSpPr>
          <p:spPr>
            <a:xfrm>
              <a:off x="4653874" y="5213483"/>
              <a:ext cx="558272" cy="861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dt-line-science-01" panose="02000509000000000000" pitchFamily="49" charset="0"/>
                  <a:ea typeface="+mn-ea"/>
                  <a:cs typeface="Arial" panose="020B0604020202020204" pitchFamily="34" charset="0"/>
                </a:rPr>
                <a:t>4</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9" name="Group 42">
            <a:extLst>
              <a:ext uri="{FF2B5EF4-FFF2-40B4-BE49-F238E27FC236}">
                <a16:creationId xmlns:a16="http://schemas.microsoft.com/office/drawing/2014/main" id="{7BD33B51-F6FB-1BDF-2A47-8F52E785D909}"/>
              </a:ext>
            </a:extLst>
          </p:cNvPr>
          <p:cNvGrpSpPr/>
          <p:nvPr/>
        </p:nvGrpSpPr>
        <p:grpSpPr>
          <a:xfrm>
            <a:off x="3017394" y="3967036"/>
            <a:ext cx="730881" cy="778461"/>
            <a:chOff x="3532355" y="3436829"/>
            <a:chExt cx="974508" cy="1037948"/>
          </a:xfrm>
        </p:grpSpPr>
        <p:sp>
          <p:nvSpPr>
            <p:cNvPr id="30" name="Freeform 12">
              <a:extLst>
                <a:ext uri="{FF2B5EF4-FFF2-40B4-BE49-F238E27FC236}">
                  <a16:creationId xmlns:a16="http://schemas.microsoft.com/office/drawing/2014/main" id="{0EB03205-3E7F-340B-6EFB-8EBA1F735A55}"/>
                </a:ext>
              </a:extLst>
            </p:cNvPr>
            <p:cNvSpPr>
              <a:spLocks/>
            </p:cNvSpPr>
            <p:nvPr/>
          </p:nvSpPr>
          <p:spPr bwMode="auto">
            <a:xfrm rot="5400000">
              <a:off x="3500635" y="3468549"/>
              <a:ext cx="1037948" cy="974508"/>
            </a:xfrm>
            <a:custGeom>
              <a:avLst/>
              <a:gdLst>
                <a:gd name="T0" fmla="*/ 199 w 703"/>
                <a:gd name="T1" fmla="*/ 619 h 703"/>
                <a:gd name="T2" fmla="*/ 85 w 703"/>
                <a:gd name="T3" fmla="*/ 199 h 703"/>
                <a:gd name="T4" fmla="*/ 505 w 703"/>
                <a:gd name="T5" fmla="*/ 85 h 703"/>
                <a:gd name="T6" fmla="*/ 619 w 703"/>
                <a:gd name="T7" fmla="*/ 504 h 703"/>
                <a:gd name="T8" fmla="*/ 199 w 703"/>
                <a:gd name="T9" fmla="*/ 619 h 703"/>
              </a:gdLst>
              <a:ahLst/>
              <a:cxnLst>
                <a:cxn ang="0">
                  <a:pos x="T0" y="T1"/>
                </a:cxn>
                <a:cxn ang="0">
                  <a:pos x="T2" y="T3"/>
                </a:cxn>
                <a:cxn ang="0">
                  <a:pos x="T4" y="T5"/>
                </a:cxn>
                <a:cxn ang="0">
                  <a:pos x="T6" y="T7"/>
                </a:cxn>
                <a:cxn ang="0">
                  <a:pos x="T8" y="T9"/>
                </a:cxn>
              </a:cxnLst>
              <a:rect l="0" t="0" r="r" b="b"/>
              <a:pathLst>
                <a:path w="703" h="703">
                  <a:moveTo>
                    <a:pt x="199" y="619"/>
                  </a:moveTo>
                  <a:cubicBezTo>
                    <a:pt x="52" y="534"/>
                    <a:pt x="0" y="346"/>
                    <a:pt x="85" y="199"/>
                  </a:cubicBezTo>
                  <a:cubicBezTo>
                    <a:pt x="169" y="51"/>
                    <a:pt x="357" y="0"/>
                    <a:pt x="505" y="85"/>
                  </a:cubicBezTo>
                  <a:cubicBezTo>
                    <a:pt x="652" y="169"/>
                    <a:pt x="703" y="357"/>
                    <a:pt x="619" y="504"/>
                  </a:cubicBezTo>
                  <a:cubicBezTo>
                    <a:pt x="535" y="652"/>
                    <a:pt x="347" y="703"/>
                    <a:pt x="199" y="619"/>
                  </a:cubicBezTo>
                  <a:close/>
                </a:path>
              </a:pathLst>
            </a:custGeom>
            <a:solidFill>
              <a:srgbClr val="CCB4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32">
              <a:extLst>
                <a:ext uri="{FF2B5EF4-FFF2-40B4-BE49-F238E27FC236}">
                  <a16:creationId xmlns:a16="http://schemas.microsoft.com/office/drawing/2014/main" id="{81214DF2-5A4A-E155-78BF-959516A2162F}"/>
                </a:ext>
              </a:extLst>
            </p:cNvPr>
            <p:cNvSpPr/>
            <p:nvPr/>
          </p:nvSpPr>
          <p:spPr>
            <a:xfrm>
              <a:off x="3725626" y="3632636"/>
              <a:ext cx="479191" cy="6771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dt-line-transportation-01" panose="02000509000000000000" pitchFamily="49" charset="0"/>
                  <a:ea typeface="+mn-ea"/>
                  <a:cs typeface="Arial" panose="020B0604020202020204" pitchFamily="34" charset="0"/>
                </a:rPr>
                <a:t>5</a:t>
              </a:r>
              <a:endParaRPr kumimoji="0" lang="en-US" sz="27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32" name="Rectangle 33">
            <a:extLst>
              <a:ext uri="{FF2B5EF4-FFF2-40B4-BE49-F238E27FC236}">
                <a16:creationId xmlns:a16="http://schemas.microsoft.com/office/drawing/2014/main" id="{1A126A58-893F-B102-2E11-E503D38A2ADB}"/>
              </a:ext>
            </a:extLst>
          </p:cNvPr>
          <p:cNvSpPr/>
          <p:nvPr/>
        </p:nvSpPr>
        <p:spPr>
          <a:xfrm flipH="1">
            <a:off x="427506" y="3943833"/>
            <a:ext cx="2642947" cy="820353"/>
          </a:xfrm>
          <a:prstGeom prst="rect">
            <a:avLst/>
          </a:prstGeom>
        </p:spPr>
        <p:txBody>
          <a:bodyPr wrap="square" lIns="182880" tIns="34290" rIns="182880" bIns="45720">
            <a:spAutoFit/>
          </a:bodyPr>
          <a:lstStyle/>
          <a:p>
            <a:pPr algn="r">
              <a:lnSpc>
                <a:spcPct val="89000"/>
              </a:lnSpc>
              <a:buClrTx/>
              <a:buFontTx/>
              <a:buNone/>
            </a:pPr>
            <a:r>
              <a:rPr lang="en-US" sz="1800" kern="1200" dirty="0">
                <a:solidFill>
                  <a:prstClr val="black"/>
                </a:solidFill>
                <a:latin typeface="Calibri"/>
                <a:ea typeface="+mn-ea"/>
                <a:cs typeface="+mn-cs"/>
              </a:rPr>
              <a:t>05</a:t>
            </a:r>
            <a:r>
              <a:rPr lang="en-US" sz="1200" kern="1200" dirty="0">
                <a:solidFill>
                  <a:prstClr val="black"/>
                </a:solidFill>
                <a:latin typeface="Calibri"/>
                <a:ea typeface="+mn-ea"/>
                <a:cs typeface="+mn-cs"/>
              </a:rPr>
              <a:t> </a:t>
            </a:r>
          </a:p>
          <a:p>
            <a:pPr algn="r">
              <a:lnSpc>
                <a:spcPct val="89000"/>
              </a:lnSpc>
              <a:buClrTx/>
              <a:buFontTx/>
              <a:buNone/>
            </a:pPr>
            <a:r>
              <a:rPr lang="es-ES" sz="1200" kern="1200" dirty="0">
                <a:solidFill>
                  <a:prstClr val="black"/>
                </a:solidFill>
                <a:latin typeface="Calibri"/>
                <a:ea typeface="+mn-ea"/>
                <a:cs typeface="+mn-cs"/>
              </a:rPr>
              <a:t>Incrementar la actividad competitiva y mejorar la organización de las competiciones deportivas</a:t>
            </a:r>
            <a:endParaRPr lang="en-US" sz="1200" kern="1200" dirty="0">
              <a:solidFill>
                <a:prstClr val="black"/>
              </a:solidFill>
              <a:latin typeface="Calibri"/>
              <a:ea typeface="+mn-ea"/>
              <a:cs typeface="+mn-cs"/>
            </a:endParaRPr>
          </a:p>
        </p:txBody>
      </p:sp>
      <p:sp>
        <p:nvSpPr>
          <p:cNvPr id="33" name="Rectangle 34">
            <a:extLst>
              <a:ext uri="{FF2B5EF4-FFF2-40B4-BE49-F238E27FC236}">
                <a16:creationId xmlns:a16="http://schemas.microsoft.com/office/drawing/2014/main" id="{0CB6A455-F648-518B-A39B-810FB2343B9C}"/>
              </a:ext>
            </a:extLst>
          </p:cNvPr>
          <p:cNvSpPr/>
          <p:nvPr/>
        </p:nvSpPr>
        <p:spPr>
          <a:xfrm flipH="1">
            <a:off x="1421739" y="5198132"/>
            <a:ext cx="2317268" cy="820353"/>
          </a:xfrm>
          <a:prstGeom prst="rect">
            <a:avLst/>
          </a:prstGeom>
        </p:spPr>
        <p:txBody>
          <a:bodyPr wrap="square" lIns="182880" tIns="34290" rIns="182880" bIns="45720">
            <a:spAutoFit/>
          </a:bodyPr>
          <a:lstStyle/>
          <a:p>
            <a:pPr algn="r">
              <a:lnSpc>
                <a:spcPct val="89000"/>
              </a:lnSpc>
              <a:buClrTx/>
              <a:buFontTx/>
              <a:buNone/>
            </a:pPr>
            <a:r>
              <a:rPr lang="en-US" sz="1800" kern="1200" dirty="0">
                <a:solidFill>
                  <a:prstClr val="black"/>
                </a:solidFill>
                <a:latin typeface="Calibri"/>
                <a:ea typeface="+mn-ea"/>
                <a:cs typeface="+mn-cs"/>
              </a:rPr>
              <a:t>04</a:t>
            </a:r>
            <a:r>
              <a:rPr lang="en-US" sz="1200" kern="1200" dirty="0">
                <a:solidFill>
                  <a:prstClr val="black"/>
                </a:solidFill>
                <a:latin typeface="Calibri"/>
                <a:ea typeface="+mn-ea"/>
                <a:cs typeface="+mn-cs"/>
              </a:rPr>
              <a:t> </a:t>
            </a:r>
          </a:p>
          <a:p>
            <a:pPr algn="r">
              <a:lnSpc>
                <a:spcPct val="89000"/>
              </a:lnSpc>
              <a:buClrTx/>
              <a:buFontTx/>
              <a:buNone/>
            </a:pPr>
            <a:r>
              <a:rPr lang="es-ES" sz="1200" kern="1200" dirty="0">
                <a:solidFill>
                  <a:prstClr val="black"/>
                </a:solidFill>
                <a:latin typeface="Calibri"/>
                <a:ea typeface="+mn-ea"/>
                <a:cs typeface="+mn-cs"/>
              </a:rPr>
              <a:t>Aumentar el número de clubes y el nivel técnico de los equipos directivos</a:t>
            </a:r>
            <a:endParaRPr lang="en-US" sz="1200" kern="1200" dirty="0">
              <a:solidFill>
                <a:prstClr val="black"/>
              </a:solidFill>
              <a:latin typeface="Calibri"/>
              <a:ea typeface="+mn-ea"/>
              <a:cs typeface="+mn-cs"/>
            </a:endParaRPr>
          </a:p>
        </p:txBody>
      </p:sp>
      <p:sp>
        <p:nvSpPr>
          <p:cNvPr id="34" name="Rectangle 35">
            <a:extLst>
              <a:ext uri="{FF2B5EF4-FFF2-40B4-BE49-F238E27FC236}">
                <a16:creationId xmlns:a16="http://schemas.microsoft.com/office/drawing/2014/main" id="{C3D0047F-E4F4-7C92-295A-90BF3DC9B7E0}"/>
              </a:ext>
            </a:extLst>
          </p:cNvPr>
          <p:cNvSpPr/>
          <p:nvPr/>
        </p:nvSpPr>
        <p:spPr>
          <a:xfrm flipH="1">
            <a:off x="5728458" y="2644272"/>
            <a:ext cx="2718289" cy="820353"/>
          </a:xfrm>
          <a:prstGeom prst="rect">
            <a:avLst/>
          </a:prstGeom>
        </p:spPr>
        <p:txBody>
          <a:bodyPr wrap="square" lIns="182880" tIns="34290" rIns="182880" bIns="45720">
            <a:spAutoFit/>
          </a:bodyPr>
          <a:lstStyle/>
          <a:p>
            <a:pPr>
              <a:lnSpc>
                <a:spcPct val="89000"/>
              </a:lnSpc>
              <a:buClrTx/>
              <a:buFontTx/>
              <a:buNone/>
            </a:pPr>
            <a:r>
              <a:rPr lang="en-US" sz="1800" kern="1200" dirty="0">
                <a:solidFill>
                  <a:prstClr val="black"/>
                </a:solidFill>
                <a:latin typeface="Calibri"/>
                <a:ea typeface="+mn-ea"/>
                <a:cs typeface="+mn-cs"/>
              </a:rPr>
              <a:t>01</a:t>
            </a:r>
            <a:endParaRPr lang="en-US" sz="1200" kern="1200" dirty="0">
              <a:solidFill>
                <a:prstClr val="black"/>
              </a:solidFill>
              <a:latin typeface="Calibri"/>
              <a:ea typeface="+mn-ea"/>
              <a:cs typeface="+mn-cs"/>
            </a:endParaRPr>
          </a:p>
          <a:p>
            <a:pPr>
              <a:lnSpc>
                <a:spcPct val="89000"/>
              </a:lnSpc>
              <a:buClrTx/>
              <a:buFontTx/>
              <a:buNone/>
            </a:pPr>
            <a:r>
              <a:rPr lang="es-ES" sz="1200" kern="1200" dirty="0">
                <a:solidFill>
                  <a:prstClr val="black"/>
                </a:solidFill>
                <a:latin typeface="Calibri"/>
                <a:ea typeface="+mn-ea"/>
                <a:cs typeface="+mn-cs"/>
              </a:rPr>
              <a:t>Impulsar una mayor implicación y colaboración entre todos los agentes con impacto en la actividad deportiva</a:t>
            </a:r>
            <a:endParaRPr lang="en-US" sz="1200" kern="1200" dirty="0">
              <a:solidFill>
                <a:prstClr val="black"/>
              </a:solidFill>
              <a:latin typeface="Calibri"/>
              <a:ea typeface="+mn-ea"/>
              <a:cs typeface="+mn-cs"/>
            </a:endParaRPr>
          </a:p>
        </p:txBody>
      </p:sp>
      <p:sp>
        <p:nvSpPr>
          <p:cNvPr id="35" name="Rectangle 36">
            <a:extLst>
              <a:ext uri="{FF2B5EF4-FFF2-40B4-BE49-F238E27FC236}">
                <a16:creationId xmlns:a16="http://schemas.microsoft.com/office/drawing/2014/main" id="{957C16F6-90F3-255E-A252-4B757D04C877}"/>
              </a:ext>
            </a:extLst>
          </p:cNvPr>
          <p:cNvSpPr/>
          <p:nvPr/>
        </p:nvSpPr>
        <p:spPr>
          <a:xfrm flipH="1">
            <a:off x="6613555" y="3967035"/>
            <a:ext cx="2317268" cy="656013"/>
          </a:xfrm>
          <a:prstGeom prst="rect">
            <a:avLst/>
          </a:prstGeom>
        </p:spPr>
        <p:txBody>
          <a:bodyPr wrap="square" lIns="182880" tIns="34290" rIns="182880" bIns="45720">
            <a:spAutoFit/>
          </a:bodyPr>
          <a:lstStyle/>
          <a:p>
            <a:pPr>
              <a:lnSpc>
                <a:spcPct val="89000"/>
              </a:lnSpc>
              <a:buClrTx/>
              <a:buFontTx/>
              <a:buNone/>
            </a:pPr>
            <a:r>
              <a:rPr lang="en-US" sz="1800" kern="1200" dirty="0">
                <a:solidFill>
                  <a:prstClr val="black"/>
                </a:solidFill>
                <a:latin typeface="Calibri"/>
                <a:ea typeface="+mn-ea"/>
                <a:cs typeface="+mn-cs"/>
              </a:rPr>
              <a:t>02</a:t>
            </a:r>
            <a:endParaRPr lang="en-US" sz="1200" kern="1200" dirty="0">
              <a:solidFill>
                <a:prstClr val="black"/>
              </a:solidFill>
              <a:latin typeface="Calibri"/>
              <a:ea typeface="+mn-ea"/>
              <a:cs typeface="+mn-cs"/>
            </a:endParaRPr>
          </a:p>
          <a:p>
            <a:pPr>
              <a:lnSpc>
                <a:spcPct val="89000"/>
              </a:lnSpc>
              <a:buClrTx/>
              <a:buFontTx/>
              <a:buNone/>
            </a:pPr>
            <a:r>
              <a:rPr lang="es-ES" sz="1200" kern="1200" dirty="0">
                <a:solidFill>
                  <a:prstClr val="black"/>
                </a:solidFill>
                <a:latin typeface="Calibri"/>
                <a:ea typeface="+mn-ea"/>
                <a:cs typeface="+mn-cs"/>
              </a:rPr>
              <a:t>Incrementar el número y nivel técnico de los deportistas</a:t>
            </a:r>
            <a:endParaRPr lang="en-US" sz="1200" kern="1200" dirty="0">
              <a:solidFill>
                <a:prstClr val="black"/>
              </a:solidFill>
              <a:latin typeface="Calibri"/>
              <a:ea typeface="+mn-ea"/>
              <a:cs typeface="+mn-cs"/>
            </a:endParaRPr>
          </a:p>
        </p:txBody>
      </p:sp>
      <p:sp>
        <p:nvSpPr>
          <p:cNvPr id="36" name="Rectangle 37">
            <a:extLst>
              <a:ext uri="{FF2B5EF4-FFF2-40B4-BE49-F238E27FC236}">
                <a16:creationId xmlns:a16="http://schemas.microsoft.com/office/drawing/2014/main" id="{C1D196A3-7BD2-3466-1CF4-218C05BFB74B}"/>
              </a:ext>
            </a:extLst>
          </p:cNvPr>
          <p:cNvSpPr/>
          <p:nvPr/>
        </p:nvSpPr>
        <p:spPr>
          <a:xfrm flipH="1">
            <a:off x="5802314" y="5209948"/>
            <a:ext cx="2317268" cy="656013"/>
          </a:xfrm>
          <a:prstGeom prst="rect">
            <a:avLst/>
          </a:prstGeom>
        </p:spPr>
        <p:txBody>
          <a:bodyPr wrap="square" lIns="182880" tIns="34290" rIns="182880" bIns="45720">
            <a:spAutoFit/>
          </a:bodyPr>
          <a:lstStyle/>
          <a:p>
            <a:pPr>
              <a:lnSpc>
                <a:spcPct val="89000"/>
              </a:lnSpc>
              <a:buClrTx/>
              <a:buFontTx/>
              <a:buNone/>
            </a:pPr>
            <a:r>
              <a:rPr lang="en-US" sz="1800" kern="1200" dirty="0">
                <a:solidFill>
                  <a:prstClr val="black"/>
                </a:solidFill>
                <a:latin typeface="Calibri"/>
                <a:ea typeface="+mn-ea"/>
                <a:cs typeface="+mn-cs"/>
              </a:rPr>
              <a:t>03</a:t>
            </a:r>
            <a:endParaRPr lang="en-US" sz="1200" kern="1200" dirty="0">
              <a:solidFill>
                <a:prstClr val="black"/>
              </a:solidFill>
              <a:latin typeface="Calibri"/>
              <a:ea typeface="+mn-ea"/>
              <a:cs typeface="+mn-cs"/>
            </a:endParaRPr>
          </a:p>
          <a:p>
            <a:pPr>
              <a:lnSpc>
                <a:spcPct val="89000"/>
              </a:lnSpc>
              <a:buClrTx/>
              <a:buFontTx/>
              <a:buNone/>
            </a:pPr>
            <a:r>
              <a:rPr lang="es-ES" sz="1200" kern="1200" dirty="0">
                <a:solidFill>
                  <a:prstClr val="black"/>
                </a:solidFill>
                <a:latin typeface="Calibri"/>
                <a:ea typeface="+mn-ea"/>
                <a:cs typeface="+mn-cs"/>
              </a:rPr>
              <a:t>Incrementar el número y nivel técnico de entrenadoras/es</a:t>
            </a:r>
            <a:endParaRPr lang="en-US" sz="1200" kern="1200" dirty="0">
              <a:solidFill>
                <a:prstClr val="black"/>
              </a:solidFill>
              <a:latin typeface="Calibri"/>
              <a:ea typeface="+mn-ea"/>
              <a:cs typeface="+mn-cs"/>
            </a:endParaRPr>
          </a:p>
        </p:txBody>
      </p:sp>
    </p:spTree>
    <p:extLst>
      <p:ext uri="{BB962C8B-B14F-4D97-AF65-F5344CB8AC3E}">
        <p14:creationId xmlns:p14="http://schemas.microsoft.com/office/powerpoint/2010/main" val="98773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22" presetClass="entr" presetSubtype="4"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1" fill="hold" grpId="0" nodeType="withEffect">
                                  <p:stCondLst>
                                    <p:cond delay="60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2" fill="hold" grpId="0" nodeType="withEffect">
                                  <p:stCondLst>
                                    <p:cond delay="70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par>
                                <p:cTn id="26" presetID="22" presetClass="entr" presetSubtype="4" fill="hold" grpId="0" nodeType="withEffect">
                                  <p:stCondLst>
                                    <p:cond delay="80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49" presetClass="entr" presetSubtype="0" decel="10000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style.rotation</p:attrName>
                                        </p:attrNameLst>
                                      </p:cBhvr>
                                      <p:tavLst>
                                        <p:tav tm="0">
                                          <p:val>
                                            <p:fltVal val="360"/>
                                          </p:val>
                                        </p:tav>
                                        <p:tav tm="100000">
                                          <p:val>
                                            <p:fltVal val="0"/>
                                          </p:val>
                                        </p:tav>
                                      </p:tavLst>
                                    </p:anim>
                                    <p:animEffect transition="in" filter="fade">
                                      <p:cBhvr>
                                        <p:cTn id="34" dur="500"/>
                                        <p:tgtEl>
                                          <p:spTgt spid="17"/>
                                        </p:tgtEl>
                                      </p:cBhvr>
                                    </p:animEffect>
                                  </p:childTnLst>
                                </p:cTn>
                              </p:par>
                              <p:par>
                                <p:cTn id="35" presetID="49" presetClass="entr" presetSubtype="0" decel="100000"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style.rotation</p:attrName>
                                        </p:attrNameLst>
                                      </p:cBhvr>
                                      <p:tavLst>
                                        <p:tav tm="0">
                                          <p:val>
                                            <p:fltVal val="360"/>
                                          </p:val>
                                        </p:tav>
                                        <p:tav tm="100000">
                                          <p:val>
                                            <p:fltVal val="0"/>
                                          </p:val>
                                        </p:tav>
                                      </p:tavLst>
                                    </p:anim>
                                    <p:animEffect transition="in" filter="fade">
                                      <p:cBhvr>
                                        <p:cTn id="40" dur="500"/>
                                        <p:tgtEl>
                                          <p:spTgt spid="20"/>
                                        </p:tgtEl>
                                      </p:cBhvr>
                                    </p:animEffect>
                                  </p:childTnLst>
                                </p:cTn>
                              </p:par>
                              <p:par>
                                <p:cTn id="41" presetID="49" presetClass="entr" presetSubtype="0" decel="100000" fill="hold" nodeType="withEffect">
                                  <p:stCondLst>
                                    <p:cond delay="7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style.rotation</p:attrName>
                                        </p:attrNameLst>
                                      </p:cBhvr>
                                      <p:tavLst>
                                        <p:tav tm="0">
                                          <p:val>
                                            <p:fltVal val="360"/>
                                          </p:val>
                                        </p:tav>
                                        <p:tav tm="100000">
                                          <p:val>
                                            <p:fltVal val="0"/>
                                          </p:val>
                                        </p:tav>
                                      </p:tavLst>
                                    </p:anim>
                                    <p:animEffect transition="in" filter="fade">
                                      <p:cBhvr>
                                        <p:cTn id="46" dur="500"/>
                                        <p:tgtEl>
                                          <p:spTgt spid="23"/>
                                        </p:tgtEl>
                                      </p:cBhvr>
                                    </p:animEffect>
                                  </p:childTnLst>
                                </p:cTn>
                              </p:par>
                              <p:par>
                                <p:cTn id="47" presetID="49" presetClass="entr" presetSubtype="0" decel="100000" fill="hold" nodeType="withEffect">
                                  <p:stCondLst>
                                    <p:cond delay="8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style.rotation</p:attrName>
                                        </p:attrNameLst>
                                      </p:cBhvr>
                                      <p:tavLst>
                                        <p:tav tm="0">
                                          <p:val>
                                            <p:fltVal val="360"/>
                                          </p:val>
                                        </p:tav>
                                        <p:tav tm="100000">
                                          <p:val>
                                            <p:fltVal val="0"/>
                                          </p:val>
                                        </p:tav>
                                      </p:tavLst>
                                    </p:anim>
                                    <p:animEffect transition="in" filter="fade">
                                      <p:cBhvr>
                                        <p:cTn id="52" dur="500"/>
                                        <p:tgtEl>
                                          <p:spTgt spid="26"/>
                                        </p:tgtEl>
                                      </p:cBhvr>
                                    </p:animEffect>
                                  </p:childTnLst>
                                </p:cTn>
                              </p:par>
                              <p:par>
                                <p:cTn id="53" presetID="49" presetClass="entr" presetSubtype="0" decel="100000" fill="hold" nodeType="withEffect">
                                  <p:stCondLst>
                                    <p:cond delay="9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style.rotation</p:attrName>
                                        </p:attrNameLst>
                                      </p:cBhvr>
                                      <p:tavLst>
                                        <p:tav tm="0">
                                          <p:val>
                                            <p:fltVal val="360"/>
                                          </p:val>
                                        </p:tav>
                                        <p:tav tm="100000">
                                          <p:val>
                                            <p:fltVal val="0"/>
                                          </p:val>
                                        </p:tav>
                                      </p:tavLst>
                                    </p:anim>
                                    <p:animEffect transition="in" filter="fade">
                                      <p:cBhvr>
                                        <p:cTn id="58" dur="500"/>
                                        <p:tgtEl>
                                          <p:spTgt spid="29"/>
                                        </p:tgtEl>
                                      </p:cBhvr>
                                    </p:animEffect>
                                  </p:childTnLst>
                                </p:cTn>
                              </p:par>
                              <p:par>
                                <p:cTn id="59" presetID="49" presetClass="entr" presetSubtype="0" decel="100000" fill="hold" nodeType="withEffect">
                                  <p:stCondLst>
                                    <p:cond delay="10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10" presetClass="entr" presetSubtype="0" fill="hold" grpId="0" nodeType="withEffect">
                                  <p:stCondLst>
                                    <p:cond delay="6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7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9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11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Objetivos estratégicos y actuaciones &amp; proyectos</a:t>
            </a:r>
          </a:p>
          <a:p>
            <a:pPr>
              <a:defRPr/>
            </a:pPr>
            <a:r>
              <a:rPr lang="es-ES" altLang="es-ES" sz="2000" b="1" noProof="1">
                <a:solidFill>
                  <a:srgbClr val="F5801F"/>
                </a:solidFill>
                <a:latin typeface="Montserrat" pitchFamily="2" charset="77"/>
                <a:ea typeface="+mn-ea"/>
                <a:cs typeface="+mn-cs"/>
              </a:rPr>
              <a:t>Voleibol 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1.</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Impulsar una mayor implicación y colaboración entre todos los agentes con impacto en la actividad deportiva</a:t>
            </a:r>
          </a:p>
        </p:txBody>
      </p:sp>
      <p:graphicFrame>
        <p:nvGraphicFramePr>
          <p:cNvPr id="4" name="Tabla 3">
            <a:extLst>
              <a:ext uri="{FF2B5EF4-FFF2-40B4-BE49-F238E27FC236}">
                <a16:creationId xmlns:a16="http://schemas.microsoft.com/office/drawing/2014/main" id="{08870A8A-2B04-37C7-3107-14829FC2B3B8}"/>
              </a:ext>
            </a:extLst>
          </p:cNvPr>
          <p:cNvGraphicFramePr>
            <a:graphicFrameLocks noGrp="1"/>
          </p:cNvGraphicFramePr>
          <p:nvPr>
            <p:extLst>
              <p:ext uri="{D42A27DB-BD31-4B8C-83A1-F6EECF244321}">
                <p14:modId xmlns:p14="http://schemas.microsoft.com/office/powerpoint/2010/main" val="1208511027"/>
              </p:ext>
            </p:extLst>
          </p:nvPr>
        </p:nvGraphicFramePr>
        <p:xfrm>
          <a:off x="2563797" y="1259498"/>
          <a:ext cx="7150219" cy="5024667"/>
        </p:xfrm>
        <a:graphic>
          <a:graphicData uri="http://schemas.openxmlformats.org/drawingml/2006/table">
            <a:tbl>
              <a:tblPr/>
              <a:tblGrid>
                <a:gridCol w="4162262">
                  <a:extLst>
                    <a:ext uri="{9D8B030D-6E8A-4147-A177-3AD203B41FA5}">
                      <a16:colId xmlns:a16="http://schemas.microsoft.com/office/drawing/2014/main" val="1332681336"/>
                    </a:ext>
                  </a:extLst>
                </a:gridCol>
                <a:gridCol w="913349">
                  <a:extLst>
                    <a:ext uri="{9D8B030D-6E8A-4147-A177-3AD203B41FA5}">
                      <a16:colId xmlns:a16="http://schemas.microsoft.com/office/drawing/2014/main" val="542782192"/>
                    </a:ext>
                  </a:extLst>
                </a:gridCol>
                <a:gridCol w="691536">
                  <a:extLst>
                    <a:ext uri="{9D8B030D-6E8A-4147-A177-3AD203B41FA5}">
                      <a16:colId xmlns:a16="http://schemas.microsoft.com/office/drawing/2014/main" val="1035899256"/>
                    </a:ext>
                  </a:extLst>
                </a:gridCol>
                <a:gridCol w="691536">
                  <a:extLst>
                    <a:ext uri="{9D8B030D-6E8A-4147-A177-3AD203B41FA5}">
                      <a16:colId xmlns:a16="http://schemas.microsoft.com/office/drawing/2014/main" val="704640347"/>
                    </a:ext>
                  </a:extLst>
                </a:gridCol>
                <a:gridCol w="691536">
                  <a:extLst>
                    <a:ext uri="{9D8B030D-6E8A-4147-A177-3AD203B41FA5}">
                      <a16:colId xmlns:a16="http://schemas.microsoft.com/office/drawing/2014/main" val="2896257944"/>
                    </a:ext>
                  </a:extLst>
                </a:gridCol>
              </a:tblGrid>
              <a:tr h="233834">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ACTUACIONES</a:t>
                      </a:r>
                    </a:p>
                  </a:txBody>
                  <a:tcPr marL="5083" marR="5083" marT="5083"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INDICADOR</a:t>
                      </a:r>
                    </a:p>
                  </a:txBody>
                  <a:tcPr marL="5083" marR="5083" marT="5083"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2024-2026</a:t>
                      </a:r>
                    </a:p>
                  </a:txBody>
                  <a:tcPr marL="5083" marR="5083" marT="5083"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2027-2029</a:t>
                      </a:r>
                    </a:p>
                  </a:txBody>
                  <a:tcPr marL="5083" marR="5083" marT="5083"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2029-2030</a:t>
                      </a:r>
                    </a:p>
                  </a:txBody>
                  <a:tcPr marL="5083" marR="5083" marT="5083" marB="0" anchor="ctr">
                    <a:lnL>
                      <a:noFill/>
                    </a:lnL>
                    <a:lnR>
                      <a:noFill/>
                    </a:lnR>
                    <a:lnT>
                      <a:noFill/>
                    </a:lnT>
                    <a:lnB>
                      <a:noFill/>
                    </a:lnB>
                    <a:solidFill>
                      <a:srgbClr val="F5801F"/>
                    </a:solidFill>
                  </a:tcPr>
                </a:tc>
                <a:extLst>
                  <a:ext uri="{0D108BD9-81ED-4DB2-BD59-A6C34878D82A}">
                    <a16:rowId xmlns:a16="http://schemas.microsoft.com/office/drawing/2014/main" val="2011143163"/>
                  </a:ext>
                </a:extLst>
              </a:tr>
              <a:tr h="960751">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1.1. Informar e implicar en una reunión presencial a todas las personas responsables de clubes / colegios de la situación actual de la Federación (relevo necesario y objetivo de profesionalización) y de los objetivos del plan prospectivo - estratégico 2030, para que todos tengan conciencia de la importancia de la cooperación, tanto mientras dura el proceso de relevo como en el futuro escenario, y para hacerles partícipes de la definición y consecución del plan.</a:t>
                      </a:r>
                    </a:p>
                  </a:txBody>
                  <a:tcPr marL="5083" marR="5083" marT="5083" marB="0">
                    <a:lnL>
                      <a:noFill/>
                    </a:lnL>
                    <a:lnR>
                      <a:noFill/>
                    </a:lnR>
                    <a:lnT>
                      <a:noFill/>
                    </a:lnT>
                    <a:lnB>
                      <a:noFill/>
                    </a:lnB>
                    <a:noFill/>
                  </a:tcPr>
                </a:tc>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Sesiones presenciales: 3  (al inicio, en la mitad y al final)</a:t>
                      </a:r>
                    </a:p>
                  </a:txBody>
                  <a:tcPr marL="5083" marR="5083" marT="5083"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1013891779"/>
                  </a:ext>
                </a:extLst>
              </a:tr>
              <a:tr h="1016668">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1.2. Implicar a todas las personas que están en el ámbito del voleibol, sintiéndose parte  y arte de este deporte, a nivel federativo y como directivas/os o componentes de un club o colegio/ikastola, colaborando en los proyectos que se presenten, tanto en su planificación como desarrollo. Adoptar medidas para potenciar la participación en reuniones, proyectos o, por ejemplo, generando contenidos parar la comunicación (en relación también con </a:t>
                      </a:r>
                      <a:r>
                        <a:rPr lang="es-ES" sz="1100" b="0" i="0" u="none" strike="noStrike" dirty="0" err="1">
                          <a:solidFill>
                            <a:srgbClr val="000000"/>
                          </a:solidFill>
                          <a:effectLst/>
                          <a:latin typeface="Calibri" panose="020F0502020204030204" pitchFamily="34" charset="0"/>
                          <a:cs typeface="Calibri" panose="020F0502020204030204" pitchFamily="34" charset="0"/>
                        </a:rPr>
                        <a:t>obj</a:t>
                      </a:r>
                      <a:r>
                        <a:rPr lang="es-ES" sz="1100" b="0" i="0" u="none" strike="noStrike" dirty="0">
                          <a:solidFill>
                            <a:srgbClr val="000000"/>
                          </a:solidFill>
                          <a:effectLst/>
                          <a:latin typeface="Calibri" panose="020F0502020204030204" pitchFamily="34" charset="0"/>
                          <a:cs typeface="Calibri" panose="020F0502020204030204" pitchFamily="34" charset="0"/>
                        </a:rPr>
                        <a:t>. 6)</a:t>
                      </a:r>
                    </a:p>
                  </a:txBody>
                  <a:tcPr marL="5083" marR="5083" marT="5083"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Aumento del número de participantes del 100%</a:t>
                      </a: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4247754564"/>
                  </a:ext>
                </a:extLst>
              </a:tr>
              <a:tr h="615084">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1.3. Promover la realización de diferentes eventos para que la gente del voleibol interactúe y socialice (torneos, celebraciones,  clínics, etc). Organización de un evento no competitivo "Boleibol Eguna" (premios, clinic, un partido a un set mixto,….)</a:t>
                      </a:r>
                    </a:p>
                  </a:txBody>
                  <a:tcPr marL="5083" marR="5083" marT="5083"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Un evento al año: 7 eventos</a:t>
                      </a: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3775983624"/>
                  </a:ext>
                </a:extLst>
              </a:tr>
              <a:tr h="945501">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1.4. Fomentar dentro de los clubs la participación de los jugadores/as en diferentes cursos de entrenadoras/es y árbitras/os, para que más adelante puedan desempeñar estas funciones dentro del club o como colaboradoras/es o directivas/os, que además ayude a la sostenibilidad de este deporte. Elaborar un listado o bolsa de colaboradores/as por tipología de actividad (organización, arbitraje,...), realizar visitas a clubes,... (en relación también con </a:t>
                      </a:r>
                      <a:r>
                        <a:rPr lang="es-ES" sz="1100" b="0" i="0" u="none" strike="noStrike" dirty="0" err="1">
                          <a:solidFill>
                            <a:srgbClr val="000000"/>
                          </a:solidFill>
                          <a:effectLst/>
                          <a:latin typeface="Calibri" panose="020F0502020204030204" pitchFamily="34" charset="0"/>
                          <a:cs typeface="Calibri" panose="020F0502020204030204" pitchFamily="34" charset="0"/>
                        </a:rPr>
                        <a:t>obj</a:t>
                      </a:r>
                      <a:r>
                        <a:rPr lang="es-ES" sz="1100" b="0" i="0" u="none" strike="noStrike" dirty="0">
                          <a:solidFill>
                            <a:srgbClr val="000000"/>
                          </a:solidFill>
                          <a:effectLst/>
                          <a:latin typeface="Calibri" panose="020F0502020204030204" pitchFamily="34" charset="0"/>
                          <a:cs typeface="Calibri" panose="020F0502020204030204" pitchFamily="34" charset="0"/>
                        </a:rPr>
                        <a:t>. 3 y 4)</a:t>
                      </a:r>
                    </a:p>
                  </a:txBody>
                  <a:tcPr marL="5083" marR="5083" marT="5083"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Mínimo un colaborador adicional por año y club</a:t>
                      </a: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3080582494"/>
                  </a:ext>
                </a:extLst>
              </a:tr>
              <a:tr h="579501">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1.5. Revisar y hacer cumplir las Normas de la competición para propiciar competiciones que primen la deportividad y sancionado las actuaciones antideportivas.</a:t>
                      </a:r>
                    </a:p>
                  </a:txBody>
                  <a:tcPr marL="5083" marR="5083" marT="5083"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Revisión normas: 1</a:t>
                      </a: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br>
                        <a:rPr lang="es-ES" sz="1100" b="1"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Revisión</a:t>
                      </a:r>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5083" marR="5083" marT="5083"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5083" marR="5083" marT="5083" marB="0">
                    <a:lnL>
                      <a:noFill/>
                    </a:lnL>
                    <a:lnR>
                      <a:noFill/>
                    </a:lnR>
                    <a:lnT>
                      <a:noFill/>
                    </a:lnT>
                    <a:lnB>
                      <a:noFill/>
                    </a:lnB>
                    <a:noFill/>
                  </a:tcPr>
                </a:tc>
                <a:extLst>
                  <a:ext uri="{0D108BD9-81ED-4DB2-BD59-A6C34878D82A}">
                    <a16:rowId xmlns:a16="http://schemas.microsoft.com/office/drawing/2014/main" val="1184117986"/>
                  </a:ext>
                </a:extLst>
              </a:tr>
            </a:tbl>
          </a:graphicData>
        </a:graphic>
      </p:graphicFrame>
      <p:pic>
        <p:nvPicPr>
          <p:cNvPr id="7170" name="Picture 2" descr="Vectores e ilustraciones de Voleibol para descargar gratis | Freepik">
            <a:extLst>
              <a:ext uri="{FF2B5EF4-FFF2-40B4-BE49-F238E27FC236}">
                <a16:creationId xmlns:a16="http://schemas.microsoft.com/office/drawing/2014/main" id="{2A4693DA-4776-AA59-BA3A-CC1E6C76C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91" y="4692266"/>
            <a:ext cx="1721618" cy="172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44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Objetivos estratégicos y actuaciones &amp; proyectos</a:t>
            </a:r>
          </a:p>
          <a:p>
            <a:pPr>
              <a:defRPr/>
            </a:pPr>
            <a:r>
              <a:rPr lang="es-ES" altLang="es-ES" sz="2000" b="1" noProof="1">
                <a:solidFill>
                  <a:srgbClr val="F5801F"/>
                </a:solidFill>
                <a:latin typeface="Montserrat" pitchFamily="2" charset="77"/>
                <a:ea typeface="+mn-ea"/>
                <a:cs typeface="+mn-cs"/>
              </a:rPr>
              <a:t>Voleibol 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480375" y="1177553"/>
            <a:ext cx="202404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2.</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Incrementar el número y nivel técnico de los deportistas</a:t>
            </a:r>
          </a:p>
        </p:txBody>
      </p:sp>
      <p:graphicFrame>
        <p:nvGraphicFramePr>
          <p:cNvPr id="4" name="Tabla 3">
            <a:extLst>
              <a:ext uri="{FF2B5EF4-FFF2-40B4-BE49-F238E27FC236}">
                <a16:creationId xmlns:a16="http://schemas.microsoft.com/office/drawing/2014/main" id="{42FF6C2C-4AAC-D6DC-6EDA-B8D1699839BA}"/>
              </a:ext>
            </a:extLst>
          </p:cNvPr>
          <p:cNvGraphicFramePr>
            <a:graphicFrameLocks noGrp="1"/>
          </p:cNvGraphicFramePr>
          <p:nvPr>
            <p:extLst>
              <p:ext uri="{D42A27DB-BD31-4B8C-83A1-F6EECF244321}">
                <p14:modId xmlns:p14="http://schemas.microsoft.com/office/powerpoint/2010/main" val="165631521"/>
              </p:ext>
            </p:extLst>
          </p:nvPr>
        </p:nvGraphicFramePr>
        <p:xfrm>
          <a:off x="2576512" y="1048985"/>
          <a:ext cx="7129462" cy="5665167"/>
        </p:xfrm>
        <a:graphic>
          <a:graphicData uri="http://schemas.openxmlformats.org/drawingml/2006/table">
            <a:tbl>
              <a:tblPr/>
              <a:tblGrid>
                <a:gridCol w="4150181">
                  <a:extLst>
                    <a:ext uri="{9D8B030D-6E8A-4147-A177-3AD203B41FA5}">
                      <a16:colId xmlns:a16="http://schemas.microsoft.com/office/drawing/2014/main" val="372725145"/>
                    </a:ext>
                  </a:extLst>
                </a:gridCol>
                <a:gridCol w="910697">
                  <a:extLst>
                    <a:ext uri="{9D8B030D-6E8A-4147-A177-3AD203B41FA5}">
                      <a16:colId xmlns:a16="http://schemas.microsoft.com/office/drawing/2014/main" val="1411560144"/>
                    </a:ext>
                  </a:extLst>
                </a:gridCol>
                <a:gridCol w="689528">
                  <a:extLst>
                    <a:ext uri="{9D8B030D-6E8A-4147-A177-3AD203B41FA5}">
                      <a16:colId xmlns:a16="http://schemas.microsoft.com/office/drawing/2014/main" val="2258140108"/>
                    </a:ext>
                  </a:extLst>
                </a:gridCol>
                <a:gridCol w="689528">
                  <a:extLst>
                    <a:ext uri="{9D8B030D-6E8A-4147-A177-3AD203B41FA5}">
                      <a16:colId xmlns:a16="http://schemas.microsoft.com/office/drawing/2014/main" val="598750521"/>
                    </a:ext>
                  </a:extLst>
                </a:gridCol>
                <a:gridCol w="689528">
                  <a:extLst>
                    <a:ext uri="{9D8B030D-6E8A-4147-A177-3AD203B41FA5}">
                      <a16:colId xmlns:a16="http://schemas.microsoft.com/office/drawing/2014/main" val="600871526"/>
                    </a:ext>
                  </a:extLst>
                </a:gridCol>
              </a:tblGrid>
              <a:tr h="219958">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ACTUACIONES</a:t>
                      </a:r>
                    </a:p>
                  </a:txBody>
                  <a:tcPr marL="4782" marR="4782" marT="4782"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INDICADOR</a:t>
                      </a:r>
                    </a:p>
                  </a:txBody>
                  <a:tcPr marL="4782" marR="4782" marT="4782"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2024-2026</a:t>
                      </a:r>
                    </a:p>
                  </a:txBody>
                  <a:tcPr marL="4782" marR="4782" marT="4782"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2027-2029</a:t>
                      </a:r>
                    </a:p>
                  </a:txBody>
                  <a:tcPr marL="4782" marR="4782" marT="4782"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2029-2030</a:t>
                      </a:r>
                    </a:p>
                  </a:txBody>
                  <a:tcPr marL="4782" marR="4782" marT="4782" marB="0" anchor="ctr">
                    <a:lnL>
                      <a:noFill/>
                    </a:lnL>
                    <a:lnR>
                      <a:noFill/>
                    </a:lnR>
                    <a:lnT>
                      <a:noFill/>
                    </a:lnT>
                    <a:lnB>
                      <a:noFill/>
                    </a:lnB>
                    <a:solidFill>
                      <a:srgbClr val="F5801F"/>
                    </a:solidFill>
                  </a:tcPr>
                </a:tc>
                <a:extLst>
                  <a:ext uri="{0D108BD9-81ED-4DB2-BD59-A6C34878D82A}">
                    <a16:rowId xmlns:a16="http://schemas.microsoft.com/office/drawing/2014/main" val="3705084423"/>
                  </a:ext>
                </a:extLst>
              </a:tr>
              <a:tr h="669437">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2.1. Definir claramente las tareas que se derivan del escenario objetivo a 2030 y que debe asumir y ejecutar la Dirección Deportiva (Director/a u otra persona bajo su mando), como: organizar tecnificaciones, seguimiento personalizado de los deportistas y organizar la selección de Gipuzkoa, entre otras (en relación también con Obj.6)</a:t>
                      </a:r>
                    </a:p>
                  </a:txBody>
                  <a:tcPr marL="4782" marR="4782" marT="4782" marB="0">
                    <a:lnL>
                      <a:noFill/>
                    </a:lnL>
                    <a:lnR>
                      <a:noFill/>
                    </a:lnR>
                    <a:lnT>
                      <a:noFill/>
                    </a:lnT>
                    <a:lnB>
                      <a:noFill/>
                    </a:lnB>
                    <a:noFill/>
                  </a:tcPr>
                </a:tc>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Manual de funciones o tareas del puesto: 1</a:t>
                      </a:r>
                    </a:p>
                  </a:txBody>
                  <a:tcPr marL="4782" marR="4782" marT="4782"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l" fontAlgn="t"/>
                      <a:endParaRPr lang="es-ES" sz="1100" b="0" i="0" u="none" strike="noStrike" dirty="0">
                        <a:solidFill>
                          <a:srgbClr val="000000"/>
                        </a:solidFill>
                        <a:effectLst/>
                        <a:latin typeface="Calibri" panose="020F0502020204030204" pitchFamily="34" charset="0"/>
                        <a:cs typeface="Calibri" panose="020F0502020204030204" pitchFamily="34" charset="0"/>
                      </a:endParaRPr>
                    </a:p>
                  </a:txBody>
                  <a:tcPr marL="4782" marR="4782" marT="4782" marB="0">
                    <a:lnL>
                      <a:noFill/>
                    </a:lnL>
                    <a:lnR>
                      <a:noFill/>
                    </a:lnR>
                    <a:lnT>
                      <a:noFill/>
                    </a:lnT>
                    <a:lnB>
                      <a:noFill/>
                    </a:lnB>
                    <a:noFill/>
                  </a:tcPr>
                </a:tc>
                <a:tc>
                  <a:txBody>
                    <a:bodyPr/>
                    <a:lstStyle/>
                    <a:p>
                      <a:pPr algn="l" fontAlgn="t"/>
                      <a:endParaRPr lang="es-ES" sz="1100" b="0" i="0" u="none" strike="noStrike" dirty="0">
                        <a:solidFill>
                          <a:srgbClr val="000000"/>
                        </a:solidFill>
                        <a:effectLst/>
                        <a:latin typeface="Calibri" panose="020F0502020204030204" pitchFamily="34" charset="0"/>
                        <a:cs typeface="Calibri" panose="020F0502020204030204" pitchFamily="34" charset="0"/>
                      </a:endParaRPr>
                    </a:p>
                  </a:txBody>
                  <a:tcPr marL="4782" marR="4782" marT="4782" marB="0">
                    <a:lnL>
                      <a:noFill/>
                    </a:lnL>
                    <a:lnR>
                      <a:noFill/>
                    </a:lnR>
                    <a:lnT>
                      <a:noFill/>
                    </a:lnT>
                    <a:lnB>
                      <a:noFill/>
                    </a:lnB>
                    <a:noFill/>
                  </a:tcPr>
                </a:tc>
                <a:extLst>
                  <a:ext uri="{0D108BD9-81ED-4DB2-BD59-A6C34878D82A}">
                    <a16:rowId xmlns:a16="http://schemas.microsoft.com/office/drawing/2014/main" val="1347628111"/>
                  </a:ext>
                </a:extLst>
              </a:tr>
              <a:tr h="903739">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2.2. Diseñar y poner en marcha un protocolo de comunicación entre la dirección técnica de la federación y los entrenadores/as de los clubes, para conocer de primera mano su opinión sobre sus jugadoras/es. La Dirección Deportiva podrá personalmente partidos de aquellos deportistas con más proyección. Para ello, los clubes informarán a la Dirección Deportiva cuáles son esos deportistas y en qué partido se les podrá ver.</a:t>
                      </a:r>
                    </a:p>
                  </a:txBody>
                  <a:tcPr marL="4782" marR="4782" marT="478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Protocolo de comunicación: 1</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381333909"/>
                  </a:ext>
                </a:extLst>
              </a:tr>
              <a:tr h="1008937">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2.3 Crear un equipo técnico federativo que se encargue de organizar y poner en marcha las tecnificaciones que eleven el nivel técnico de todas/os las/os deportistas (logística y técnica). La Dirección Deportiva designa a las/os seleccionadoras/es, hace una selección de jugadoras/es y los entrena con alguna periodicidad (los primeros lunes de cada mes, o en días concretos o en formato campus en vacaciones de Navidad, Semana Santa,..., ). Además, se buscarán alternativas para jugar algunos partidos contra alguna otra selección, o equipos de más edad, o de otro territorio, o participar en un torneo.</a:t>
                      </a:r>
                    </a:p>
                  </a:txBody>
                  <a:tcPr marL="4782" marR="4782" marT="478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Equipo técnico:1 </a:t>
                      </a:r>
                      <a:br>
                        <a:rPr lang="es-ES" sz="1100" b="0"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Número de tecnificaciones por año: 6</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1223472732"/>
                  </a:ext>
                </a:extLst>
              </a:tr>
              <a:tr h="679000">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2.4. Proponer a la Federación Vasca la realización del Campeonato de selecciones territoriales, del que se puedan formar las selecciones de Euskadi (infantil, cadete, juvenil). Si no es posible, formalizar intercambios de las selecciones de Gipuzkoa con otras comunidades autónomas,… (La Rioja, Navarra, Cantabria…)</a:t>
                      </a:r>
                    </a:p>
                  </a:txBody>
                  <a:tcPr marL="4782" marR="4782" marT="478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campeonatos por año: 3 (infantil, cadete, juvenil)</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3383815593"/>
                  </a:ext>
                </a:extLst>
              </a:tr>
              <a:tr h="392099">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2.5. Organizar viajes para ver competiciones, como campeonatos de Euskadi, Estatales, internacionales,…</a:t>
                      </a:r>
                    </a:p>
                  </a:txBody>
                  <a:tcPr marL="4782" marR="4782" marT="478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N.º viajes por año: 2</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572146349"/>
                  </a:ext>
                </a:extLst>
              </a:tr>
              <a:tr h="478169">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2.6. Impulsar actividades de Voleibol Social, como por ejemplo actividades con la tercer edad o inmigrantes.</a:t>
                      </a:r>
                    </a:p>
                  </a:txBody>
                  <a:tcPr marL="4782" marR="4782" marT="478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Mínimo un municipio adicional por año </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4782" marR="4782" marT="4782" marB="0">
                    <a:lnL>
                      <a:noFill/>
                    </a:lnL>
                    <a:lnR>
                      <a:noFill/>
                    </a:lnR>
                    <a:lnT>
                      <a:noFill/>
                    </a:lnT>
                    <a:lnB>
                      <a:noFill/>
                    </a:lnB>
                    <a:noFill/>
                  </a:tcPr>
                </a:tc>
                <a:extLst>
                  <a:ext uri="{0D108BD9-81ED-4DB2-BD59-A6C34878D82A}">
                    <a16:rowId xmlns:a16="http://schemas.microsoft.com/office/drawing/2014/main" val="3049388052"/>
                  </a:ext>
                </a:extLst>
              </a:tr>
            </a:tbl>
          </a:graphicData>
        </a:graphic>
      </p:graphicFrame>
      <p:pic>
        <p:nvPicPr>
          <p:cNvPr id="16386" name="Picture 2" descr="Imagen ial de voleibol Royalty Free Stock SVG Vector">
            <a:extLst>
              <a:ext uri="{FF2B5EF4-FFF2-40B4-BE49-F238E27FC236}">
                <a16:creationId xmlns:a16="http://schemas.microsoft.com/office/drawing/2014/main" id="{A41DDAD6-7889-4D0E-9111-449770306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4" y="4418705"/>
            <a:ext cx="1454315" cy="205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8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Objetivos estratégicos y actuaciones &amp; proyectos</a:t>
            </a:r>
          </a:p>
          <a:p>
            <a:pPr>
              <a:defRPr/>
            </a:pPr>
            <a:r>
              <a:rPr lang="es-ES" altLang="es-ES" sz="2000" b="1" noProof="1">
                <a:solidFill>
                  <a:srgbClr val="F5801F"/>
                </a:solidFill>
                <a:latin typeface="Montserrat" pitchFamily="2" charset="77"/>
                <a:ea typeface="+mn-ea"/>
                <a:cs typeface="+mn-cs"/>
              </a:rPr>
              <a:t>Voleibol 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15594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3.</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Incrementar el número y nivel técnico de entrenadoras/es</a:t>
            </a:r>
          </a:p>
        </p:txBody>
      </p:sp>
      <p:pic>
        <p:nvPicPr>
          <p:cNvPr id="4" name="Imagen 3">
            <a:extLst>
              <a:ext uri="{FF2B5EF4-FFF2-40B4-BE49-F238E27FC236}">
                <a16:creationId xmlns:a16="http://schemas.microsoft.com/office/drawing/2014/main" id="{81C47C02-1598-4729-3799-6BEE794DDDA1}"/>
              </a:ext>
            </a:extLst>
          </p:cNvPr>
          <p:cNvPicPr>
            <a:picLocks noChangeAspect="1"/>
          </p:cNvPicPr>
          <p:nvPr/>
        </p:nvPicPr>
        <p:blipFill>
          <a:blip r:embed="rId2"/>
          <a:stretch>
            <a:fillRect/>
          </a:stretch>
        </p:blipFill>
        <p:spPr>
          <a:xfrm>
            <a:off x="173037" y="4129645"/>
            <a:ext cx="2143125" cy="2143125"/>
          </a:xfrm>
          <a:prstGeom prst="rect">
            <a:avLst/>
          </a:prstGeom>
        </p:spPr>
      </p:pic>
      <p:graphicFrame>
        <p:nvGraphicFramePr>
          <p:cNvPr id="5" name="Tabla 4">
            <a:extLst>
              <a:ext uri="{FF2B5EF4-FFF2-40B4-BE49-F238E27FC236}">
                <a16:creationId xmlns:a16="http://schemas.microsoft.com/office/drawing/2014/main" id="{8EB79CFC-92BB-472C-E27C-70E84B0B1B2A}"/>
              </a:ext>
            </a:extLst>
          </p:cNvPr>
          <p:cNvGraphicFramePr>
            <a:graphicFrameLocks noGrp="1"/>
          </p:cNvGraphicFramePr>
          <p:nvPr>
            <p:extLst>
              <p:ext uri="{D42A27DB-BD31-4B8C-83A1-F6EECF244321}">
                <p14:modId xmlns:p14="http://schemas.microsoft.com/office/powerpoint/2010/main" val="1216541065"/>
              </p:ext>
            </p:extLst>
          </p:nvPr>
        </p:nvGraphicFramePr>
        <p:xfrm>
          <a:off x="2576513" y="1259498"/>
          <a:ext cx="7129462" cy="4625390"/>
        </p:xfrm>
        <a:graphic>
          <a:graphicData uri="http://schemas.openxmlformats.org/drawingml/2006/table">
            <a:tbl>
              <a:tblPr/>
              <a:tblGrid>
                <a:gridCol w="4204166">
                  <a:extLst>
                    <a:ext uri="{9D8B030D-6E8A-4147-A177-3AD203B41FA5}">
                      <a16:colId xmlns:a16="http://schemas.microsoft.com/office/drawing/2014/main" val="1756702828"/>
                    </a:ext>
                  </a:extLst>
                </a:gridCol>
                <a:gridCol w="922544">
                  <a:extLst>
                    <a:ext uri="{9D8B030D-6E8A-4147-A177-3AD203B41FA5}">
                      <a16:colId xmlns:a16="http://schemas.microsoft.com/office/drawing/2014/main" val="1004389699"/>
                    </a:ext>
                  </a:extLst>
                </a:gridCol>
                <a:gridCol w="698498">
                  <a:extLst>
                    <a:ext uri="{9D8B030D-6E8A-4147-A177-3AD203B41FA5}">
                      <a16:colId xmlns:a16="http://schemas.microsoft.com/office/drawing/2014/main" val="68071381"/>
                    </a:ext>
                  </a:extLst>
                </a:gridCol>
                <a:gridCol w="698498">
                  <a:extLst>
                    <a:ext uri="{9D8B030D-6E8A-4147-A177-3AD203B41FA5}">
                      <a16:colId xmlns:a16="http://schemas.microsoft.com/office/drawing/2014/main" val="3064266260"/>
                    </a:ext>
                  </a:extLst>
                </a:gridCol>
                <a:gridCol w="605756">
                  <a:extLst>
                    <a:ext uri="{9D8B030D-6E8A-4147-A177-3AD203B41FA5}">
                      <a16:colId xmlns:a16="http://schemas.microsoft.com/office/drawing/2014/main" val="3216687729"/>
                    </a:ext>
                  </a:extLst>
                </a:gridCol>
              </a:tblGrid>
              <a:tr h="266882">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ACTUACIONES</a:t>
                      </a:r>
                    </a:p>
                  </a:txBody>
                  <a:tcPr marL="5802" marR="5802" marT="5802"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INDICADOR</a:t>
                      </a:r>
                    </a:p>
                  </a:txBody>
                  <a:tcPr marL="5802" marR="5802" marT="5802"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2024-2026</a:t>
                      </a:r>
                    </a:p>
                  </a:txBody>
                  <a:tcPr marL="5802" marR="5802" marT="5802"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2027-2029</a:t>
                      </a:r>
                    </a:p>
                  </a:txBody>
                  <a:tcPr marL="5802" marR="5802" marT="5802"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2029-2030</a:t>
                      </a:r>
                    </a:p>
                  </a:txBody>
                  <a:tcPr marL="5802" marR="5802" marT="5802" marB="0" anchor="ctr">
                    <a:lnL>
                      <a:noFill/>
                    </a:lnL>
                    <a:lnR>
                      <a:noFill/>
                    </a:lnR>
                    <a:lnT>
                      <a:noFill/>
                    </a:lnT>
                    <a:lnB>
                      <a:noFill/>
                    </a:lnB>
                    <a:solidFill>
                      <a:srgbClr val="F5801F"/>
                    </a:solidFill>
                  </a:tcPr>
                </a:tc>
                <a:extLst>
                  <a:ext uri="{0D108BD9-81ED-4DB2-BD59-A6C34878D82A}">
                    <a16:rowId xmlns:a16="http://schemas.microsoft.com/office/drawing/2014/main" val="4001868056"/>
                  </a:ext>
                </a:extLst>
              </a:tr>
              <a:tr h="690412">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3.1. Hacer cumplir la norma federativa en lo que respecta a la necesidad de disponer del nivel de entrenador/a correspondiente a cada categoría, estableciendo un sistema de seguimiento y control.</a:t>
                      </a:r>
                    </a:p>
                  </a:txBody>
                  <a:tcPr marL="5802" marR="5802" marT="580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Sistema de sguimiento y control: 1</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br>
                        <a:rPr lang="es-ES" sz="1100" b="1"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diseño</a:t>
                      </a:r>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extLst>
                  <a:ext uri="{0D108BD9-81ED-4DB2-BD59-A6C34878D82A}">
                    <a16:rowId xmlns:a16="http://schemas.microsoft.com/office/drawing/2014/main" val="155216726"/>
                  </a:ext>
                </a:extLst>
              </a:tr>
              <a:tr h="655602">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3.2. Realizar cursos de entrenadoras/es, de los diferentes niveles para la obtención de las titulaciones necesarias y obligatorias.</a:t>
                      </a:r>
                    </a:p>
                  </a:txBody>
                  <a:tcPr marL="5802" marR="5802" marT="580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Cursos al año: 1</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extLst>
                  <a:ext uri="{0D108BD9-81ED-4DB2-BD59-A6C34878D82A}">
                    <a16:rowId xmlns:a16="http://schemas.microsoft.com/office/drawing/2014/main" val="3475256941"/>
                  </a:ext>
                </a:extLst>
              </a:tr>
              <a:tr h="1010482">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3.3. Actualizar permanente los aspectos técnico- tácticos de los entrenadores/as mediante </a:t>
                      </a:r>
                      <a:r>
                        <a:rPr lang="es-ES" sz="1100" b="0" i="0" u="none" strike="noStrike" dirty="0" err="1">
                          <a:solidFill>
                            <a:srgbClr val="000000"/>
                          </a:solidFill>
                          <a:effectLst/>
                          <a:latin typeface="Calibri" panose="020F0502020204030204" pitchFamily="34" charset="0"/>
                          <a:cs typeface="Calibri" panose="020F0502020204030204" pitchFamily="34" charset="0"/>
                        </a:rPr>
                        <a:t>clinics</a:t>
                      </a:r>
                      <a:r>
                        <a:rPr lang="es-ES" sz="1100" b="0" i="0" u="none" strike="noStrike" dirty="0">
                          <a:solidFill>
                            <a:srgbClr val="000000"/>
                          </a:solidFill>
                          <a:effectLst/>
                          <a:latin typeface="Calibri" panose="020F0502020204030204" pitchFamily="34" charset="0"/>
                          <a:cs typeface="Calibri" panose="020F0502020204030204" pitchFamily="34" charset="0"/>
                        </a:rPr>
                        <a:t> y mini congresos para compartir experiencias, dudas, </a:t>
                      </a:r>
                      <a:r>
                        <a:rPr lang="es-ES" sz="1100" b="0" i="0" u="none" strike="noStrike" dirty="0" err="1">
                          <a:solidFill>
                            <a:srgbClr val="000000"/>
                          </a:solidFill>
                          <a:effectLst/>
                          <a:latin typeface="Calibri" panose="020F0502020204030204" pitchFamily="34" charset="0"/>
                          <a:cs typeface="Calibri" panose="020F0502020204030204" pitchFamily="34" charset="0"/>
                        </a:rPr>
                        <a:t>etc</a:t>
                      </a:r>
                      <a:r>
                        <a:rPr lang="es-ES" sz="1100" b="0" i="0" u="none" strike="noStrike" dirty="0">
                          <a:solidFill>
                            <a:srgbClr val="000000"/>
                          </a:solidFill>
                          <a:effectLst/>
                          <a:latin typeface="Calibri" panose="020F0502020204030204" pitchFamily="34" charset="0"/>
                          <a:cs typeface="Calibri" panose="020F0502020204030204" pitchFamily="34" charset="0"/>
                        </a:rPr>
                        <a:t>… Tendrán carácter obligatorio para los que realicen el curso de entrenadores/as ese año. Podrían coincidir con tecnificaciones de jugadoras/es. Elaborar y editar videos de entrenamientos tipo.</a:t>
                      </a:r>
                    </a:p>
                  </a:txBody>
                  <a:tcPr marL="5802" marR="5802" marT="580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concentraciones, clinics por año: 2</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extLst>
                  <a:ext uri="{0D108BD9-81ED-4DB2-BD59-A6C34878D82A}">
                    <a16:rowId xmlns:a16="http://schemas.microsoft.com/office/drawing/2014/main" val="3593246427"/>
                  </a:ext>
                </a:extLst>
              </a:tr>
              <a:tr h="1201429">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3.4. Preparar varios entrenamientos tipo pensados para grupos con elevado número de jugadores (según diferentes horquillas de jugadores/as a determinar: 18-24), para maximizar el ratio de jugadores por campo sin perder calidad de entrenamiento. Dar a conocer estos entrenamientos a los clubs, por ejemplo, en la web o poniéndolos en práctica mediante una de las jornadas de tecnificación (en relación también con obj. 2)</a:t>
                      </a:r>
                    </a:p>
                  </a:txBody>
                  <a:tcPr marL="5802" marR="5802" marT="580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entrenamientos tipo: 4</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tc>
                  <a:txBody>
                    <a:bodyPr/>
                    <a:lstStyle/>
                    <a:p>
                      <a:pPr algn="ctr" fontAlgn="t"/>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extLst>
                  <a:ext uri="{0D108BD9-81ED-4DB2-BD59-A6C34878D82A}">
                    <a16:rowId xmlns:a16="http://schemas.microsoft.com/office/drawing/2014/main" val="3486456742"/>
                  </a:ext>
                </a:extLst>
              </a:tr>
              <a:tr h="725223">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3.5. Diseñar una guía que defina las habilidades técnicas y tácticas del deportista del Voleibol en cada una de las etapas de su itinerario de desarrollo deportivo y las correspondientes fichas de entrenamiento para su consecución (en relación también con </a:t>
                      </a:r>
                      <a:r>
                        <a:rPr lang="es-ES" sz="1100" b="0" i="0" u="none" strike="noStrike" dirty="0" err="1">
                          <a:solidFill>
                            <a:srgbClr val="000000"/>
                          </a:solidFill>
                          <a:effectLst/>
                          <a:latin typeface="Calibri" panose="020F0502020204030204" pitchFamily="34" charset="0"/>
                          <a:cs typeface="Calibri" panose="020F0502020204030204" pitchFamily="34" charset="0"/>
                        </a:rPr>
                        <a:t>obj</a:t>
                      </a:r>
                      <a:r>
                        <a:rPr lang="es-ES" sz="1100" b="0" i="0" u="none" strike="noStrike" dirty="0">
                          <a:solidFill>
                            <a:srgbClr val="000000"/>
                          </a:solidFill>
                          <a:effectLst/>
                          <a:latin typeface="Calibri" panose="020F0502020204030204" pitchFamily="34" charset="0"/>
                          <a:cs typeface="Calibri" panose="020F0502020204030204" pitchFamily="34" charset="0"/>
                        </a:rPr>
                        <a:t>. 2).</a:t>
                      </a:r>
                    </a:p>
                  </a:txBody>
                  <a:tcPr marL="5802" marR="5802" marT="5802"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guías: 1</a:t>
                      </a:r>
                    </a:p>
                  </a:txBody>
                  <a:tcPr marL="5802" marR="5802" marT="5802"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02" marR="5802" marT="5802" marB="0">
                    <a:lnL>
                      <a:noFill/>
                    </a:lnL>
                    <a:lnR>
                      <a:noFill/>
                    </a:lnR>
                    <a:lnT>
                      <a:noFill/>
                    </a:lnT>
                    <a:lnB>
                      <a:noFill/>
                    </a:lnB>
                    <a:noFill/>
                  </a:tcPr>
                </a:tc>
                <a:tc>
                  <a:txBody>
                    <a:bodyPr/>
                    <a:lstStyle/>
                    <a:p>
                      <a:pPr algn="ctr" fontAlgn="t"/>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tc>
                  <a:txBody>
                    <a:bodyPr/>
                    <a:lstStyle/>
                    <a:p>
                      <a:pPr algn="ctr" fontAlgn="t"/>
                      <a:endParaRPr lang="es-ES" sz="1100" b="1" i="0" u="none" strike="noStrike" dirty="0">
                        <a:solidFill>
                          <a:srgbClr val="000000"/>
                        </a:solidFill>
                        <a:effectLst/>
                        <a:latin typeface="Calibri" panose="020F0502020204030204" pitchFamily="34" charset="0"/>
                        <a:cs typeface="Calibri" panose="020F0502020204030204" pitchFamily="34" charset="0"/>
                      </a:endParaRPr>
                    </a:p>
                  </a:txBody>
                  <a:tcPr marL="5802" marR="5802" marT="5802" marB="0">
                    <a:lnL>
                      <a:noFill/>
                    </a:lnL>
                    <a:lnR>
                      <a:noFill/>
                    </a:lnR>
                    <a:lnT>
                      <a:noFill/>
                    </a:lnT>
                    <a:lnB>
                      <a:noFill/>
                    </a:lnB>
                    <a:noFill/>
                  </a:tcPr>
                </a:tc>
                <a:extLst>
                  <a:ext uri="{0D108BD9-81ED-4DB2-BD59-A6C34878D82A}">
                    <a16:rowId xmlns:a16="http://schemas.microsoft.com/office/drawing/2014/main" val="1961010699"/>
                  </a:ext>
                </a:extLst>
              </a:tr>
            </a:tbl>
          </a:graphicData>
        </a:graphic>
      </p:graphicFrame>
    </p:spTree>
    <p:extLst>
      <p:ext uri="{BB962C8B-B14F-4D97-AF65-F5344CB8AC3E}">
        <p14:creationId xmlns:p14="http://schemas.microsoft.com/office/powerpoint/2010/main" val="23202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Objetivos estratégicos y actuaciones &amp; proyectos</a:t>
            </a:r>
          </a:p>
          <a:p>
            <a:pPr>
              <a:defRPr/>
            </a:pPr>
            <a:r>
              <a:rPr lang="es-ES" altLang="es-ES" sz="2000" b="1" noProof="1">
                <a:solidFill>
                  <a:srgbClr val="F5801F"/>
                </a:solidFill>
                <a:latin typeface="Montserrat" pitchFamily="2" charset="77"/>
                <a:ea typeface="+mn-ea"/>
                <a:cs typeface="+mn-cs"/>
              </a:rPr>
              <a:t>Voleibol 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4.</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Aumentar el número de clubes y el nivel técnico de los</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equipos directivos</a:t>
            </a:r>
          </a:p>
        </p:txBody>
      </p:sp>
      <p:graphicFrame>
        <p:nvGraphicFramePr>
          <p:cNvPr id="2" name="Tabla 1">
            <a:extLst>
              <a:ext uri="{FF2B5EF4-FFF2-40B4-BE49-F238E27FC236}">
                <a16:creationId xmlns:a16="http://schemas.microsoft.com/office/drawing/2014/main" id="{3F0A29EE-2340-4523-96C7-EDFDB19C70DE}"/>
              </a:ext>
            </a:extLst>
          </p:cNvPr>
          <p:cNvGraphicFramePr>
            <a:graphicFrameLocks noGrp="1"/>
          </p:cNvGraphicFramePr>
          <p:nvPr>
            <p:extLst>
              <p:ext uri="{D42A27DB-BD31-4B8C-83A1-F6EECF244321}">
                <p14:modId xmlns:p14="http://schemas.microsoft.com/office/powerpoint/2010/main" val="1362532989"/>
              </p:ext>
            </p:extLst>
          </p:nvPr>
        </p:nvGraphicFramePr>
        <p:xfrm>
          <a:off x="2563797" y="1259498"/>
          <a:ext cx="7142179" cy="3382010"/>
        </p:xfrm>
        <a:graphic>
          <a:graphicData uri="http://schemas.openxmlformats.org/drawingml/2006/table">
            <a:tbl>
              <a:tblPr/>
              <a:tblGrid>
                <a:gridCol w="4133886">
                  <a:extLst>
                    <a:ext uri="{9D8B030D-6E8A-4147-A177-3AD203B41FA5}">
                      <a16:colId xmlns:a16="http://schemas.microsoft.com/office/drawing/2014/main" val="1914489071"/>
                    </a:ext>
                  </a:extLst>
                </a:gridCol>
                <a:gridCol w="739966">
                  <a:extLst>
                    <a:ext uri="{9D8B030D-6E8A-4147-A177-3AD203B41FA5}">
                      <a16:colId xmlns:a16="http://schemas.microsoft.com/office/drawing/2014/main" val="1234642634"/>
                    </a:ext>
                  </a:extLst>
                </a:gridCol>
                <a:gridCol w="756109">
                  <a:extLst>
                    <a:ext uri="{9D8B030D-6E8A-4147-A177-3AD203B41FA5}">
                      <a16:colId xmlns:a16="http://schemas.microsoft.com/office/drawing/2014/main" val="4205863534"/>
                    </a:ext>
                  </a:extLst>
                </a:gridCol>
                <a:gridCol w="756109">
                  <a:extLst>
                    <a:ext uri="{9D8B030D-6E8A-4147-A177-3AD203B41FA5}">
                      <a16:colId xmlns:a16="http://schemas.microsoft.com/office/drawing/2014/main" val="4220662724"/>
                    </a:ext>
                  </a:extLst>
                </a:gridCol>
                <a:gridCol w="756109">
                  <a:extLst>
                    <a:ext uri="{9D8B030D-6E8A-4147-A177-3AD203B41FA5}">
                      <a16:colId xmlns:a16="http://schemas.microsoft.com/office/drawing/2014/main" val="4127782267"/>
                    </a:ext>
                  </a:extLst>
                </a:gridCol>
              </a:tblGrid>
              <a:tr h="292100">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ACTUACIONES</a:t>
                      </a:r>
                    </a:p>
                  </a:txBody>
                  <a:tcPr marL="6350" marR="6350" marT="6350"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INDICADOR</a:t>
                      </a:r>
                    </a:p>
                  </a:txBody>
                  <a:tcPr marL="6350" marR="6350" marT="6350"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2024-2026</a:t>
                      </a:r>
                    </a:p>
                  </a:txBody>
                  <a:tcPr marL="6350" marR="6350" marT="6350"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2027-2029</a:t>
                      </a:r>
                    </a:p>
                  </a:txBody>
                  <a:tcPr marL="6350" marR="6350" marT="6350"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2029-2030</a:t>
                      </a:r>
                    </a:p>
                  </a:txBody>
                  <a:tcPr marL="6350" marR="6350" marT="6350" marB="0" anchor="ctr">
                    <a:lnL>
                      <a:noFill/>
                    </a:lnL>
                    <a:lnR>
                      <a:noFill/>
                    </a:lnR>
                    <a:lnT>
                      <a:noFill/>
                    </a:lnT>
                    <a:lnB>
                      <a:noFill/>
                    </a:lnB>
                    <a:solidFill>
                      <a:srgbClr val="F5801F"/>
                    </a:solidFill>
                  </a:tcPr>
                </a:tc>
                <a:extLst>
                  <a:ext uri="{0D108BD9-81ED-4DB2-BD59-A6C34878D82A}">
                    <a16:rowId xmlns:a16="http://schemas.microsoft.com/office/drawing/2014/main" val="2227232875"/>
                  </a:ext>
                </a:extLst>
              </a:tr>
              <a:tr h="1181100">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4.1. Consolidar los clubes actuales y potenciar la creación de otros, identificando qué zonas territoriales de Gipuzkoa no tienen voleibol, definir en cuáles debería crearse al menos un equipo o la formación de secciones en clubes ya existentes para cubrir el vacío y ayudar a crear dicho equipo. Presentar nuestro deporte y agrupar a las personas de dichas zonas que se sepa están interesadas de alguna manera (jugar, crear equipo, entrenar,...).</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Clubes o secciones de clubes creados por año: 1</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1298383903"/>
                  </a:ext>
                </a:extLst>
              </a:tr>
              <a:tr h="698500">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4.2. Formar a directivas/os: del mismo modo que se organizan cursos de árbitros jornadas de tecnificación, </a:t>
                      </a:r>
                      <a:r>
                        <a:rPr lang="es-ES" sz="1100" b="0" i="0" u="none" strike="noStrike" dirty="0" err="1">
                          <a:solidFill>
                            <a:srgbClr val="000000"/>
                          </a:solidFill>
                          <a:effectLst/>
                          <a:latin typeface="Calibri" panose="020F0502020204030204" pitchFamily="34" charset="0"/>
                          <a:cs typeface="Calibri" panose="020F0502020204030204" pitchFamily="34" charset="0"/>
                        </a:rPr>
                        <a:t>etc</a:t>
                      </a:r>
                      <a:r>
                        <a:rPr lang="es-ES" sz="1100" b="0" i="0" u="none" strike="noStrike" dirty="0">
                          <a:solidFill>
                            <a:srgbClr val="000000"/>
                          </a:solidFill>
                          <a:effectLst/>
                          <a:latin typeface="Calibri" panose="020F0502020204030204" pitchFamily="34" charset="0"/>
                          <a:cs typeface="Calibri" panose="020F0502020204030204" pitchFamily="34" charset="0"/>
                        </a:rPr>
                        <a:t>… , por ejemplo, programar reuniones para explicar estos temas y recibir preguntas. Establecerlo como pauta a realizar todas las temporadas.</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jornadas formativas por año: 2 año </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408989163"/>
                  </a:ext>
                </a:extLst>
              </a:tr>
              <a:tr h="635000">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4.3. Elaborar guías de gestión deportiva y ponerlas a disposición de todas/os.</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guías formativas por año: 2</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4234662884"/>
                  </a:ext>
                </a:extLst>
              </a:tr>
              <a:tr h="387350">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4.4. Apoyar a los clubes en su relación con las entidades locales para optimizar o mejorar el uso de las instalaciones.</a:t>
                      </a: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1079797542"/>
                  </a:ext>
                </a:extLst>
              </a:tr>
            </a:tbl>
          </a:graphicData>
        </a:graphic>
      </p:graphicFrame>
      <p:pic>
        <p:nvPicPr>
          <p:cNvPr id="9218" name="Picture 2" descr="volleyball player png graphic clipart design 20002691 PNG">
            <a:extLst>
              <a:ext uri="{FF2B5EF4-FFF2-40B4-BE49-F238E27FC236}">
                <a16:creationId xmlns:a16="http://schemas.microsoft.com/office/drawing/2014/main" id="{4CAC9045-1B9A-091B-5941-A6BA2B3B5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84" y="4413912"/>
            <a:ext cx="1347231" cy="146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17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Objetivos estratégicos y actuaciones &amp; proyectos</a:t>
            </a:r>
          </a:p>
          <a:p>
            <a:pPr>
              <a:defRPr/>
            </a:pPr>
            <a:r>
              <a:rPr lang="es-ES" altLang="es-ES" sz="2000" b="1" noProof="1">
                <a:solidFill>
                  <a:srgbClr val="F5801F"/>
                </a:solidFill>
                <a:latin typeface="Montserrat" pitchFamily="2" charset="77"/>
                <a:ea typeface="+mn-ea"/>
                <a:cs typeface="+mn-cs"/>
              </a:rPr>
              <a:t>Voleibol 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286988" y="1177553"/>
            <a:ext cx="204057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5.</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Incrementar la actividad competitiva y mejorar la organización de las competiciones deportivas</a:t>
            </a:r>
          </a:p>
        </p:txBody>
      </p:sp>
      <p:graphicFrame>
        <p:nvGraphicFramePr>
          <p:cNvPr id="2" name="Tabla 1">
            <a:extLst>
              <a:ext uri="{FF2B5EF4-FFF2-40B4-BE49-F238E27FC236}">
                <a16:creationId xmlns:a16="http://schemas.microsoft.com/office/drawing/2014/main" id="{29E90992-FF5D-0D6E-7B66-8BC747BDA9B6}"/>
              </a:ext>
            </a:extLst>
          </p:cNvPr>
          <p:cNvGraphicFramePr>
            <a:graphicFrameLocks noGrp="1"/>
          </p:cNvGraphicFramePr>
          <p:nvPr>
            <p:extLst>
              <p:ext uri="{D42A27DB-BD31-4B8C-83A1-F6EECF244321}">
                <p14:modId xmlns:p14="http://schemas.microsoft.com/office/powerpoint/2010/main" val="2229286703"/>
              </p:ext>
            </p:extLst>
          </p:nvPr>
        </p:nvGraphicFramePr>
        <p:xfrm>
          <a:off x="2576513" y="1128873"/>
          <a:ext cx="7129462" cy="4859330"/>
        </p:xfrm>
        <a:graphic>
          <a:graphicData uri="http://schemas.openxmlformats.org/drawingml/2006/table">
            <a:tbl>
              <a:tblPr/>
              <a:tblGrid>
                <a:gridCol w="3958753">
                  <a:extLst>
                    <a:ext uri="{9D8B030D-6E8A-4147-A177-3AD203B41FA5}">
                      <a16:colId xmlns:a16="http://schemas.microsoft.com/office/drawing/2014/main" val="2673153961"/>
                    </a:ext>
                  </a:extLst>
                </a:gridCol>
                <a:gridCol w="1135990">
                  <a:extLst>
                    <a:ext uri="{9D8B030D-6E8A-4147-A177-3AD203B41FA5}">
                      <a16:colId xmlns:a16="http://schemas.microsoft.com/office/drawing/2014/main" val="1265896444"/>
                    </a:ext>
                  </a:extLst>
                </a:gridCol>
                <a:gridCol w="655661">
                  <a:extLst>
                    <a:ext uri="{9D8B030D-6E8A-4147-A177-3AD203B41FA5}">
                      <a16:colId xmlns:a16="http://schemas.microsoft.com/office/drawing/2014/main" val="896346962"/>
                    </a:ext>
                  </a:extLst>
                </a:gridCol>
                <a:gridCol w="689529">
                  <a:extLst>
                    <a:ext uri="{9D8B030D-6E8A-4147-A177-3AD203B41FA5}">
                      <a16:colId xmlns:a16="http://schemas.microsoft.com/office/drawing/2014/main" val="1931425632"/>
                    </a:ext>
                  </a:extLst>
                </a:gridCol>
                <a:gridCol w="689529">
                  <a:extLst>
                    <a:ext uri="{9D8B030D-6E8A-4147-A177-3AD203B41FA5}">
                      <a16:colId xmlns:a16="http://schemas.microsoft.com/office/drawing/2014/main" val="1918439266"/>
                    </a:ext>
                  </a:extLst>
                </a:gridCol>
              </a:tblGrid>
              <a:tr h="186544">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ACTUACIONES</a:t>
                      </a:r>
                    </a:p>
                  </a:txBody>
                  <a:tcPr marL="4055" marR="4055" marT="4055"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INDICADOR</a:t>
                      </a:r>
                    </a:p>
                  </a:txBody>
                  <a:tcPr marL="4055" marR="4055" marT="4055"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2024-2026</a:t>
                      </a:r>
                    </a:p>
                  </a:txBody>
                  <a:tcPr marL="4055" marR="4055" marT="4055"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2027-2029</a:t>
                      </a:r>
                    </a:p>
                  </a:txBody>
                  <a:tcPr marL="4055" marR="4055" marT="4055"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2029-2030</a:t>
                      </a:r>
                    </a:p>
                  </a:txBody>
                  <a:tcPr marL="4055" marR="4055" marT="4055" marB="0" anchor="ctr">
                    <a:lnL>
                      <a:noFill/>
                    </a:lnL>
                    <a:lnR>
                      <a:noFill/>
                    </a:lnR>
                    <a:lnT>
                      <a:noFill/>
                    </a:lnT>
                    <a:lnB>
                      <a:noFill/>
                    </a:lnB>
                    <a:solidFill>
                      <a:srgbClr val="F5801F"/>
                    </a:solidFill>
                  </a:tcPr>
                </a:tc>
                <a:extLst>
                  <a:ext uri="{0D108BD9-81ED-4DB2-BD59-A6C34878D82A}">
                    <a16:rowId xmlns:a16="http://schemas.microsoft.com/office/drawing/2014/main" val="3967882065"/>
                  </a:ext>
                </a:extLst>
              </a:tr>
              <a:tr h="559631">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5.1. Crear una competición para la época estival. No tiene por qué ser una competición por clubs, sino que puede ser para equipos formados libremente por los propios jugadores. Puede ser regular tipo liga (jornadas en semanas diferentes) o tipo torneos en una o varias fechas.</a:t>
                      </a:r>
                    </a:p>
                  </a:txBody>
                  <a:tcPr marL="4055" marR="4055" marT="4055" marB="0">
                    <a:lnL>
                      <a:noFill/>
                    </a:lnL>
                    <a:lnR>
                      <a:noFill/>
                    </a:lnR>
                    <a:lnT>
                      <a:noFill/>
                    </a:lnT>
                    <a:lnB>
                      <a:noFill/>
                    </a:lnB>
                    <a:noFill/>
                  </a:tcPr>
                </a:tc>
                <a:tc>
                  <a:txBody>
                    <a:bodyPr/>
                    <a:lstStyle/>
                    <a:p>
                      <a:pPr algn="l" fontAlgn="t"/>
                      <a:r>
                        <a:rPr lang="es-ES" sz="1100" b="0" i="0" u="none" strike="noStrike" dirty="0" err="1">
                          <a:solidFill>
                            <a:srgbClr val="000000"/>
                          </a:solidFill>
                          <a:effectLst/>
                          <a:latin typeface="Calibri" panose="020F0502020204030204" pitchFamily="34" charset="0"/>
                          <a:cs typeface="Calibri" panose="020F0502020204030204" pitchFamily="34" charset="0"/>
                        </a:rPr>
                        <a:t>Nº</a:t>
                      </a:r>
                      <a:r>
                        <a:rPr lang="es-ES" sz="1100" b="0" i="0" u="none" strike="noStrike" dirty="0">
                          <a:solidFill>
                            <a:srgbClr val="000000"/>
                          </a:solidFill>
                          <a:effectLst/>
                          <a:latin typeface="Calibri" panose="020F0502020204030204" pitchFamily="34" charset="0"/>
                          <a:cs typeface="Calibri" panose="020F0502020204030204" pitchFamily="34" charset="0"/>
                        </a:rPr>
                        <a:t> de competiciones: 1</a:t>
                      </a:r>
                      <a:br>
                        <a:rPr lang="es-ES" sz="1100" b="0" i="0" u="none" strike="noStrike" dirty="0">
                          <a:solidFill>
                            <a:srgbClr val="000000"/>
                          </a:solidFill>
                          <a:effectLst/>
                          <a:latin typeface="Calibri" panose="020F0502020204030204" pitchFamily="34" charset="0"/>
                          <a:cs typeface="Calibri" panose="020F0502020204030204" pitchFamily="34" charset="0"/>
                        </a:rPr>
                      </a:br>
                      <a:r>
                        <a:rPr lang="es-ES" sz="1100" b="0" i="0" u="none" strike="noStrike" dirty="0" err="1">
                          <a:solidFill>
                            <a:srgbClr val="000000"/>
                          </a:solidFill>
                          <a:effectLst/>
                          <a:latin typeface="Calibri" panose="020F0502020204030204" pitchFamily="34" charset="0"/>
                          <a:cs typeface="Calibri" panose="020F0502020204030204" pitchFamily="34" charset="0"/>
                        </a:rPr>
                        <a:t>Nº</a:t>
                      </a:r>
                      <a:r>
                        <a:rPr lang="es-ES" sz="1100" b="0" i="0" u="none" strike="noStrike" dirty="0">
                          <a:solidFill>
                            <a:srgbClr val="000000"/>
                          </a:solidFill>
                          <a:effectLst/>
                          <a:latin typeface="Calibri" panose="020F0502020204030204" pitchFamily="34" charset="0"/>
                          <a:cs typeface="Calibri" panose="020F0502020204030204" pitchFamily="34" charset="0"/>
                        </a:rPr>
                        <a:t> de jornadas: 6</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3538424965"/>
                  </a:ext>
                </a:extLst>
              </a:tr>
              <a:tr h="393364">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5.2. Organizar un torneo 4x4 mixto en las vacaciones de Navidad, en una instalación que pueda reunir 3 o 4 campos simultáneamente.</a:t>
                      </a:r>
                    </a:p>
                  </a:txBody>
                  <a:tcPr marL="4055" marR="4055" marT="4055" marB="0">
                    <a:lnL>
                      <a:noFill/>
                    </a:lnL>
                    <a:lnR>
                      <a:noFill/>
                    </a:lnR>
                    <a:lnT>
                      <a:noFill/>
                    </a:lnT>
                    <a:lnB>
                      <a:noFill/>
                    </a:lnB>
                    <a:noFill/>
                  </a:tcPr>
                </a:tc>
                <a:tc>
                  <a:txBody>
                    <a:bodyPr/>
                    <a:lstStyle/>
                    <a:p>
                      <a:pPr algn="l" fontAlgn="t"/>
                      <a:r>
                        <a:rPr lang="es-ES" sz="1100" b="0" i="0" u="none" strike="noStrike" dirty="0" err="1">
                          <a:solidFill>
                            <a:srgbClr val="000000"/>
                          </a:solidFill>
                          <a:effectLst/>
                          <a:latin typeface="Calibri" panose="020F0502020204030204" pitchFamily="34" charset="0"/>
                          <a:cs typeface="Calibri" panose="020F0502020204030204" pitchFamily="34" charset="0"/>
                        </a:rPr>
                        <a:t>Nº</a:t>
                      </a:r>
                      <a:r>
                        <a:rPr lang="es-ES" sz="1100" b="0" i="0" u="none" strike="noStrike" dirty="0">
                          <a:solidFill>
                            <a:srgbClr val="000000"/>
                          </a:solidFill>
                          <a:effectLst/>
                          <a:latin typeface="Calibri" panose="020F0502020204030204" pitchFamily="34" charset="0"/>
                          <a:cs typeface="Calibri" panose="020F0502020204030204" pitchFamily="34" charset="0"/>
                        </a:rPr>
                        <a:t> de competiciones: 1</a:t>
                      </a:r>
                    </a:p>
                  </a:txBody>
                  <a:tcPr marL="4055" marR="4055" marT="4055" marB="0">
                    <a:lnL>
                      <a:noFill/>
                    </a:lnL>
                    <a:lnR>
                      <a:noFill/>
                    </a:lnR>
                    <a:lnT>
                      <a:noFill/>
                    </a:lnT>
                    <a:lnB>
                      <a:noFill/>
                    </a:lnB>
                    <a:noFill/>
                  </a:tcP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es-ES" sz="1100" b="1" i="0" u="none" strike="noStrike" dirty="0">
                          <a:solidFill>
                            <a:srgbClr val="000000"/>
                          </a:solidFill>
                          <a:effectLst/>
                          <a:latin typeface="Calibri" panose="020F0502020204030204" pitchFamily="34" charset="0"/>
                          <a:cs typeface="Calibri" panose="020F0502020204030204" pitchFamily="34" charset="0"/>
                        </a:rPr>
                        <a:t>x</a:t>
                      </a:r>
                    </a:p>
                    <a:p>
                      <a:pPr algn="ctr" fontAlgn="t"/>
                      <a:endParaRPr lang="es-ES" sz="1100" b="1" i="0" u="none" strike="noStrike" dirty="0">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2317473357"/>
                  </a:ext>
                </a:extLst>
              </a:tr>
              <a:tr h="490691">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5.3. Crear una competición de aficionados, senior (MASTER), para jugadores/as que han dejado la competición oficial, los equipos podrían ser mixtos y jugar una vez cada 15 días.</a:t>
                      </a:r>
                    </a:p>
                  </a:txBody>
                  <a:tcPr marL="4055" marR="4055" marT="4055" marB="0">
                    <a:lnL>
                      <a:noFill/>
                    </a:lnL>
                    <a:lnR>
                      <a:noFill/>
                    </a:lnR>
                    <a:lnT>
                      <a:noFill/>
                    </a:lnT>
                    <a:lnB>
                      <a:noFill/>
                    </a:lnB>
                    <a:noFill/>
                  </a:tcPr>
                </a:tc>
                <a:tc>
                  <a:txBody>
                    <a:bodyPr/>
                    <a:lstStyle/>
                    <a:p>
                      <a:pPr algn="l" fontAlgn="t"/>
                      <a:r>
                        <a:rPr lang="es-ES" sz="1100" b="0" i="0" u="none" strike="noStrike" dirty="0" err="1">
                          <a:solidFill>
                            <a:srgbClr val="000000"/>
                          </a:solidFill>
                          <a:effectLst/>
                          <a:latin typeface="Calibri" panose="020F0502020204030204" pitchFamily="34" charset="0"/>
                          <a:cs typeface="Calibri" panose="020F0502020204030204" pitchFamily="34" charset="0"/>
                        </a:rPr>
                        <a:t>Nº</a:t>
                      </a:r>
                      <a:r>
                        <a:rPr lang="es-ES" sz="1100" b="0" i="0" u="none" strike="noStrike" dirty="0">
                          <a:solidFill>
                            <a:srgbClr val="000000"/>
                          </a:solidFill>
                          <a:effectLst/>
                          <a:latin typeface="Calibri" panose="020F0502020204030204" pitchFamily="34" charset="0"/>
                          <a:cs typeface="Calibri" panose="020F0502020204030204" pitchFamily="34" charset="0"/>
                        </a:rPr>
                        <a:t> de competiciones: 1</a:t>
                      </a:r>
                      <a:br>
                        <a:rPr lang="es-ES" sz="1100" b="0" i="0" u="none" strike="noStrike" dirty="0">
                          <a:solidFill>
                            <a:srgbClr val="000000"/>
                          </a:solidFill>
                          <a:effectLst/>
                          <a:latin typeface="Calibri" panose="020F0502020204030204" pitchFamily="34" charset="0"/>
                          <a:cs typeface="Calibri" panose="020F0502020204030204" pitchFamily="34" charset="0"/>
                        </a:rPr>
                      </a:br>
                      <a:r>
                        <a:rPr lang="es-ES" sz="1100" b="0" i="0" u="none" strike="noStrike" dirty="0" err="1">
                          <a:solidFill>
                            <a:srgbClr val="000000"/>
                          </a:solidFill>
                          <a:effectLst/>
                          <a:latin typeface="Calibri" panose="020F0502020204030204" pitchFamily="34" charset="0"/>
                          <a:cs typeface="Calibri" panose="020F0502020204030204" pitchFamily="34" charset="0"/>
                        </a:rPr>
                        <a:t>Nº</a:t>
                      </a:r>
                      <a:r>
                        <a:rPr lang="es-ES" sz="1100" b="0" i="0" u="none" strike="noStrike" dirty="0">
                          <a:solidFill>
                            <a:srgbClr val="000000"/>
                          </a:solidFill>
                          <a:effectLst/>
                          <a:latin typeface="Calibri" panose="020F0502020204030204" pitchFamily="34" charset="0"/>
                          <a:cs typeface="Calibri" panose="020F0502020204030204" pitchFamily="34" charset="0"/>
                        </a:rPr>
                        <a:t> de jornadas: 14</a:t>
                      </a:r>
                    </a:p>
                  </a:txBody>
                  <a:tcPr marL="4055" marR="4055" marT="4055" marB="0">
                    <a:lnL>
                      <a:noFill/>
                    </a:lnL>
                    <a:lnR>
                      <a:noFill/>
                    </a:lnR>
                    <a:lnT>
                      <a:noFill/>
                    </a:lnT>
                    <a:lnB>
                      <a:noFill/>
                    </a:lnB>
                    <a:noFill/>
                  </a:tcPr>
                </a:tc>
                <a:tc>
                  <a:txBody>
                    <a:bodyPr/>
                    <a:lstStyle/>
                    <a:p>
                      <a:pPr algn="ctr" fontAlgn="t"/>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95096234"/>
                  </a:ext>
                </a:extLst>
              </a:tr>
              <a:tr h="199788">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5.4. Organizar todas las finales el mismo día y en el mismo lugar.</a:t>
                      </a:r>
                    </a:p>
                  </a:txBody>
                  <a:tcPr marL="4055" marR="4055" marT="4055" marB="0">
                    <a:lnL>
                      <a:noFill/>
                    </a:lnL>
                    <a:lnR>
                      <a:noFill/>
                    </a:lnR>
                    <a:lnT>
                      <a:noFill/>
                    </a:lnT>
                    <a:lnB>
                      <a:noFill/>
                    </a:lnB>
                    <a:noFill/>
                  </a:tcPr>
                </a:tc>
                <a:tc>
                  <a:txBody>
                    <a:bodyPr/>
                    <a:lstStyle/>
                    <a:p>
                      <a:pPr algn="l" fontAlgn="t"/>
                      <a:endParaRPr lang="es-ES" sz="1100" b="0" i="0" u="none" strike="noStrike" dirty="0">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2422279950"/>
                  </a:ext>
                </a:extLst>
              </a:tr>
              <a:tr h="462304">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5.5. Realizar cursos de arbitras/os, de los diferentes niveles para la obtención de las titulaciones necesarias y obligatorias.</a:t>
                      </a:r>
                    </a:p>
                  </a:txBody>
                  <a:tcPr marL="4055" marR="4055" marT="4055" marB="0">
                    <a:lnL>
                      <a:noFill/>
                    </a:lnL>
                    <a:lnR>
                      <a:noFill/>
                    </a:lnR>
                    <a:lnT>
                      <a:noFill/>
                    </a:lnT>
                    <a:lnB>
                      <a:noFill/>
                    </a:lnB>
                    <a:noFill/>
                  </a:tcPr>
                </a:tc>
                <a:tc>
                  <a:txBody>
                    <a:bodyPr/>
                    <a:lstStyle/>
                    <a:p>
                      <a:pPr algn="l" fontAlgn="t"/>
                      <a:r>
                        <a:rPr lang="es-ES" sz="1100" b="0" i="0" u="none" strike="noStrike" dirty="0" err="1">
                          <a:solidFill>
                            <a:srgbClr val="000000"/>
                          </a:solidFill>
                          <a:effectLst/>
                          <a:latin typeface="Calibri" panose="020F0502020204030204" pitchFamily="34" charset="0"/>
                          <a:cs typeface="Calibri" panose="020F0502020204030204" pitchFamily="34" charset="0"/>
                        </a:rPr>
                        <a:t>Nº</a:t>
                      </a:r>
                      <a:r>
                        <a:rPr lang="es-ES" sz="1100" b="0" i="0" u="none" strike="noStrike" dirty="0">
                          <a:solidFill>
                            <a:srgbClr val="000000"/>
                          </a:solidFill>
                          <a:effectLst/>
                          <a:latin typeface="Calibri" panose="020F0502020204030204" pitchFamily="34" charset="0"/>
                          <a:cs typeface="Calibri" panose="020F0502020204030204" pitchFamily="34" charset="0"/>
                        </a:rPr>
                        <a:t> de cursos por año: 1</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113764748"/>
                  </a:ext>
                </a:extLst>
              </a:tr>
              <a:tr h="417696">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5.5. Impulsar que los clubs dispongan de al menos 2 árbitras/os que estén disponibles, aumentando las tarifas que se abonan por el arbitraje. Crear una bolsa de arbitras/os. </a:t>
                      </a:r>
                    </a:p>
                  </a:txBody>
                  <a:tcPr marL="4055" marR="4055" marT="4055" marB="0">
                    <a:lnL>
                      <a:noFill/>
                    </a:lnL>
                    <a:lnR>
                      <a:noFill/>
                    </a:lnR>
                    <a:lnT>
                      <a:noFill/>
                    </a:lnT>
                    <a:lnB>
                      <a:noFill/>
                    </a:lnB>
                    <a:noFill/>
                  </a:tcPr>
                </a:tc>
                <a:tc>
                  <a:txBody>
                    <a:bodyPr/>
                    <a:lstStyle/>
                    <a:p>
                      <a:pPr algn="l" fontAlgn="t"/>
                      <a:r>
                        <a:rPr lang="es-ES" sz="1100" b="0" i="0" u="none" strike="noStrike" dirty="0" err="1">
                          <a:solidFill>
                            <a:srgbClr val="000000"/>
                          </a:solidFill>
                          <a:effectLst/>
                          <a:latin typeface="Calibri" panose="020F0502020204030204" pitchFamily="34" charset="0"/>
                          <a:cs typeface="Calibri" panose="020F0502020204030204" pitchFamily="34" charset="0"/>
                        </a:rPr>
                        <a:t>Nº</a:t>
                      </a:r>
                      <a:r>
                        <a:rPr lang="es-ES" sz="1100" b="0" i="0" u="none" strike="noStrike" dirty="0">
                          <a:solidFill>
                            <a:srgbClr val="000000"/>
                          </a:solidFill>
                          <a:effectLst/>
                          <a:latin typeface="Calibri" panose="020F0502020204030204" pitchFamily="34" charset="0"/>
                          <a:cs typeface="Calibri" panose="020F0502020204030204" pitchFamily="34" charset="0"/>
                        </a:rPr>
                        <a:t> de árbitros por club : 2</a:t>
                      </a:r>
                    </a:p>
                  </a:txBody>
                  <a:tcPr marL="4055" marR="4055" marT="4055"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4112570892"/>
                  </a:ext>
                </a:extLst>
              </a:tr>
              <a:tr h="409585">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5.6. Diseñar y poner en marcha el acta digital, que sea la base para mejorar la eficiencia de las labores administrativas.</a:t>
                      </a:r>
                    </a:p>
                  </a:txBody>
                  <a:tcPr marL="4055" marR="4055" marT="4055"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Acta digital: 1</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br>
                        <a:rPr lang="es-ES" sz="1100" b="1"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diseño</a:t>
                      </a:r>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188286754"/>
                  </a:ext>
                </a:extLst>
              </a:tr>
              <a:tr h="1012205">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5.6. Coordinar directamente con la Federación Vasca la designación de árbitras/os y evitar conflictos en las designaciones para las competiciones de ambas federaciones. Valorar la posibilidad de que la Federación Vasca pida árbitras/os a la Guipuzcoana y que ésta sea quien designe árbitras/os para todos los partidos que se celebren en Gipuzkoa, aunque se trate de ligas vascas.</a:t>
                      </a:r>
                    </a:p>
                  </a:txBody>
                  <a:tcPr marL="4055" marR="4055" marT="4055"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Coordinación</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839066764"/>
                  </a:ext>
                </a:extLst>
              </a:tr>
              <a:tr h="304148">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5.7. Realizar un seguimiento y acompañamiento a los árbitros/as, presencialmente o a través de videos, con </a:t>
                      </a:r>
                      <a:r>
                        <a:rPr lang="es-ES" sz="1100" b="0" i="0" u="none" strike="noStrike" dirty="0" err="1">
                          <a:solidFill>
                            <a:srgbClr val="000000"/>
                          </a:solidFill>
                          <a:effectLst/>
                          <a:latin typeface="Calibri" panose="020F0502020204030204" pitchFamily="34" charset="0"/>
                          <a:cs typeface="Calibri" panose="020F0502020204030204" pitchFamily="34" charset="0"/>
                        </a:rPr>
                        <a:t>clinics</a:t>
                      </a:r>
                      <a:r>
                        <a:rPr lang="es-ES" sz="1100" b="0" i="0" u="none" strike="noStrike" dirty="0">
                          <a:solidFill>
                            <a:srgbClr val="000000"/>
                          </a:solidFill>
                          <a:effectLst/>
                          <a:latin typeface="Calibri" panose="020F0502020204030204" pitchFamily="34" charset="0"/>
                          <a:cs typeface="Calibri" panose="020F0502020204030204" pitchFamily="34" charset="0"/>
                        </a:rPr>
                        <a:t>, encuentros,…</a:t>
                      </a:r>
                    </a:p>
                  </a:txBody>
                  <a:tcPr marL="4055" marR="4055" marT="4055" marB="0">
                    <a:lnL>
                      <a:noFill/>
                    </a:lnL>
                    <a:lnR>
                      <a:noFill/>
                    </a:lnR>
                    <a:lnT>
                      <a:noFill/>
                    </a:lnT>
                    <a:lnB>
                      <a:noFill/>
                    </a:lnB>
                    <a:noFill/>
                  </a:tcPr>
                </a:tc>
                <a:tc>
                  <a:txBody>
                    <a:bodyPr/>
                    <a:lstStyle/>
                    <a:p>
                      <a:pPr algn="l" fontAlgn="t"/>
                      <a:r>
                        <a:rPr lang="es-ES" sz="1100" b="0" i="0" u="none" strike="noStrike" dirty="0" err="1">
                          <a:solidFill>
                            <a:srgbClr val="000000"/>
                          </a:solidFill>
                          <a:effectLst/>
                          <a:latin typeface="Calibri" panose="020F0502020204030204" pitchFamily="34" charset="0"/>
                          <a:cs typeface="Calibri" panose="020F0502020204030204" pitchFamily="34" charset="0"/>
                        </a:rPr>
                        <a:t>Nº</a:t>
                      </a:r>
                      <a:r>
                        <a:rPr lang="es-ES" sz="1100" b="0" i="0" u="none" strike="noStrike" dirty="0">
                          <a:solidFill>
                            <a:srgbClr val="000000"/>
                          </a:solidFill>
                          <a:effectLst/>
                          <a:latin typeface="Calibri" panose="020F0502020204030204" pitchFamily="34" charset="0"/>
                          <a:cs typeface="Calibri" panose="020F0502020204030204" pitchFamily="34" charset="0"/>
                        </a:rPr>
                        <a:t> encuentros al año: 4</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4055" marR="4055" marT="4055" marB="0">
                    <a:lnL>
                      <a:noFill/>
                    </a:lnL>
                    <a:lnR>
                      <a:noFill/>
                    </a:lnR>
                    <a:lnT>
                      <a:noFill/>
                    </a:lnT>
                    <a:lnB>
                      <a:noFill/>
                    </a:lnB>
                    <a:noFill/>
                  </a:tcPr>
                </a:tc>
                <a:extLst>
                  <a:ext uri="{0D108BD9-81ED-4DB2-BD59-A6C34878D82A}">
                    <a16:rowId xmlns:a16="http://schemas.microsoft.com/office/drawing/2014/main" val="1502356973"/>
                  </a:ext>
                </a:extLst>
              </a:tr>
            </a:tbl>
          </a:graphicData>
        </a:graphic>
      </p:graphicFrame>
      <p:pic>
        <p:nvPicPr>
          <p:cNvPr id="4" name="Imagen 3">
            <a:extLst>
              <a:ext uri="{FF2B5EF4-FFF2-40B4-BE49-F238E27FC236}">
                <a16:creationId xmlns:a16="http://schemas.microsoft.com/office/drawing/2014/main" id="{D513AB00-4782-CFA3-5800-B4DE7D7825D6}"/>
              </a:ext>
            </a:extLst>
          </p:cNvPr>
          <p:cNvPicPr>
            <a:picLocks noChangeAspect="1"/>
          </p:cNvPicPr>
          <p:nvPr/>
        </p:nvPicPr>
        <p:blipFill>
          <a:blip r:embed="rId2"/>
          <a:stretch>
            <a:fillRect/>
          </a:stretch>
        </p:blipFill>
        <p:spPr>
          <a:xfrm>
            <a:off x="434793" y="4743268"/>
            <a:ext cx="1619613" cy="1619613"/>
          </a:xfrm>
          <a:prstGeom prst="rect">
            <a:avLst/>
          </a:prstGeom>
        </p:spPr>
      </p:pic>
    </p:spTree>
    <p:extLst>
      <p:ext uri="{BB962C8B-B14F-4D97-AF65-F5344CB8AC3E}">
        <p14:creationId xmlns:p14="http://schemas.microsoft.com/office/powerpoint/2010/main" val="4133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3.1. Objetivos estratégicos y actuaciones &amp; proyectos</a:t>
            </a:r>
          </a:p>
          <a:p>
            <a:pPr>
              <a:defRPr/>
            </a:pPr>
            <a:r>
              <a:rPr lang="es-ES" altLang="es-ES" sz="2000" b="1" noProof="1">
                <a:solidFill>
                  <a:srgbClr val="F5801F"/>
                </a:solidFill>
                <a:latin typeface="Montserrat" pitchFamily="2" charset="77"/>
                <a:ea typeface="+mn-ea"/>
                <a:cs typeface="+mn-cs"/>
              </a:rPr>
              <a:t>Voleibol a 2030</a:t>
            </a:r>
          </a:p>
        </p:txBody>
      </p:sp>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6.</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Optimizar la organización y gestión de la Federación</a:t>
            </a:r>
          </a:p>
        </p:txBody>
      </p:sp>
      <p:graphicFrame>
        <p:nvGraphicFramePr>
          <p:cNvPr id="2" name="Tabla 1">
            <a:extLst>
              <a:ext uri="{FF2B5EF4-FFF2-40B4-BE49-F238E27FC236}">
                <a16:creationId xmlns:a16="http://schemas.microsoft.com/office/drawing/2014/main" id="{ECD478E7-F618-AF4D-D3E7-D060777E2AE6}"/>
              </a:ext>
            </a:extLst>
          </p:cNvPr>
          <p:cNvGraphicFramePr>
            <a:graphicFrameLocks noGrp="1"/>
          </p:cNvGraphicFramePr>
          <p:nvPr>
            <p:extLst>
              <p:ext uri="{D42A27DB-BD31-4B8C-83A1-F6EECF244321}">
                <p14:modId xmlns:p14="http://schemas.microsoft.com/office/powerpoint/2010/main" val="3128075935"/>
              </p:ext>
            </p:extLst>
          </p:nvPr>
        </p:nvGraphicFramePr>
        <p:xfrm>
          <a:off x="2563797" y="1259498"/>
          <a:ext cx="7142178" cy="4097220"/>
        </p:xfrm>
        <a:graphic>
          <a:graphicData uri="http://schemas.openxmlformats.org/drawingml/2006/table">
            <a:tbl>
              <a:tblPr/>
              <a:tblGrid>
                <a:gridCol w="3732209">
                  <a:extLst>
                    <a:ext uri="{9D8B030D-6E8A-4147-A177-3AD203B41FA5}">
                      <a16:colId xmlns:a16="http://schemas.microsoft.com/office/drawing/2014/main" val="402149206"/>
                    </a:ext>
                  </a:extLst>
                </a:gridCol>
                <a:gridCol w="1341430">
                  <a:extLst>
                    <a:ext uri="{9D8B030D-6E8A-4147-A177-3AD203B41FA5}">
                      <a16:colId xmlns:a16="http://schemas.microsoft.com/office/drawing/2014/main" val="2752878562"/>
                    </a:ext>
                  </a:extLst>
                </a:gridCol>
                <a:gridCol w="651347">
                  <a:extLst>
                    <a:ext uri="{9D8B030D-6E8A-4147-A177-3AD203B41FA5}">
                      <a16:colId xmlns:a16="http://schemas.microsoft.com/office/drawing/2014/main" val="317888933"/>
                    </a:ext>
                  </a:extLst>
                </a:gridCol>
                <a:gridCol w="708596">
                  <a:extLst>
                    <a:ext uri="{9D8B030D-6E8A-4147-A177-3AD203B41FA5}">
                      <a16:colId xmlns:a16="http://schemas.microsoft.com/office/drawing/2014/main" val="1614768255"/>
                    </a:ext>
                  </a:extLst>
                </a:gridCol>
                <a:gridCol w="708596">
                  <a:extLst>
                    <a:ext uri="{9D8B030D-6E8A-4147-A177-3AD203B41FA5}">
                      <a16:colId xmlns:a16="http://schemas.microsoft.com/office/drawing/2014/main" val="901838845"/>
                    </a:ext>
                  </a:extLst>
                </a:gridCol>
              </a:tblGrid>
              <a:tr h="283114">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ACTUACIONES</a:t>
                      </a:r>
                    </a:p>
                  </a:txBody>
                  <a:tcPr marL="6155" marR="6155" marT="6155"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INDICADOR</a:t>
                      </a:r>
                    </a:p>
                  </a:txBody>
                  <a:tcPr marL="6155" marR="6155" marT="6155"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2024-2026</a:t>
                      </a:r>
                    </a:p>
                  </a:txBody>
                  <a:tcPr marL="6155" marR="6155" marT="6155"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2027-2029</a:t>
                      </a:r>
                    </a:p>
                  </a:txBody>
                  <a:tcPr marL="6155" marR="6155" marT="6155"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2029-2030</a:t>
                      </a:r>
                    </a:p>
                  </a:txBody>
                  <a:tcPr marL="6155" marR="6155" marT="6155" marB="0" anchor="ctr">
                    <a:lnL>
                      <a:noFill/>
                    </a:lnL>
                    <a:lnR>
                      <a:noFill/>
                    </a:lnR>
                    <a:lnT>
                      <a:noFill/>
                    </a:lnT>
                    <a:lnB>
                      <a:noFill/>
                    </a:lnB>
                    <a:solidFill>
                      <a:srgbClr val="F5801F"/>
                    </a:solidFill>
                  </a:tcPr>
                </a:tc>
                <a:extLst>
                  <a:ext uri="{0D108BD9-81ED-4DB2-BD59-A6C34878D82A}">
                    <a16:rowId xmlns:a16="http://schemas.microsoft.com/office/drawing/2014/main" val="508051871"/>
                  </a:ext>
                </a:extLst>
              </a:tr>
              <a:tr h="1003208">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6.1. Definir e implementar una nueva estructura de la Federación: puestos de trabajo (deportivo y administrativo) y puestos voluntarios (dos por puesto), dedicación, retribución que sea viable económicamente (costes &amp; ingresos). Cubrir los puestos mediante una bolsa de trabajo.</a:t>
                      </a:r>
                    </a:p>
                  </a:txBody>
                  <a:tcPr marL="6155" marR="6155" marT="6155"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Nueva estructura:1</a:t>
                      </a:r>
                      <a:br>
                        <a:rPr lang="es-ES" sz="1100" b="0"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Puestos de trabajo renumerados: 2</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extLst>
                  <a:ext uri="{0D108BD9-81ED-4DB2-BD59-A6C34878D82A}">
                    <a16:rowId xmlns:a16="http://schemas.microsoft.com/office/drawing/2014/main" val="468428698"/>
                  </a:ext>
                </a:extLst>
              </a:tr>
              <a:tr h="492372">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6.2. Buscar nuevos recursos públicos y privados que permitan desarrollar las actuaciones del plan: licencias, inscripciones en competiciones, subvenciones,…</a:t>
                      </a:r>
                    </a:p>
                  </a:txBody>
                  <a:tcPr marL="6155" marR="6155" marT="6155"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Ingresos</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extLst>
                  <a:ext uri="{0D108BD9-81ED-4DB2-BD59-A6C34878D82A}">
                    <a16:rowId xmlns:a16="http://schemas.microsoft.com/office/drawing/2014/main" val="2338177033"/>
                  </a:ext>
                </a:extLst>
              </a:tr>
              <a:tr h="590830">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6.3. Diseñar y  poner en marcha una estrategia de comunicación potente: web y redes sociales que visibilicen a todos los clubs, equipos,…</a:t>
                      </a:r>
                    </a:p>
                  </a:txBody>
                  <a:tcPr marL="6155" marR="6155" marT="6155"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Estrategia: 1</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br>
                        <a:rPr lang="es-ES" sz="1100" b="1"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diseño</a:t>
                      </a:r>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extLst>
                  <a:ext uri="{0D108BD9-81ED-4DB2-BD59-A6C34878D82A}">
                    <a16:rowId xmlns:a16="http://schemas.microsoft.com/office/drawing/2014/main" val="4190077844"/>
                  </a:ext>
                </a:extLst>
              </a:tr>
              <a:tr h="898579">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6.4. Crear y mantener la nueva página WEB, más intuitiva y dinámica y potenciar su uso por parte de los clubes, colegios,…. Haciéndoles partícipes en su diseño para que  sea una forma de comunicación de experiencias entre ellos y la propia federación. Mejorar la web para visualización de calendario y resultados.</a:t>
                      </a:r>
                    </a:p>
                  </a:txBody>
                  <a:tcPr marL="6155" marR="6155" marT="6155"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Página Web: 1</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br>
                        <a:rPr lang="es-ES" sz="1100" b="1"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diseño</a:t>
                      </a:r>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extLst>
                  <a:ext uri="{0D108BD9-81ED-4DB2-BD59-A6C34878D82A}">
                    <a16:rowId xmlns:a16="http://schemas.microsoft.com/office/drawing/2014/main" val="3977644452"/>
                  </a:ext>
                </a:extLst>
              </a:tr>
              <a:tr h="812414">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6.5. Crear y mantener redes sociales activas para informar y entretener (mejores jugadas de la semana, jugadas de equipos de alto nivel…)</a:t>
                      </a:r>
                    </a:p>
                  </a:txBody>
                  <a:tcPr marL="6155" marR="6155" marT="6155"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RRSS: 2</a:t>
                      </a: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br>
                        <a:rPr lang="es-ES" sz="1100" b="1"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diseño</a:t>
                      </a:r>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6155" marR="6155" marT="6155"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6155" marR="6155" marT="6155" marB="0">
                    <a:lnL>
                      <a:noFill/>
                    </a:lnL>
                    <a:lnR>
                      <a:noFill/>
                    </a:lnR>
                    <a:lnT>
                      <a:noFill/>
                    </a:lnT>
                    <a:lnB>
                      <a:noFill/>
                    </a:lnB>
                    <a:noFill/>
                  </a:tcPr>
                </a:tc>
                <a:extLst>
                  <a:ext uri="{0D108BD9-81ED-4DB2-BD59-A6C34878D82A}">
                    <a16:rowId xmlns:a16="http://schemas.microsoft.com/office/drawing/2014/main" val="3769917652"/>
                  </a:ext>
                </a:extLst>
              </a:tr>
            </a:tbl>
          </a:graphicData>
        </a:graphic>
      </p:graphicFrame>
      <p:pic>
        <p:nvPicPr>
          <p:cNvPr id="18434" name="Picture 2" descr="100,000 Volley ball Vector Images | Depositphotos">
            <a:extLst>
              <a:ext uri="{FF2B5EF4-FFF2-40B4-BE49-F238E27FC236}">
                <a16:creationId xmlns:a16="http://schemas.microsoft.com/office/drawing/2014/main" id="{593D158D-AFD8-B6F7-42B9-3936437A9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59" y="4771074"/>
            <a:ext cx="1651082" cy="171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4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3.2. Objetivos estratégicos y actuaciones &amp; proyectos</a:t>
            </a:r>
          </a:p>
          <a:p>
            <a:pPr>
              <a:defRPr/>
            </a:pPr>
            <a:r>
              <a:rPr lang="es-ES" altLang="es-ES" sz="2000" b="1" noProof="1">
                <a:solidFill>
                  <a:srgbClr val="F5801F"/>
                </a:solidFill>
                <a:latin typeface="Montserrat" pitchFamily="2" charset="77"/>
                <a:ea typeface="+mn-ea"/>
                <a:cs typeface="+mn-cs"/>
              </a:rPr>
              <a:t>Voley Playa a 2030</a:t>
            </a:r>
          </a:p>
        </p:txBody>
      </p:sp>
      <p:sp>
        <p:nvSpPr>
          <p:cNvPr id="2" name="TextBox 70">
            <a:extLst>
              <a:ext uri="{FF2B5EF4-FFF2-40B4-BE49-F238E27FC236}">
                <a16:creationId xmlns:a16="http://schemas.microsoft.com/office/drawing/2014/main" id="{F9CD1B90-EC97-EEBA-FA81-98DDBBC0CA59}"/>
              </a:ext>
            </a:extLst>
          </p:cNvPr>
          <p:cNvSpPr txBox="1">
            <a:spLocks noChangeArrowheads="1"/>
          </p:cNvSpPr>
          <p:nvPr/>
        </p:nvSpPr>
        <p:spPr bwMode="auto">
          <a:xfrm>
            <a:off x="587064" y="1202727"/>
            <a:ext cx="8179738"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0"/>
              </a:spcBef>
              <a:spcAft>
                <a:spcPct val="0"/>
              </a:spcAft>
              <a:buClrTx/>
              <a:buFontTx/>
              <a:buNone/>
            </a:pPr>
            <a:r>
              <a:rPr lang="es-ES" altLang="en-CN" sz="1400" b="1" dirty="0">
                <a:ea typeface="Verdana" panose="020B0604030504040204" pitchFamily="34" charset="0"/>
                <a:cs typeface="Calibri" panose="020F0502020204030204" pitchFamily="34" charset="0"/>
              </a:rPr>
              <a:t>Definición de objetivos estratégicos y actuaciones &amp; proyectos</a:t>
            </a:r>
            <a:r>
              <a:rPr lang="es-ES" altLang="en-CN" sz="1400" dirty="0">
                <a:ea typeface="Verdana" panose="020B0604030504040204" pitchFamily="34" charset="0"/>
                <a:cs typeface="Calibri" panose="020F0502020204030204" pitchFamily="34" charset="0"/>
              </a:rPr>
              <a:t>:  una vez diseñado el escenario apuesta se despliega la estrategia para alcanzar esa situación futura. Para ello se agrupan las variables clave en objetivos estratégicos, las actuaciones y los indicadores asociados a los mismos, que permitirán realizar el seguimiento y la evaluación final del plan en 2030.</a:t>
            </a:r>
          </a:p>
        </p:txBody>
      </p:sp>
      <p:sp>
        <p:nvSpPr>
          <p:cNvPr id="32" name="Rectangle 33">
            <a:extLst>
              <a:ext uri="{FF2B5EF4-FFF2-40B4-BE49-F238E27FC236}">
                <a16:creationId xmlns:a16="http://schemas.microsoft.com/office/drawing/2014/main" id="{1A126A58-893F-B102-2E11-E503D38A2ADB}"/>
              </a:ext>
            </a:extLst>
          </p:cNvPr>
          <p:cNvSpPr/>
          <p:nvPr/>
        </p:nvSpPr>
        <p:spPr>
          <a:xfrm flipH="1">
            <a:off x="851534" y="5060147"/>
            <a:ext cx="2642947" cy="656013"/>
          </a:xfrm>
          <a:prstGeom prst="rect">
            <a:avLst/>
          </a:prstGeom>
        </p:spPr>
        <p:txBody>
          <a:bodyPr wrap="square" lIns="182880" tIns="34290" rIns="182880" bIns="45720">
            <a:spAutoFit/>
          </a:bodyPr>
          <a:lstStyle/>
          <a:p>
            <a:pPr algn="r">
              <a:lnSpc>
                <a:spcPct val="89000"/>
              </a:lnSpc>
              <a:buClrTx/>
              <a:buFontTx/>
              <a:buNone/>
            </a:pPr>
            <a:r>
              <a:rPr lang="en-US" sz="1800" kern="1200" dirty="0">
                <a:solidFill>
                  <a:prstClr val="black"/>
                </a:solidFill>
                <a:latin typeface="Calibri"/>
                <a:ea typeface="+mn-ea"/>
                <a:cs typeface="+mn-cs"/>
              </a:rPr>
              <a:t>03</a:t>
            </a:r>
            <a:r>
              <a:rPr lang="en-US" sz="1200" kern="1200" dirty="0">
                <a:solidFill>
                  <a:prstClr val="black"/>
                </a:solidFill>
                <a:latin typeface="Calibri"/>
                <a:ea typeface="+mn-ea"/>
                <a:cs typeface="+mn-cs"/>
              </a:rPr>
              <a:t> </a:t>
            </a:r>
          </a:p>
          <a:p>
            <a:pPr algn="r">
              <a:lnSpc>
                <a:spcPct val="89000"/>
              </a:lnSpc>
              <a:buClrTx/>
              <a:buFontTx/>
              <a:buNone/>
            </a:pPr>
            <a:r>
              <a:rPr lang="es-ES" sz="1200" kern="1200" dirty="0">
                <a:solidFill>
                  <a:prstClr val="black"/>
                </a:solidFill>
                <a:latin typeface="Calibri"/>
                <a:ea typeface="+mn-ea"/>
                <a:cs typeface="+mn-cs"/>
              </a:rPr>
              <a:t>Promover instalaciones que permitan jugar a </a:t>
            </a:r>
            <a:r>
              <a:rPr lang="es-ES" sz="1200" kern="1200" dirty="0" err="1">
                <a:solidFill>
                  <a:prstClr val="black"/>
                </a:solidFill>
                <a:latin typeface="Calibri"/>
                <a:ea typeface="+mn-ea"/>
                <a:cs typeface="+mn-cs"/>
              </a:rPr>
              <a:t>Voley</a:t>
            </a:r>
            <a:r>
              <a:rPr lang="es-ES" sz="1200" kern="1200" dirty="0">
                <a:solidFill>
                  <a:prstClr val="black"/>
                </a:solidFill>
                <a:latin typeface="Calibri"/>
                <a:ea typeface="+mn-ea"/>
                <a:cs typeface="+mn-cs"/>
              </a:rPr>
              <a:t> Playa </a:t>
            </a:r>
            <a:endParaRPr lang="en-US" sz="1200" kern="1200" dirty="0">
              <a:solidFill>
                <a:prstClr val="black"/>
              </a:solidFill>
              <a:latin typeface="Calibri"/>
              <a:ea typeface="+mn-ea"/>
              <a:cs typeface="+mn-cs"/>
            </a:endParaRPr>
          </a:p>
        </p:txBody>
      </p:sp>
      <p:sp>
        <p:nvSpPr>
          <p:cNvPr id="34" name="Rectangle 35">
            <a:extLst>
              <a:ext uri="{FF2B5EF4-FFF2-40B4-BE49-F238E27FC236}">
                <a16:creationId xmlns:a16="http://schemas.microsoft.com/office/drawing/2014/main" id="{C3D0047F-E4F4-7C92-295A-90BF3DC9B7E0}"/>
              </a:ext>
            </a:extLst>
          </p:cNvPr>
          <p:cNvSpPr/>
          <p:nvPr/>
        </p:nvSpPr>
        <p:spPr>
          <a:xfrm flipH="1">
            <a:off x="3593855" y="2693468"/>
            <a:ext cx="2718289" cy="656013"/>
          </a:xfrm>
          <a:prstGeom prst="rect">
            <a:avLst/>
          </a:prstGeom>
        </p:spPr>
        <p:txBody>
          <a:bodyPr wrap="square" lIns="182880" tIns="34290" rIns="182880" bIns="45720">
            <a:spAutoFit/>
          </a:bodyPr>
          <a:lstStyle/>
          <a:p>
            <a:pPr algn="ctr">
              <a:lnSpc>
                <a:spcPct val="89000"/>
              </a:lnSpc>
              <a:buClrTx/>
              <a:buFontTx/>
              <a:buNone/>
            </a:pPr>
            <a:r>
              <a:rPr lang="en-US" sz="1800" kern="1200" dirty="0">
                <a:solidFill>
                  <a:prstClr val="black"/>
                </a:solidFill>
                <a:latin typeface="Calibri"/>
                <a:ea typeface="+mn-ea"/>
                <a:cs typeface="+mn-cs"/>
              </a:rPr>
              <a:t>01</a:t>
            </a:r>
            <a:endParaRPr lang="en-US" sz="1200" kern="1200" dirty="0">
              <a:solidFill>
                <a:prstClr val="black"/>
              </a:solidFill>
              <a:latin typeface="Calibri"/>
              <a:ea typeface="+mn-ea"/>
              <a:cs typeface="+mn-cs"/>
            </a:endParaRPr>
          </a:p>
          <a:p>
            <a:pPr>
              <a:lnSpc>
                <a:spcPct val="89000"/>
              </a:lnSpc>
              <a:buClrTx/>
              <a:buFontTx/>
              <a:buNone/>
            </a:pPr>
            <a:r>
              <a:rPr lang="es-ES" sz="1200" kern="1200" dirty="0">
                <a:solidFill>
                  <a:prstClr val="black"/>
                </a:solidFill>
                <a:latin typeface="Calibri"/>
                <a:ea typeface="+mn-ea"/>
                <a:cs typeface="+mn-cs"/>
              </a:rPr>
              <a:t>Incrementar la actividad y la calidad del </a:t>
            </a:r>
            <a:r>
              <a:rPr lang="es-ES" sz="1200" kern="1200" dirty="0" err="1">
                <a:solidFill>
                  <a:prstClr val="black"/>
                </a:solidFill>
                <a:latin typeface="Calibri"/>
                <a:ea typeface="+mn-ea"/>
                <a:cs typeface="+mn-cs"/>
              </a:rPr>
              <a:t>Voley</a:t>
            </a:r>
            <a:r>
              <a:rPr lang="es-ES" sz="1200" kern="1200" dirty="0">
                <a:solidFill>
                  <a:prstClr val="black"/>
                </a:solidFill>
                <a:latin typeface="Calibri"/>
                <a:ea typeface="+mn-ea"/>
                <a:cs typeface="+mn-cs"/>
              </a:rPr>
              <a:t> Playa</a:t>
            </a:r>
            <a:endParaRPr lang="en-US" sz="1200" kern="1200" dirty="0">
              <a:solidFill>
                <a:prstClr val="black"/>
              </a:solidFill>
              <a:latin typeface="Calibri"/>
              <a:ea typeface="+mn-ea"/>
              <a:cs typeface="+mn-cs"/>
            </a:endParaRPr>
          </a:p>
        </p:txBody>
      </p:sp>
      <p:sp>
        <p:nvSpPr>
          <p:cNvPr id="35" name="Rectangle 36">
            <a:extLst>
              <a:ext uri="{FF2B5EF4-FFF2-40B4-BE49-F238E27FC236}">
                <a16:creationId xmlns:a16="http://schemas.microsoft.com/office/drawing/2014/main" id="{957C16F6-90F3-255E-A252-4B757D04C877}"/>
              </a:ext>
            </a:extLst>
          </p:cNvPr>
          <p:cNvSpPr/>
          <p:nvPr/>
        </p:nvSpPr>
        <p:spPr>
          <a:xfrm flipH="1">
            <a:off x="6449534" y="5058233"/>
            <a:ext cx="2317268" cy="820353"/>
          </a:xfrm>
          <a:prstGeom prst="rect">
            <a:avLst/>
          </a:prstGeom>
        </p:spPr>
        <p:txBody>
          <a:bodyPr wrap="square" lIns="182880" tIns="34290" rIns="182880" bIns="45720">
            <a:spAutoFit/>
          </a:bodyPr>
          <a:lstStyle/>
          <a:p>
            <a:pPr>
              <a:lnSpc>
                <a:spcPct val="89000"/>
              </a:lnSpc>
              <a:buClrTx/>
              <a:buFontTx/>
              <a:buNone/>
            </a:pPr>
            <a:r>
              <a:rPr lang="en-US" sz="1800" kern="1200" dirty="0">
                <a:solidFill>
                  <a:prstClr val="black"/>
                </a:solidFill>
                <a:latin typeface="Calibri"/>
                <a:ea typeface="+mn-ea"/>
                <a:cs typeface="+mn-cs"/>
              </a:rPr>
              <a:t>02</a:t>
            </a:r>
            <a:endParaRPr lang="en-US" sz="1200" kern="1200" dirty="0">
              <a:solidFill>
                <a:prstClr val="black"/>
              </a:solidFill>
              <a:latin typeface="Calibri"/>
              <a:ea typeface="+mn-ea"/>
              <a:cs typeface="+mn-cs"/>
            </a:endParaRPr>
          </a:p>
          <a:p>
            <a:pPr>
              <a:lnSpc>
                <a:spcPct val="89000"/>
              </a:lnSpc>
              <a:buClrTx/>
              <a:buFontTx/>
              <a:buNone/>
            </a:pPr>
            <a:r>
              <a:rPr lang="es-ES" sz="1200" kern="1200" dirty="0">
                <a:solidFill>
                  <a:prstClr val="black"/>
                </a:solidFill>
                <a:latin typeface="Calibri"/>
                <a:ea typeface="+mn-ea"/>
                <a:cs typeface="+mn-cs"/>
              </a:rPr>
              <a:t>Diseñar y ordenar la estructura de apoyo a la actividad del </a:t>
            </a:r>
            <a:r>
              <a:rPr lang="es-ES" sz="1200" kern="1200" dirty="0" err="1">
                <a:solidFill>
                  <a:prstClr val="black"/>
                </a:solidFill>
                <a:latin typeface="Calibri"/>
                <a:ea typeface="+mn-ea"/>
                <a:cs typeface="+mn-cs"/>
              </a:rPr>
              <a:t>Voley</a:t>
            </a:r>
            <a:r>
              <a:rPr lang="es-ES" sz="1200" kern="1200" dirty="0">
                <a:solidFill>
                  <a:prstClr val="black"/>
                </a:solidFill>
                <a:latin typeface="Calibri"/>
                <a:ea typeface="+mn-ea"/>
                <a:cs typeface="+mn-cs"/>
              </a:rPr>
              <a:t> Playa</a:t>
            </a:r>
            <a:endParaRPr lang="en-US" sz="1200" kern="1200" dirty="0">
              <a:solidFill>
                <a:prstClr val="black"/>
              </a:solidFill>
              <a:latin typeface="Calibri"/>
              <a:ea typeface="+mn-ea"/>
              <a:cs typeface="+mn-cs"/>
            </a:endParaRPr>
          </a:p>
        </p:txBody>
      </p:sp>
      <p:pic>
        <p:nvPicPr>
          <p:cNvPr id="41" name="Imagen 40">
            <a:extLst>
              <a:ext uri="{FF2B5EF4-FFF2-40B4-BE49-F238E27FC236}">
                <a16:creationId xmlns:a16="http://schemas.microsoft.com/office/drawing/2014/main" id="{DEE179CF-952E-8722-8CF1-364A690F0DC3}"/>
              </a:ext>
            </a:extLst>
          </p:cNvPr>
          <p:cNvPicPr>
            <a:picLocks noChangeAspect="1"/>
          </p:cNvPicPr>
          <p:nvPr/>
        </p:nvPicPr>
        <p:blipFill>
          <a:blip r:embed="rId2"/>
          <a:stretch>
            <a:fillRect/>
          </a:stretch>
        </p:blipFill>
        <p:spPr>
          <a:xfrm>
            <a:off x="3658908" y="3640481"/>
            <a:ext cx="2625793" cy="2506825"/>
          </a:xfrm>
          <a:prstGeom prst="rect">
            <a:avLst/>
          </a:prstGeom>
        </p:spPr>
      </p:pic>
    </p:spTree>
    <p:extLst>
      <p:ext uri="{BB962C8B-B14F-4D97-AF65-F5344CB8AC3E}">
        <p14:creationId xmlns:p14="http://schemas.microsoft.com/office/powerpoint/2010/main" val="25303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D2445-14FC-0056-223E-5920FB0224DB}"/>
            </a:ext>
          </a:extLst>
        </p:cNvPr>
        <p:cNvGrpSpPr/>
        <p:nvPr/>
      </p:nvGrpSpPr>
      <p:grpSpPr>
        <a:xfrm>
          <a:off x="0" y="0"/>
          <a:ext cx="0" cy="0"/>
          <a:chOff x="0" y="0"/>
          <a:chExt cx="0" cy="0"/>
        </a:xfrm>
      </p:grpSpPr>
      <p:pic>
        <p:nvPicPr>
          <p:cNvPr id="33" name="Imagen 32" descr="Imagen que contiene persona, deporte, competencia de atletismo, hombre&#10;&#10;Descripción generada automáticamente">
            <a:extLst>
              <a:ext uri="{FF2B5EF4-FFF2-40B4-BE49-F238E27FC236}">
                <a16:creationId xmlns:a16="http://schemas.microsoft.com/office/drawing/2014/main" id="{F1B50696-E6E9-3765-2693-8E0C60193498}"/>
              </a:ext>
            </a:extLst>
          </p:cNvPr>
          <p:cNvPicPr>
            <a:picLocks noChangeAspect="1"/>
          </p:cNvPicPr>
          <p:nvPr/>
        </p:nvPicPr>
        <p:blipFill>
          <a:blip r:embed="rId2"/>
          <a:stretch>
            <a:fillRect/>
          </a:stretch>
        </p:blipFill>
        <p:spPr>
          <a:xfrm>
            <a:off x="5073526" y="-4"/>
            <a:ext cx="4832473" cy="6858004"/>
          </a:xfrm>
          <a:prstGeom prst="rect">
            <a:avLst/>
          </a:prstGeom>
        </p:spPr>
      </p:pic>
      <p:sp>
        <p:nvSpPr>
          <p:cNvPr id="5" name="Rectangle 10">
            <a:extLst>
              <a:ext uri="{FF2B5EF4-FFF2-40B4-BE49-F238E27FC236}">
                <a16:creationId xmlns:a16="http://schemas.microsoft.com/office/drawing/2014/main" id="{72846924-9CFA-9FA5-D3BE-13D2C4CFE363}"/>
              </a:ext>
            </a:extLst>
          </p:cNvPr>
          <p:cNvSpPr/>
          <p:nvPr/>
        </p:nvSpPr>
        <p:spPr>
          <a:xfrm>
            <a:off x="5064126" y="-4"/>
            <a:ext cx="4841874" cy="6858004"/>
          </a:xfrm>
          <a:prstGeom prst="rect">
            <a:avLst/>
          </a:prstGeom>
          <a:solidFill>
            <a:srgbClr val="4472C4">
              <a:lumMod val="50000"/>
              <a:alpha val="88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 name="TextBox 1">
            <a:extLst>
              <a:ext uri="{FF2B5EF4-FFF2-40B4-BE49-F238E27FC236}">
                <a16:creationId xmlns:a16="http://schemas.microsoft.com/office/drawing/2014/main" id="{E6E7FF3B-EDB1-ABEC-2C69-38AB99BAE9F0}"/>
              </a:ext>
            </a:extLst>
          </p:cNvPr>
          <p:cNvSpPr txBox="1"/>
          <p:nvPr/>
        </p:nvSpPr>
        <p:spPr>
          <a:xfrm>
            <a:off x="406400" y="3328988"/>
            <a:ext cx="4140200" cy="1323975"/>
          </a:xfrm>
          <a:prstGeom prst="rect">
            <a:avLst/>
          </a:prstGeom>
          <a:noFill/>
        </p:spPr>
        <p:txBody>
          <a:bodyPr>
            <a:spAutoFit/>
          </a:bodyPr>
          <a:lstStyle/>
          <a:p>
            <a:pPr>
              <a:buClrTx/>
              <a:buFontTx/>
              <a:buNone/>
              <a:defRPr/>
            </a:pPr>
            <a:r>
              <a:rPr lang="es-ES" sz="4800" b="1" kern="1200" spc="-300" dirty="0">
                <a:solidFill>
                  <a:schemeClr val="accent6">
                    <a:lumMod val="75000"/>
                  </a:schemeClr>
                </a:solidFill>
                <a:latin typeface="Montserrat" pitchFamily="2" charset="77"/>
                <a:ea typeface="+mn-ea"/>
                <a:cs typeface="Arial" pitchFamily="34" charset="0"/>
              </a:rPr>
              <a:t>Índice</a:t>
            </a:r>
          </a:p>
          <a:p>
            <a:pPr>
              <a:buClrTx/>
              <a:buFontTx/>
              <a:buNone/>
              <a:defRPr/>
            </a:pPr>
            <a:r>
              <a:rPr lang="es-ES" sz="3200" b="1" kern="1200" spc="-300" dirty="0">
                <a:solidFill>
                  <a:schemeClr val="accent6">
                    <a:lumMod val="75000"/>
                  </a:schemeClr>
                </a:solidFill>
                <a:latin typeface="Montserrat" pitchFamily="2" charset="77"/>
                <a:ea typeface="+mn-ea"/>
                <a:cs typeface="Arial" pitchFamily="34" charset="0"/>
              </a:rPr>
              <a:t>de contenidos</a:t>
            </a:r>
          </a:p>
        </p:txBody>
      </p:sp>
      <p:sp>
        <p:nvSpPr>
          <p:cNvPr id="7" name="TextBox 4">
            <a:extLst>
              <a:ext uri="{FF2B5EF4-FFF2-40B4-BE49-F238E27FC236}">
                <a16:creationId xmlns:a16="http://schemas.microsoft.com/office/drawing/2014/main" id="{997A9B90-1C6E-8626-44A6-58EE415C59BB}"/>
              </a:ext>
            </a:extLst>
          </p:cNvPr>
          <p:cNvSpPr txBox="1">
            <a:spLocks noChangeArrowheads="1"/>
          </p:cNvSpPr>
          <p:nvPr/>
        </p:nvSpPr>
        <p:spPr bwMode="auto">
          <a:xfrm>
            <a:off x="5392739" y="3603251"/>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n-US" altLang="en-CN" sz="2800" b="1" kern="1200" dirty="0">
                <a:solidFill>
                  <a:srgbClr val="FFFFFF"/>
                </a:solidFill>
                <a:latin typeface="Montserrat" pitchFamily="2" charset="77"/>
                <a:ea typeface="Arial Bold"/>
                <a:cs typeface="Arial Bold"/>
              </a:rPr>
              <a:t>01</a:t>
            </a:r>
            <a:endParaRPr lang="en-US" altLang="en-CN" sz="1100" b="1" kern="1200" dirty="0">
              <a:solidFill>
                <a:srgbClr val="FFFFFF"/>
              </a:solidFill>
              <a:latin typeface="Montserrat" pitchFamily="2" charset="77"/>
              <a:ea typeface="Arial Bold"/>
              <a:cs typeface="Arial Bold"/>
            </a:endParaRPr>
          </a:p>
        </p:txBody>
      </p:sp>
      <p:sp>
        <p:nvSpPr>
          <p:cNvPr id="8" name="TextBox 6">
            <a:extLst>
              <a:ext uri="{FF2B5EF4-FFF2-40B4-BE49-F238E27FC236}">
                <a16:creationId xmlns:a16="http://schemas.microsoft.com/office/drawing/2014/main" id="{900CC24D-4503-ED3F-2A9A-8123295A553A}"/>
              </a:ext>
            </a:extLst>
          </p:cNvPr>
          <p:cNvSpPr txBox="1">
            <a:spLocks noChangeArrowheads="1"/>
          </p:cNvSpPr>
          <p:nvPr/>
        </p:nvSpPr>
        <p:spPr bwMode="auto">
          <a:xfrm>
            <a:off x="6226176" y="3645344"/>
            <a:ext cx="2647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FontTx/>
              <a:buNone/>
            </a:pPr>
            <a:r>
              <a:rPr lang="es-ES" altLang="es-ES" sz="1400" b="1" kern="1200" dirty="0">
                <a:solidFill>
                  <a:srgbClr val="FFFFFF"/>
                </a:solidFill>
                <a:latin typeface="Montserrat SemiBold" pitchFamily="2" charset="77"/>
                <a:ea typeface="Arial Bold"/>
                <a:cs typeface="Arial Bold"/>
              </a:rPr>
              <a:t>Justificación y</a:t>
            </a:r>
          </a:p>
          <a:p>
            <a:pPr fontAlgn="base">
              <a:lnSpc>
                <a:spcPct val="100000"/>
              </a:lnSpc>
              <a:spcBef>
                <a:spcPct val="0"/>
              </a:spcBef>
              <a:spcAft>
                <a:spcPct val="0"/>
              </a:spcAft>
              <a:buClrTx/>
              <a:buFontTx/>
              <a:buNone/>
            </a:pPr>
            <a:r>
              <a:rPr lang="es-ES" altLang="es-ES" sz="1400" b="1" kern="1200" dirty="0">
                <a:solidFill>
                  <a:srgbClr val="FFFFFF"/>
                </a:solidFill>
                <a:latin typeface="Montserrat SemiBold" pitchFamily="2" charset="77"/>
                <a:ea typeface="Arial Bold"/>
                <a:cs typeface="Arial Bold"/>
              </a:rPr>
              <a:t>Oportunidad</a:t>
            </a:r>
          </a:p>
        </p:txBody>
      </p:sp>
      <p:sp>
        <p:nvSpPr>
          <p:cNvPr id="9" name="TextBox 7">
            <a:extLst>
              <a:ext uri="{FF2B5EF4-FFF2-40B4-BE49-F238E27FC236}">
                <a16:creationId xmlns:a16="http://schemas.microsoft.com/office/drawing/2014/main" id="{ADEC0C85-58AB-7E5A-EA98-7A49D4111D13}"/>
              </a:ext>
            </a:extLst>
          </p:cNvPr>
          <p:cNvSpPr txBox="1">
            <a:spLocks noChangeArrowheads="1"/>
          </p:cNvSpPr>
          <p:nvPr/>
        </p:nvSpPr>
        <p:spPr bwMode="auto">
          <a:xfrm>
            <a:off x="5356226" y="4247184"/>
            <a:ext cx="63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n-US" altLang="en-CN" sz="2800" b="1" kern="1200" dirty="0">
                <a:solidFill>
                  <a:srgbClr val="FFFFFF"/>
                </a:solidFill>
                <a:latin typeface="Montserrat" pitchFamily="2" charset="77"/>
                <a:ea typeface="Arial Bold"/>
                <a:cs typeface="Arial Bold"/>
              </a:rPr>
              <a:t>02</a:t>
            </a:r>
            <a:endParaRPr lang="en-US" altLang="en-CN" sz="1100" b="1" kern="1200" dirty="0">
              <a:solidFill>
                <a:srgbClr val="FFFFFF"/>
              </a:solidFill>
              <a:latin typeface="Montserrat" pitchFamily="2" charset="77"/>
              <a:ea typeface="Arial Bold"/>
              <a:cs typeface="Arial Bold"/>
            </a:endParaRPr>
          </a:p>
        </p:txBody>
      </p:sp>
      <p:sp>
        <p:nvSpPr>
          <p:cNvPr id="11" name="TextBox 10">
            <a:extLst>
              <a:ext uri="{FF2B5EF4-FFF2-40B4-BE49-F238E27FC236}">
                <a16:creationId xmlns:a16="http://schemas.microsoft.com/office/drawing/2014/main" id="{6473AAED-2CD7-AB5F-2FB8-83EEBD4FE2B1}"/>
              </a:ext>
            </a:extLst>
          </p:cNvPr>
          <p:cNvSpPr txBox="1">
            <a:spLocks noChangeArrowheads="1"/>
          </p:cNvSpPr>
          <p:nvPr/>
        </p:nvSpPr>
        <p:spPr bwMode="auto">
          <a:xfrm>
            <a:off x="5356226" y="4967264"/>
            <a:ext cx="641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n-US" altLang="en-CN" sz="2800" b="1" kern="1200" dirty="0">
                <a:solidFill>
                  <a:srgbClr val="FFFFFF"/>
                </a:solidFill>
                <a:latin typeface="Montserrat" pitchFamily="2" charset="77"/>
                <a:ea typeface="Arial Bold"/>
                <a:cs typeface="Arial Bold"/>
              </a:rPr>
              <a:t>03</a:t>
            </a:r>
            <a:endParaRPr lang="en-US" altLang="en-CN" sz="1100" b="1" kern="1200" dirty="0">
              <a:solidFill>
                <a:srgbClr val="FFFFFF"/>
              </a:solidFill>
              <a:latin typeface="Montserrat" pitchFamily="2" charset="77"/>
              <a:ea typeface="Arial Bold"/>
              <a:cs typeface="Arial Bold"/>
            </a:endParaRPr>
          </a:p>
        </p:txBody>
      </p:sp>
      <p:sp>
        <p:nvSpPr>
          <p:cNvPr id="13" name="TextBox 13">
            <a:extLst>
              <a:ext uri="{FF2B5EF4-FFF2-40B4-BE49-F238E27FC236}">
                <a16:creationId xmlns:a16="http://schemas.microsoft.com/office/drawing/2014/main" id="{33D2B29F-A8F2-DCF3-6DFF-78C0A6709749}"/>
              </a:ext>
            </a:extLst>
          </p:cNvPr>
          <p:cNvSpPr txBox="1">
            <a:spLocks noChangeArrowheads="1"/>
          </p:cNvSpPr>
          <p:nvPr/>
        </p:nvSpPr>
        <p:spPr bwMode="auto">
          <a:xfrm>
            <a:off x="5340351" y="5687344"/>
            <a:ext cx="674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n-US" altLang="en-CN" sz="2800" b="1" kern="1200" dirty="0">
                <a:solidFill>
                  <a:srgbClr val="FFFFFF"/>
                </a:solidFill>
                <a:latin typeface="Montserrat" pitchFamily="2" charset="77"/>
                <a:ea typeface="Arial Bold"/>
                <a:cs typeface="Arial Bold"/>
              </a:rPr>
              <a:t>04</a:t>
            </a:r>
            <a:endParaRPr lang="en-US" altLang="en-CN" sz="1100" b="1" kern="1200" dirty="0">
              <a:solidFill>
                <a:srgbClr val="FFFFFF"/>
              </a:solidFill>
              <a:latin typeface="Montserrat" pitchFamily="2" charset="77"/>
              <a:ea typeface="Arial Bold"/>
              <a:cs typeface="Arial Bold"/>
            </a:endParaRPr>
          </a:p>
        </p:txBody>
      </p:sp>
      <p:sp>
        <p:nvSpPr>
          <p:cNvPr id="14" name="TextBox 15">
            <a:extLst>
              <a:ext uri="{FF2B5EF4-FFF2-40B4-BE49-F238E27FC236}">
                <a16:creationId xmlns:a16="http://schemas.microsoft.com/office/drawing/2014/main" id="{AB2A83DA-9285-3F66-66B4-EB7A750D9102}"/>
              </a:ext>
            </a:extLst>
          </p:cNvPr>
          <p:cNvSpPr txBox="1">
            <a:spLocks noChangeArrowheads="1"/>
          </p:cNvSpPr>
          <p:nvPr/>
        </p:nvSpPr>
        <p:spPr bwMode="auto">
          <a:xfrm>
            <a:off x="6242051" y="4976159"/>
            <a:ext cx="2752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FontTx/>
              <a:buNone/>
            </a:pPr>
            <a:r>
              <a:rPr lang="es-ES" altLang="es-ES" sz="1400" b="1" kern="1200" dirty="0">
                <a:solidFill>
                  <a:srgbClr val="FFFFFF"/>
                </a:solidFill>
                <a:latin typeface="Montserrat SemiBold" pitchFamily="2" charset="77"/>
                <a:ea typeface="Arial Bold"/>
                <a:cs typeface="Arial Bold"/>
              </a:rPr>
              <a:t>Objetivos Estratégicos y Actuaciones &amp; Proyectos</a:t>
            </a:r>
          </a:p>
        </p:txBody>
      </p:sp>
      <p:cxnSp>
        <p:nvCxnSpPr>
          <p:cNvPr id="15" name="Straight Connector 22">
            <a:extLst>
              <a:ext uri="{FF2B5EF4-FFF2-40B4-BE49-F238E27FC236}">
                <a16:creationId xmlns:a16="http://schemas.microsoft.com/office/drawing/2014/main" id="{6217B33C-9A4B-3ED9-0145-41622B2ECA8C}"/>
              </a:ext>
            </a:extLst>
          </p:cNvPr>
          <p:cNvCxnSpPr>
            <a:cxnSpLocks/>
          </p:cNvCxnSpPr>
          <p:nvPr/>
        </p:nvCxnSpPr>
        <p:spPr bwMode="auto">
          <a:xfrm>
            <a:off x="6097589" y="331784"/>
            <a:ext cx="0" cy="620395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sp>
        <p:nvSpPr>
          <p:cNvPr id="18" name="TextBox 12">
            <a:extLst>
              <a:ext uri="{FF2B5EF4-FFF2-40B4-BE49-F238E27FC236}">
                <a16:creationId xmlns:a16="http://schemas.microsoft.com/office/drawing/2014/main" id="{7178D47A-F9AB-A716-C2DC-381CE228829A}"/>
              </a:ext>
            </a:extLst>
          </p:cNvPr>
          <p:cNvSpPr txBox="1">
            <a:spLocks noChangeArrowheads="1"/>
          </p:cNvSpPr>
          <p:nvPr/>
        </p:nvSpPr>
        <p:spPr bwMode="auto">
          <a:xfrm>
            <a:off x="6241530" y="4256079"/>
            <a:ext cx="2592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FontTx/>
              <a:buNone/>
            </a:pPr>
            <a:r>
              <a:rPr lang="es-ES" altLang="es-ES" sz="1400" b="1" kern="1200" dirty="0">
                <a:solidFill>
                  <a:srgbClr val="FFFFFF"/>
                </a:solidFill>
                <a:latin typeface="Montserrat SemiBold" pitchFamily="2" charset="77"/>
                <a:ea typeface="Arial Bold"/>
                <a:cs typeface="Arial Bold"/>
              </a:rPr>
              <a:t>Misión, Visión, Valores y Escenario Apuesta</a:t>
            </a:r>
          </a:p>
        </p:txBody>
      </p:sp>
      <p:sp>
        <p:nvSpPr>
          <p:cNvPr id="19" name="TextBox 4">
            <a:extLst>
              <a:ext uri="{FF2B5EF4-FFF2-40B4-BE49-F238E27FC236}">
                <a16:creationId xmlns:a16="http://schemas.microsoft.com/office/drawing/2014/main" id="{7AD4A628-E536-188B-DD31-A3A89786E8F3}"/>
              </a:ext>
            </a:extLst>
          </p:cNvPr>
          <p:cNvSpPr txBox="1">
            <a:spLocks noChangeArrowheads="1"/>
          </p:cNvSpPr>
          <p:nvPr/>
        </p:nvSpPr>
        <p:spPr bwMode="auto">
          <a:xfrm>
            <a:off x="8934521" y="3781299"/>
            <a:ext cx="9428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s-ES" altLang="en-CN" sz="1100" kern="1200" dirty="0">
                <a:solidFill>
                  <a:srgbClr val="FFFFFF"/>
                </a:solidFill>
                <a:latin typeface="Montserrat Medium" pitchFamily="2" charset="77"/>
                <a:ea typeface="Arial Bold"/>
                <a:cs typeface="Arial Bold"/>
              </a:rPr>
              <a:t>Página  03</a:t>
            </a:r>
            <a:endParaRPr lang="es-ES" altLang="en-CN" sz="500" kern="1200" dirty="0">
              <a:solidFill>
                <a:srgbClr val="FFFFFF"/>
              </a:solidFill>
              <a:latin typeface="Montserrat Medium" pitchFamily="2" charset="77"/>
              <a:ea typeface="Arial Bold"/>
              <a:cs typeface="Arial Bold"/>
            </a:endParaRPr>
          </a:p>
        </p:txBody>
      </p:sp>
      <p:cxnSp>
        <p:nvCxnSpPr>
          <p:cNvPr id="20" name="Straight Connector 22">
            <a:extLst>
              <a:ext uri="{FF2B5EF4-FFF2-40B4-BE49-F238E27FC236}">
                <a16:creationId xmlns:a16="http://schemas.microsoft.com/office/drawing/2014/main" id="{2F4394F7-9BC8-5C11-3893-E4D626D81F55}"/>
              </a:ext>
            </a:extLst>
          </p:cNvPr>
          <p:cNvCxnSpPr>
            <a:cxnSpLocks/>
          </p:cNvCxnSpPr>
          <p:nvPr/>
        </p:nvCxnSpPr>
        <p:spPr bwMode="auto">
          <a:xfrm>
            <a:off x="9971728" y="488947"/>
            <a:ext cx="0" cy="620395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21" name="Straight Connector 22">
            <a:extLst>
              <a:ext uri="{FF2B5EF4-FFF2-40B4-BE49-F238E27FC236}">
                <a16:creationId xmlns:a16="http://schemas.microsoft.com/office/drawing/2014/main" id="{1FDC2976-9FF4-B512-21D7-56F4E0DAD9FB}"/>
              </a:ext>
            </a:extLst>
          </p:cNvPr>
          <p:cNvCxnSpPr>
            <a:cxnSpLocks/>
          </p:cNvCxnSpPr>
          <p:nvPr/>
        </p:nvCxnSpPr>
        <p:spPr bwMode="auto">
          <a:xfrm>
            <a:off x="8878580" y="331784"/>
            <a:ext cx="0" cy="620395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sp>
        <p:nvSpPr>
          <p:cNvPr id="24" name="TextBox 4">
            <a:extLst>
              <a:ext uri="{FF2B5EF4-FFF2-40B4-BE49-F238E27FC236}">
                <a16:creationId xmlns:a16="http://schemas.microsoft.com/office/drawing/2014/main" id="{428953A1-AEFE-043F-9FBB-E0CC6BE972BF}"/>
              </a:ext>
            </a:extLst>
          </p:cNvPr>
          <p:cNvSpPr txBox="1">
            <a:spLocks noChangeArrowheads="1"/>
          </p:cNvSpPr>
          <p:nvPr/>
        </p:nvSpPr>
        <p:spPr bwMode="auto">
          <a:xfrm>
            <a:off x="8942269" y="4362119"/>
            <a:ext cx="9444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s-ES" altLang="en-CN" sz="1100" kern="1200" dirty="0">
                <a:solidFill>
                  <a:srgbClr val="FFFFFF"/>
                </a:solidFill>
                <a:latin typeface="Montserrat Medium" pitchFamily="2" charset="77"/>
                <a:ea typeface="Arial Bold"/>
                <a:cs typeface="Arial Bold"/>
              </a:rPr>
              <a:t>Página  05</a:t>
            </a:r>
          </a:p>
        </p:txBody>
      </p:sp>
      <p:sp>
        <p:nvSpPr>
          <p:cNvPr id="25" name="TextBox 4">
            <a:extLst>
              <a:ext uri="{FF2B5EF4-FFF2-40B4-BE49-F238E27FC236}">
                <a16:creationId xmlns:a16="http://schemas.microsoft.com/office/drawing/2014/main" id="{0F5F4CA6-D15D-C056-B61B-6D95F1D00BFA}"/>
              </a:ext>
            </a:extLst>
          </p:cNvPr>
          <p:cNvSpPr txBox="1">
            <a:spLocks noChangeArrowheads="1"/>
          </p:cNvSpPr>
          <p:nvPr/>
        </p:nvSpPr>
        <p:spPr bwMode="auto">
          <a:xfrm>
            <a:off x="8944199" y="5082199"/>
            <a:ext cx="8739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s-ES" altLang="en-CN" sz="1100" kern="1200" dirty="0">
                <a:solidFill>
                  <a:srgbClr val="FFFFFF"/>
                </a:solidFill>
                <a:latin typeface="Montserrat Medium" pitchFamily="2" charset="77"/>
                <a:ea typeface="Arial Bold"/>
                <a:cs typeface="Arial Bold"/>
              </a:rPr>
              <a:t>Página  11</a:t>
            </a:r>
            <a:endParaRPr lang="es-ES" altLang="en-CN" sz="500" kern="1200" dirty="0">
              <a:solidFill>
                <a:srgbClr val="FFFFFF"/>
              </a:solidFill>
              <a:latin typeface="Montserrat Medium" pitchFamily="2" charset="77"/>
              <a:ea typeface="Arial Bold"/>
              <a:cs typeface="Arial Bold"/>
            </a:endParaRPr>
          </a:p>
        </p:txBody>
      </p:sp>
      <p:sp>
        <p:nvSpPr>
          <p:cNvPr id="27" name="TextBox 9">
            <a:extLst>
              <a:ext uri="{FF2B5EF4-FFF2-40B4-BE49-F238E27FC236}">
                <a16:creationId xmlns:a16="http://schemas.microsoft.com/office/drawing/2014/main" id="{53D7F8BF-FAD2-01FD-539B-85B4E2BBE819}"/>
              </a:ext>
            </a:extLst>
          </p:cNvPr>
          <p:cNvSpPr txBox="1">
            <a:spLocks noChangeArrowheads="1"/>
          </p:cNvSpPr>
          <p:nvPr/>
        </p:nvSpPr>
        <p:spPr bwMode="auto">
          <a:xfrm>
            <a:off x="6242051" y="5768247"/>
            <a:ext cx="2519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ClrTx/>
              <a:buFontTx/>
              <a:buNone/>
            </a:pPr>
            <a:r>
              <a:rPr lang="es-ES" altLang="es-ES" sz="1400" b="1" kern="1200" dirty="0">
                <a:solidFill>
                  <a:srgbClr val="FFFFFF"/>
                </a:solidFill>
                <a:latin typeface="Montserrat SemiBold" pitchFamily="2" charset="77"/>
                <a:ea typeface="Arial Bold"/>
                <a:cs typeface="Arial Bold"/>
              </a:rPr>
              <a:t>Gobernanza del Plan</a:t>
            </a:r>
          </a:p>
        </p:txBody>
      </p:sp>
      <p:sp>
        <p:nvSpPr>
          <p:cNvPr id="28" name="TextBox 4">
            <a:extLst>
              <a:ext uri="{FF2B5EF4-FFF2-40B4-BE49-F238E27FC236}">
                <a16:creationId xmlns:a16="http://schemas.microsoft.com/office/drawing/2014/main" id="{19F7D86E-283C-9F54-A888-FBF9E21F4703}"/>
              </a:ext>
            </a:extLst>
          </p:cNvPr>
          <p:cNvSpPr txBox="1">
            <a:spLocks noChangeArrowheads="1"/>
          </p:cNvSpPr>
          <p:nvPr/>
        </p:nvSpPr>
        <p:spPr bwMode="auto">
          <a:xfrm>
            <a:off x="8949486" y="5802279"/>
            <a:ext cx="9300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buFontTx/>
              <a:buNone/>
            </a:pPr>
            <a:r>
              <a:rPr lang="es-ES" altLang="en-CN" sz="1100" kern="1200" dirty="0">
                <a:solidFill>
                  <a:srgbClr val="FFFFFF"/>
                </a:solidFill>
                <a:latin typeface="Montserrat Medium" pitchFamily="2" charset="77"/>
                <a:ea typeface="Arial Bold"/>
                <a:cs typeface="Arial Bold"/>
              </a:rPr>
              <a:t>Página  23</a:t>
            </a:r>
          </a:p>
        </p:txBody>
      </p:sp>
      <p:sp>
        <p:nvSpPr>
          <p:cNvPr id="29" name="Rectangle 7">
            <a:extLst>
              <a:ext uri="{FF2B5EF4-FFF2-40B4-BE49-F238E27FC236}">
                <a16:creationId xmlns:a16="http://schemas.microsoft.com/office/drawing/2014/main" id="{A2815DD7-37C6-B9FC-4BEB-D1D2466CBBFA}"/>
              </a:ext>
            </a:extLst>
          </p:cNvPr>
          <p:cNvSpPr/>
          <p:nvPr/>
        </p:nvSpPr>
        <p:spPr>
          <a:xfrm>
            <a:off x="4467226" y="-4"/>
            <a:ext cx="596900" cy="68580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N">
              <a:solidFill>
                <a:schemeClr val="lt1"/>
              </a:solidFill>
              <a:latin typeface="+mn-lt"/>
              <a:ea typeface="+mn-ea"/>
              <a:cs typeface="+mn-cs"/>
            </a:endParaRPr>
          </a:p>
        </p:txBody>
      </p:sp>
      <p:pic>
        <p:nvPicPr>
          <p:cNvPr id="30" name="Picture 3">
            <a:extLst>
              <a:ext uri="{FF2B5EF4-FFF2-40B4-BE49-F238E27FC236}">
                <a16:creationId xmlns:a16="http://schemas.microsoft.com/office/drawing/2014/main" id="{42C8DDC7-D01F-0E57-2385-B047BD16D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422" y="5227510"/>
            <a:ext cx="817707" cy="45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Imagen 30">
            <a:extLst>
              <a:ext uri="{FF2B5EF4-FFF2-40B4-BE49-F238E27FC236}">
                <a16:creationId xmlns:a16="http://schemas.microsoft.com/office/drawing/2014/main" id="{6AE97ABF-B5FF-23A5-649E-C5ADCC9A2B67}"/>
              </a:ext>
            </a:extLst>
          </p:cNvPr>
          <p:cNvPicPr>
            <a:picLocks noChangeAspect="1"/>
          </p:cNvPicPr>
          <p:nvPr/>
        </p:nvPicPr>
        <p:blipFill>
          <a:blip r:embed="rId4"/>
          <a:stretch>
            <a:fillRect/>
          </a:stretch>
        </p:blipFill>
        <p:spPr>
          <a:xfrm>
            <a:off x="822695" y="5131678"/>
            <a:ext cx="955891" cy="649285"/>
          </a:xfrm>
          <a:prstGeom prst="rect">
            <a:avLst/>
          </a:prstGeom>
        </p:spPr>
      </p:pic>
    </p:spTree>
    <p:extLst>
      <p:ext uri="{BB962C8B-B14F-4D97-AF65-F5344CB8AC3E}">
        <p14:creationId xmlns:p14="http://schemas.microsoft.com/office/powerpoint/2010/main" val="3257596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1.</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Incrementar la actividad y la calidad del </a:t>
            </a:r>
            <a:r>
              <a:rPr lang="es-ES" altLang="en-CN" sz="1800" b="1" kern="1200" dirty="0" err="1">
                <a:solidFill>
                  <a:srgbClr val="F5801F"/>
                </a:solidFill>
                <a:latin typeface="Montserrat" pitchFamily="2" charset="77"/>
                <a:ea typeface="+mn-ea"/>
                <a:cs typeface="+mn-cs"/>
              </a:rPr>
              <a:t>Voley</a:t>
            </a:r>
            <a:r>
              <a:rPr lang="es-ES" altLang="en-CN" sz="1800" b="1" kern="1200" dirty="0">
                <a:solidFill>
                  <a:srgbClr val="F5801F"/>
                </a:solidFill>
                <a:latin typeface="Montserrat" pitchFamily="2" charset="77"/>
                <a:ea typeface="+mn-ea"/>
                <a:cs typeface="+mn-cs"/>
              </a:rPr>
              <a:t> Playa</a:t>
            </a:r>
          </a:p>
        </p:txBody>
      </p:sp>
      <p:sp>
        <p:nvSpPr>
          <p:cNvPr id="2" name="Titel 18">
            <a:extLst>
              <a:ext uri="{FF2B5EF4-FFF2-40B4-BE49-F238E27FC236}">
                <a16:creationId xmlns:a16="http://schemas.microsoft.com/office/drawing/2014/main" id="{046FE983-29B2-9164-23DC-B9F2B169D8C2}"/>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3.2. Objetivos estratégicos y actuaciones &amp; proyectos</a:t>
            </a:r>
          </a:p>
          <a:p>
            <a:pPr>
              <a:defRPr/>
            </a:pPr>
            <a:r>
              <a:rPr lang="es-ES" altLang="es-ES" sz="2000" b="1" noProof="1">
                <a:solidFill>
                  <a:srgbClr val="F5801F"/>
                </a:solidFill>
                <a:latin typeface="Montserrat" pitchFamily="2" charset="77"/>
                <a:ea typeface="+mn-ea"/>
                <a:cs typeface="+mn-cs"/>
              </a:rPr>
              <a:t>Voley Playa a 2030</a:t>
            </a:r>
          </a:p>
        </p:txBody>
      </p:sp>
      <p:graphicFrame>
        <p:nvGraphicFramePr>
          <p:cNvPr id="5" name="Tabla 4">
            <a:extLst>
              <a:ext uri="{FF2B5EF4-FFF2-40B4-BE49-F238E27FC236}">
                <a16:creationId xmlns:a16="http://schemas.microsoft.com/office/drawing/2014/main" id="{E26F9C5B-739C-7D0A-0D76-A937CEE5A306}"/>
              </a:ext>
            </a:extLst>
          </p:cNvPr>
          <p:cNvGraphicFramePr>
            <a:graphicFrameLocks noGrp="1"/>
          </p:cNvGraphicFramePr>
          <p:nvPr>
            <p:extLst>
              <p:ext uri="{D42A27DB-BD31-4B8C-83A1-F6EECF244321}">
                <p14:modId xmlns:p14="http://schemas.microsoft.com/office/powerpoint/2010/main" val="653197080"/>
              </p:ext>
            </p:extLst>
          </p:nvPr>
        </p:nvGraphicFramePr>
        <p:xfrm>
          <a:off x="2576948" y="1501209"/>
          <a:ext cx="7129027" cy="3592285"/>
        </p:xfrm>
        <a:graphic>
          <a:graphicData uri="http://schemas.openxmlformats.org/drawingml/2006/table">
            <a:tbl>
              <a:tblPr/>
              <a:tblGrid>
                <a:gridCol w="3966044">
                  <a:extLst>
                    <a:ext uri="{9D8B030D-6E8A-4147-A177-3AD203B41FA5}">
                      <a16:colId xmlns:a16="http://schemas.microsoft.com/office/drawing/2014/main" val="3360051499"/>
                    </a:ext>
                  </a:extLst>
                </a:gridCol>
                <a:gridCol w="1218704">
                  <a:extLst>
                    <a:ext uri="{9D8B030D-6E8A-4147-A177-3AD203B41FA5}">
                      <a16:colId xmlns:a16="http://schemas.microsoft.com/office/drawing/2014/main" val="2448380568"/>
                    </a:ext>
                  </a:extLst>
                </a:gridCol>
                <a:gridCol w="648093">
                  <a:extLst>
                    <a:ext uri="{9D8B030D-6E8A-4147-A177-3AD203B41FA5}">
                      <a16:colId xmlns:a16="http://schemas.microsoft.com/office/drawing/2014/main" val="2666137340"/>
                    </a:ext>
                  </a:extLst>
                </a:gridCol>
                <a:gridCol w="648093">
                  <a:extLst>
                    <a:ext uri="{9D8B030D-6E8A-4147-A177-3AD203B41FA5}">
                      <a16:colId xmlns:a16="http://schemas.microsoft.com/office/drawing/2014/main" val="363428728"/>
                    </a:ext>
                  </a:extLst>
                </a:gridCol>
                <a:gridCol w="648093">
                  <a:extLst>
                    <a:ext uri="{9D8B030D-6E8A-4147-A177-3AD203B41FA5}">
                      <a16:colId xmlns:a16="http://schemas.microsoft.com/office/drawing/2014/main" val="1135698183"/>
                    </a:ext>
                  </a:extLst>
                </a:gridCol>
              </a:tblGrid>
              <a:tr h="279946">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ACTUACIONES</a:t>
                      </a:r>
                    </a:p>
                  </a:txBody>
                  <a:tcPr marL="6086" marR="6086" marT="6086"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INDICADOR</a:t>
                      </a:r>
                    </a:p>
                  </a:txBody>
                  <a:tcPr marL="6086" marR="6086" marT="6086"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2024-2026</a:t>
                      </a:r>
                    </a:p>
                  </a:txBody>
                  <a:tcPr marL="6086" marR="6086" marT="6086"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2027-2029</a:t>
                      </a:r>
                    </a:p>
                  </a:txBody>
                  <a:tcPr marL="6086" marR="6086" marT="6086"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2029-2030</a:t>
                      </a:r>
                    </a:p>
                  </a:txBody>
                  <a:tcPr marL="6086" marR="6086" marT="6086" marB="0" anchor="ctr">
                    <a:lnL>
                      <a:noFill/>
                    </a:lnL>
                    <a:lnR>
                      <a:noFill/>
                    </a:lnR>
                    <a:lnT>
                      <a:noFill/>
                    </a:lnT>
                    <a:lnB>
                      <a:noFill/>
                    </a:lnB>
                    <a:solidFill>
                      <a:srgbClr val="F5801F"/>
                    </a:solidFill>
                  </a:tcPr>
                </a:tc>
                <a:extLst>
                  <a:ext uri="{0D108BD9-81ED-4DB2-BD59-A6C34878D82A}">
                    <a16:rowId xmlns:a16="http://schemas.microsoft.com/office/drawing/2014/main" val="3582535298"/>
                  </a:ext>
                </a:extLst>
              </a:tr>
              <a:tr h="475157">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1.1. Fomentar desde federación y clubs la participación en torneos de Voley Playa.</a:t>
                      </a:r>
                    </a:p>
                  </a:txBody>
                  <a:tcPr marL="6086" marR="6086" marT="608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Aumento de la participación: 50%</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3025502113"/>
                  </a:ext>
                </a:extLst>
              </a:tr>
              <a:tr h="950026">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1.2. Organizar jornadas de tecnificación para jugadoras/es y entrenadoras/es. En los niveles más bajos pueden ser las mismas, es decir, que entrenadoras/es participen en las jornadas con jugadoras/es fijándose en la figura del entrenador/a, los conceptos explicados y los ejercicios que se realizan..</a:t>
                      </a:r>
                    </a:p>
                  </a:txBody>
                  <a:tcPr marL="6086" marR="6086" marT="608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jornadas al año: 2</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2146404528"/>
                  </a:ext>
                </a:extLst>
              </a:tr>
              <a:tr h="1034584">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1.3. Planificar y organizar torneos  (ya se organizan unos cuántos) y qué se puede mejorar en ellos, y definir tareas para lograrlo. Limitar el número de equipos admitidos en cada torneo para poder mejorar la calidad de los mismos, el nivel de competición y, con ello, se motive a entrenar específicamente Voley playa. Definir la colaboración de los clubs en la organización de los torneos.</a:t>
                      </a:r>
                    </a:p>
                  </a:txBody>
                  <a:tcPr marL="6086" marR="6086" marT="608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Calendario: 1</a:t>
                      </a:r>
                      <a:br>
                        <a:rPr lang="es-ES" sz="1100" b="0" i="0" u="none" strike="noStrike">
                          <a:solidFill>
                            <a:srgbClr val="000000"/>
                          </a:solidFill>
                          <a:effectLst/>
                          <a:latin typeface="Calibri" panose="020F0502020204030204" pitchFamily="34" charset="0"/>
                          <a:cs typeface="Calibri" panose="020F0502020204030204" pitchFamily="34" charset="0"/>
                        </a:rPr>
                      </a:br>
                      <a:r>
                        <a:rPr lang="es-ES" sz="1100" b="0" i="0" u="none" strike="noStrike">
                          <a:solidFill>
                            <a:srgbClr val="000000"/>
                          </a:solidFill>
                          <a:effectLst/>
                          <a:latin typeface="Calibri" panose="020F0502020204030204" pitchFamily="34" charset="0"/>
                          <a:cs typeface="Calibri" panose="020F0502020204030204" pitchFamily="34" charset="0"/>
                        </a:rPr>
                        <a:t>Torneos al año: 2</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609662871"/>
                  </a:ext>
                </a:extLst>
              </a:tr>
              <a:tr h="331078">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1.4. Organizar alguna competición fuera de la época estival. Valorar la posibilidad de desarrollar una competición a lo largo de todo el año.</a:t>
                      </a:r>
                    </a:p>
                  </a:txBody>
                  <a:tcPr marL="6086" marR="6086" marT="608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Torneo al año: 1</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1172594723"/>
                  </a:ext>
                </a:extLst>
              </a:tr>
              <a:tr h="511206">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1.5. Crear y mantener un ranking de Voley playa en base a los resultados obtenidos en los torneos. Dicho ranking sirve para definir la lista de entrada a un torneo.</a:t>
                      </a:r>
                    </a:p>
                  </a:txBody>
                  <a:tcPr marL="6086" marR="6086" marT="608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Ranking: 1</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6086" marR="6086" marT="6086" marB="0">
                    <a:lnL>
                      <a:noFill/>
                    </a:lnL>
                    <a:lnR>
                      <a:noFill/>
                    </a:lnR>
                    <a:lnT>
                      <a:noFill/>
                    </a:lnT>
                    <a:lnB>
                      <a:noFill/>
                    </a:lnB>
                    <a:noFill/>
                  </a:tcPr>
                </a:tc>
                <a:extLst>
                  <a:ext uri="{0D108BD9-81ED-4DB2-BD59-A6C34878D82A}">
                    <a16:rowId xmlns:a16="http://schemas.microsoft.com/office/drawing/2014/main" val="3191138769"/>
                  </a:ext>
                </a:extLst>
              </a:tr>
            </a:tbl>
          </a:graphicData>
        </a:graphic>
      </p:graphicFrame>
      <p:pic>
        <p:nvPicPr>
          <p:cNvPr id="6" name="Imagen 5">
            <a:extLst>
              <a:ext uri="{FF2B5EF4-FFF2-40B4-BE49-F238E27FC236}">
                <a16:creationId xmlns:a16="http://schemas.microsoft.com/office/drawing/2014/main" id="{2FC36D30-EDF9-29B1-E883-4E5BDE4EC33C}"/>
              </a:ext>
            </a:extLst>
          </p:cNvPr>
          <p:cNvPicPr>
            <a:picLocks noChangeAspect="1"/>
          </p:cNvPicPr>
          <p:nvPr/>
        </p:nvPicPr>
        <p:blipFill>
          <a:blip r:embed="rId2"/>
          <a:stretch>
            <a:fillRect/>
          </a:stretch>
        </p:blipFill>
        <p:spPr>
          <a:xfrm>
            <a:off x="397429" y="4743985"/>
            <a:ext cx="1721618" cy="1531959"/>
          </a:xfrm>
          <a:prstGeom prst="rect">
            <a:avLst/>
          </a:prstGeom>
        </p:spPr>
      </p:pic>
    </p:spTree>
    <p:extLst>
      <p:ext uri="{BB962C8B-B14F-4D97-AF65-F5344CB8AC3E}">
        <p14:creationId xmlns:p14="http://schemas.microsoft.com/office/powerpoint/2010/main" val="261315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202404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2.</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Diseñar y ordenar la estructura de apoyo a la actividad del </a:t>
            </a:r>
            <a:r>
              <a:rPr lang="es-ES" altLang="en-CN" sz="1800" b="1" kern="1200" dirty="0" err="1">
                <a:solidFill>
                  <a:srgbClr val="F5801F"/>
                </a:solidFill>
                <a:latin typeface="Montserrat" pitchFamily="2" charset="77"/>
                <a:ea typeface="+mn-ea"/>
                <a:cs typeface="+mn-cs"/>
              </a:rPr>
              <a:t>Voley</a:t>
            </a:r>
            <a:r>
              <a:rPr lang="es-ES" altLang="en-CN" sz="1800" b="1" kern="1200" dirty="0">
                <a:solidFill>
                  <a:srgbClr val="F5801F"/>
                </a:solidFill>
                <a:latin typeface="Montserrat" pitchFamily="2" charset="77"/>
                <a:ea typeface="+mn-ea"/>
                <a:cs typeface="+mn-cs"/>
              </a:rPr>
              <a:t> Playa</a:t>
            </a:r>
          </a:p>
        </p:txBody>
      </p:sp>
      <p:sp>
        <p:nvSpPr>
          <p:cNvPr id="2" name="Titel 18">
            <a:extLst>
              <a:ext uri="{FF2B5EF4-FFF2-40B4-BE49-F238E27FC236}">
                <a16:creationId xmlns:a16="http://schemas.microsoft.com/office/drawing/2014/main" id="{046FE983-29B2-9164-23DC-B9F2B169D8C2}"/>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3.2. Objetivos estratégicos y actuaciones &amp; proyectos</a:t>
            </a:r>
          </a:p>
          <a:p>
            <a:pPr>
              <a:defRPr/>
            </a:pPr>
            <a:r>
              <a:rPr lang="es-ES" altLang="es-ES" sz="2000" b="1" noProof="1">
                <a:solidFill>
                  <a:srgbClr val="F5801F"/>
                </a:solidFill>
                <a:latin typeface="Montserrat" pitchFamily="2" charset="77"/>
                <a:ea typeface="+mn-ea"/>
                <a:cs typeface="+mn-cs"/>
              </a:rPr>
              <a:t>Voley Playa a 2030</a:t>
            </a:r>
          </a:p>
        </p:txBody>
      </p:sp>
      <p:graphicFrame>
        <p:nvGraphicFramePr>
          <p:cNvPr id="4" name="Tabla 3">
            <a:extLst>
              <a:ext uri="{FF2B5EF4-FFF2-40B4-BE49-F238E27FC236}">
                <a16:creationId xmlns:a16="http://schemas.microsoft.com/office/drawing/2014/main" id="{4538C1D5-5213-1961-67DE-7572BFDC2ADF}"/>
              </a:ext>
            </a:extLst>
          </p:cNvPr>
          <p:cNvGraphicFramePr>
            <a:graphicFrameLocks noGrp="1"/>
          </p:cNvGraphicFramePr>
          <p:nvPr>
            <p:extLst>
              <p:ext uri="{D42A27DB-BD31-4B8C-83A1-F6EECF244321}">
                <p14:modId xmlns:p14="http://schemas.microsoft.com/office/powerpoint/2010/main" val="1824379755"/>
              </p:ext>
            </p:extLst>
          </p:nvPr>
        </p:nvGraphicFramePr>
        <p:xfrm>
          <a:off x="2563797" y="1263540"/>
          <a:ext cx="7142176" cy="4670032"/>
        </p:xfrm>
        <a:graphic>
          <a:graphicData uri="http://schemas.openxmlformats.org/drawingml/2006/table">
            <a:tbl>
              <a:tblPr/>
              <a:tblGrid>
                <a:gridCol w="4252207">
                  <a:extLst>
                    <a:ext uri="{9D8B030D-6E8A-4147-A177-3AD203B41FA5}">
                      <a16:colId xmlns:a16="http://schemas.microsoft.com/office/drawing/2014/main" val="3228121750"/>
                    </a:ext>
                  </a:extLst>
                </a:gridCol>
                <a:gridCol w="942105">
                  <a:extLst>
                    <a:ext uri="{9D8B030D-6E8A-4147-A177-3AD203B41FA5}">
                      <a16:colId xmlns:a16="http://schemas.microsoft.com/office/drawing/2014/main" val="556404861"/>
                    </a:ext>
                  </a:extLst>
                </a:gridCol>
                <a:gridCol w="649288">
                  <a:extLst>
                    <a:ext uri="{9D8B030D-6E8A-4147-A177-3AD203B41FA5}">
                      <a16:colId xmlns:a16="http://schemas.microsoft.com/office/drawing/2014/main" val="1794613396"/>
                    </a:ext>
                  </a:extLst>
                </a:gridCol>
                <a:gridCol w="649288">
                  <a:extLst>
                    <a:ext uri="{9D8B030D-6E8A-4147-A177-3AD203B41FA5}">
                      <a16:colId xmlns:a16="http://schemas.microsoft.com/office/drawing/2014/main" val="2961497385"/>
                    </a:ext>
                  </a:extLst>
                </a:gridCol>
                <a:gridCol w="649288">
                  <a:extLst>
                    <a:ext uri="{9D8B030D-6E8A-4147-A177-3AD203B41FA5}">
                      <a16:colId xmlns:a16="http://schemas.microsoft.com/office/drawing/2014/main" val="547329641"/>
                    </a:ext>
                  </a:extLst>
                </a:gridCol>
              </a:tblGrid>
              <a:tr h="271222">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ACTUACIONES</a:t>
                      </a:r>
                    </a:p>
                  </a:txBody>
                  <a:tcPr marL="5896" marR="5896" marT="5896"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INDICADOR</a:t>
                      </a:r>
                    </a:p>
                  </a:txBody>
                  <a:tcPr marL="5896" marR="5896" marT="5896"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2024-2026</a:t>
                      </a:r>
                    </a:p>
                  </a:txBody>
                  <a:tcPr marL="5896" marR="5896" marT="5896"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2027-2029</a:t>
                      </a:r>
                    </a:p>
                  </a:txBody>
                  <a:tcPr marL="5896" marR="5896" marT="5896"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2029-2030</a:t>
                      </a:r>
                    </a:p>
                  </a:txBody>
                  <a:tcPr marL="5896" marR="5896" marT="5896" marB="0" anchor="ctr">
                    <a:lnL>
                      <a:noFill/>
                    </a:lnL>
                    <a:lnR>
                      <a:noFill/>
                    </a:lnR>
                    <a:lnT>
                      <a:noFill/>
                    </a:lnT>
                    <a:lnB>
                      <a:noFill/>
                    </a:lnB>
                    <a:solidFill>
                      <a:srgbClr val="F5801F"/>
                    </a:solidFill>
                  </a:tcPr>
                </a:tc>
                <a:extLst>
                  <a:ext uri="{0D108BD9-81ED-4DB2-BD59-A6C34878D82A}">
                    <a16:rowId xmlns:a16="http://schemas.microsoft.com/office/drawing/2014/main" val="2689938201"/>
                  </a:ext>
                </a:extLst>
              </a:tr>
              <a:tr h="825457">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2.1. Definir claramente tareas y asignación de personas de la Federación respecto al </a:t>
                      </a:r>
                      <a:r>
                        <a:rPr lang="es-ES" sz="1100" b="0" i="0" u="none" strike="noStrike" dirty="0" err="1">
                          <a:solidFill>
                            <a:srgbClr val="000000"/>
                          </a:solidFill>
                          <a:effectLst/>
                          <a:latin typeface="Calibri" panose="020F0502020204030204" pitchFamily="34" charset="0"/>
                          <a:cs typeface="Calibri" panose="020F0502020204030204" pitchFamily="34" charset="0"/>
                        </a:rPr>
                        <a:t>Voley</a:t>
                      </a:r>
                      <a:r>
                        <a:rPr lang="es-ES" sz="1100" b="0" i="0" u="none" strike="noStrike" dirty="0">
                          <a:solidFill>
                            <a:srgbClr val="000000"/>
                          </a:solidFill>
                          <a:effectLst/>
                          <a:latin typeface="Calibri" panose="020F0502020204030204" pitchFamily="34" charset="0"/>
                          <a:cs typeface="Calibri" panose="020F0502020204030204" pitchFamily="34" charset="0"/>
                        </a:rPr>
                        <a:t> playa. </a:t>
                      </a:r>
                    </a:p>
                  </a:txBody>
                  <a:tcPr marL="5896" marR="5896" marT="589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Definición de la organización: 1</a:t>
                      </a:r>
                    </a:p>
                  </a:txBody>
                  <a:tcPr marL="5896" marR="5896" marT="589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ctr" fontAlgn="t"/>
                      <a:endParaRPr lang="es-ES" sz="1100" b="1" i="0" u="none" strike="noStrike"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ctr" fontAlgn="t"/>
                      <a:endParaRPr lang="es-ES" sz="1100" b="1" i="0" u="none" strike="noStrike"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1745159365"/>
                  </a:ext>
                </a:extLst>
              </a:tr>
              <a:tr h="619093">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2.2. Diferenciar Voley playa y voleibol a todos los niveles: funciones y cargos en la Federación, documentación (licencias, bases de competición), comunicación (web, …)</a:t>
                      </a:r>
                    </a:p>
                  </a:txBody>
                  <a:tcPr marL="5896" marR="5896" marT="589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Definición de la organización: 2</a:t>
                      </a:r>
                    </a:p>
                  </a:txBody>
                  <a:tcPr marL="5896" marR="5896" marT="589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ctr" fontAlgn="t"/>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ctr" fontAlgn="t"/>
                      <a:endParaRPr lang="es-ES" sz="1100" b="1" i="0" u="none" strike="noStrike">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2945626173"/>
                  </a:ext>
                </a:extLst>
              </a:tr>
              <a:tr h="854938">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2.3. Promover en los clubs que desarrollen la disciplina de Voley playa: es un deporte (no sólo un juego recreativo), debe dedicársele tiempo a parte del que se dedique al Voleibol, entrenarse de forma distinta al Voleibol… y todo ello es complementario y beneficioso para los jugadores, incluso hacerlo simultáneamente (no voleibol en invierno y Voley playa en verano).</a:t>
                      </a:r>
                    </a:p>
                  </a:txBody>
                  <a:tcPr marL="5896" marR="5896" marT="589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Número de clubes que se incorporan al año: 1</a:t>
                      </a:r>
                    </a:p>
                  </a:txBody>
                  <a:tcPr marL="5896" marR="5896" marT="589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extLst>
                  <a:ext uri="{0D108BD9-81ED-4DB2-BD59-A6C34878D82A}">
                    <a16:rowId xmlns:a16="http://schemas.microsoft.com/office/drawing/2014/main" val="1641532383"/>
                  </a:ext>
                </a:extLst>
              </a:tr>
              <a:tr h="589612">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2.4. Elaborar un (sencillo) programa para los clubs para integrar el Voley playa en el club: qué entrenar, cuándo (durante la temporada de voleibol y después de la misma) y cómo.</a:t>
                      </a:r>
                    </a:p>
                  </a:txBody>
                  <a:tcPr marL="5896" marR="5896" marT="589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Programa: 1</a:t>
                      </a:r>
                    </a:p>
                  </a:txBody>
                  <a:tcPr marL="5896" marR="5896" marT="589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303689577"/>
                  </a:ext>
                </a:extLst>
              </a:tr>
              <a:tr h="477586">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2.5. Coordinar o ayudar a coordinar aficionadas/os y grupos no integrados en clubs. Posible creación de una asociación y que tenga un representante ante la Federación.</a:t>
                      </a:r>
                    </a:p>
                  </a:txBody>
                  <a:tcPr marL="5896" marR="5896" marT="589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Organización: 1</a:t>
                      </a:r>
                    </a:p>
                  </a:txBody>
                  <a:tcPr marL="5896" marR="5896" marT="589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1841755891"/>
                  </a:ext>
                </a:extLst>
              </a:tr>
              <a:tr h="713431">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2.6. Diseñar un formato de competición (apartado siguiente) que muestre a los clubs que deben tratar (sobre todo entrenar) específicamente el </a:t>
                      </a:r>
                      <a:r>
                        <a:rPr lang="es-ES" sz="1100" b="0" i="0" u="none" strike="noStrike" dirty="0" err="1">
                          <a:solidFill>
                            <a:srgbClr val="000000"/>
                          </a:solidFill>
                          <a:effectLst/>
                          <a:latin typeface="Calibri" panose="020F0502020204030204" pitchFamily="34" charset="0"/>
                          <a:cs typeface="Calibri" panose="020F0502020204030204" pitchFamily="34" charset="0"/>
                        </a:rPr>
                        <a:t>Voley</a:t>
                      </a:r>
                      <a:r>
                        <a:rPr lang="es-ES" sz="1100" b="0" i="0" u="none" strike="noStrike" dirty="0">
                          <a:solidFill>
                            <a:srgbClr val="000000"/>
                          </a:solidFill>
                          <a:effectLst/>
                          <a:latin typeface="Calibri" panose="020F0502020204030204" pitchFamily="34" charset="0"/>
                          <a:cs typeface="Calibri" panose="020F0502020204030204" pitchFamily="34" charset="0"/>
                        </a:rPr>
                        <a:t> playa en su club para que sus jugadoras/es puedan participar en las mismas (tener licencia, por ejemplo), y para que entrenen para dar el nivel.</a:t>
                      </a:r>
                    </a:p>
                  </a:txBody>
                  <a:tcPr marL="5896" marR="5896" marT="5896"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Formato de competición: 1</a:t>
                      </a:r>
                    </a:p>
                  </a:txBody>
                  <a:tcPr marL="5896" marR="5896" marT="5896"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5896" marR="5896" marT="5896"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tc>
                  <a:txBody>
                    <a:bodyPr/>
                    <a:lstStyle/>
                    <a:p>
                      <a:pPr algn="l" fontAlgn="t"/>
                      <a:endParaRPr lang="es-ES" sz="1100" b="0" i="0" u="none" strike="noStrike" dirty="0">
                        <a:solidFill>
                          <a:srgbClr val="000000"/>
                        </a:solidFill>
                        <a:effectLst/>
                        <a:latin typeface="Calibri" panose="020F0502020204030204" pitchFamily="34" charset="0"/>
                        <a:cs typeface="Calibri" panose="020F0502020204030204" pitchFamily="34" charset="0"/>
                      </a:endParaRPr>
                    </a:p>
                  </a:txBody>
                  <a:tcPr marL="5896" marR="5896" marT="5896" marB="0">
                    <a:lnL>
                      <a:noFill/>
                    </a:lnL>
                    <a:lnR>
                      <a:noFill/>
                    </a:lnR>
                    <a:lnT>
                      <a:noFill/>
                    </a:lnT>
                    <a:lnB>
                      <a:noFill/>
                    </a:lnB>
                    <a:noFill/>
                  </a:tcPr>
                </a:tc>
                <a:extLst>
                  <a:ext uri="{0D108BD9-81ED-4DB2-BD59-A6C34878D82A}">
                    <a16:rowId xmlns:a16="http://schemas.microsoft.com/office/drawing/2014/main" val="3751919318"/>
                  </a:ext>
                </a:extLst>
              </a:tr>
            </a:tbl>
          </a:graphicData>
        </a:graphic>
      </p:graphicFrame>
      <p:pic>
        <p:nvPicPr>
          <p:cNvPr id="21508" name="Picture 4" descr="Mujer De Voleibol De Playa Vectores, Ilustraciones y Gráficos - 123RF">
            <a:extLst>
              <a:ext uri="{FF2B5EF4-FFF2-40B4-BE49-F238E27FC236}">
                <a16:creationId xmlns:a16="http://schemas.microsoft.com/office/drawing/2014/main" id="{11A7AB7E-DB3D-5D99-AE9B-380C326F7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17" y="5131371"/>
            <a:ext cx="1122766" cy="134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1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13D2A-C906-337D-28C1-A9282BC2DEB2}"/>
              </a:ext>
            </a:extLst>
          </p:cNvPr>
          <p:cNvSpPr txBox="1">
            <a:spLocks noChangeArrowheads="1"/>
          </p:cNvSpPr>
          <p:nvPr/>
        </p:nvSpPr>
        <p:spPr bwMode="auto">
          <a:xfrm>
            <a:off x="539750" y="1177553"/>
            <a:ext cx="184263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0" fontAlgn="ctr" hangingPunct="0">
              <a:spcBef>
                <a:spcPct val="0"/>
              </a:spcBef>
              <a:spcAft>
                <a:spcPct val="0"/>
              </a:spcAft>
              <a:buClrTx/>
              <a:buFontTx/>
              <a:buNone/>
            </a:pPr>
            <a:r>
              <a:rPr lang="es-ES" altLang="en-CN" sz="3200" b="1" kern="1200" dirty="0">
                <a:solidFill>
                  <a:srgbClr val="F5801F"/>
                </a:solidFill>
                <a:latin typeface="Montserrat" pitchFamily="2" charset="77"/>
                <a:ea typeface="+mn-ea"/>
                <a:cs typeface="+mn-cs"/>
              </a:rPr>
              <a:t>3.</a:t>
            </a:r>
            <a:r>
              <a:rPr lang="es-ES" altLang="en-CN" sz="1800" b="1" kern="1200" dirty="0">
                <a:solidFill>
                  <a:srgbClr val="F5801F"/>
                </a:solidFill>
                <a:latin typeface="Montserrat" pitchFamily="2" charset="77"/>
                <a:ea typeface="+mn-ea"/>
                <a:cs typeface="+mn-cs"/>
              </a:rPr>
              <a:t> </a:t>
            </a:r>
          </a:p>
          <a:p>
            <a:pPr defTabSz="457200" eaLnBrk="0" fontAlgn="ctr" hangingPunct="0">
              <a:spcBef>
                <a:spcPct val="0"/>
              </a:spcBef>
              <a:spcAft>
                <a:spcPct val="0"/>
              </a:spcAft>
              <a:buClrTx/>
              <a:buFontTx/>
              <a:buNone/>
            </a:pPr>
            <a:r>
              <a:rPr lang="es-ES" altLang="en-CN" sz="1800" b="1" kern="1200" dirty="0">
                <a:solidFill>
                  <a:srgbClr val="F5801F"/>
                </a:solidFill>
                <a:latin typeface="Montserrat" pitchFamily="2" charset="77"/>
                <a:ea typeface="+mn-ea"/>
                <a:cs typeface="+mn-cs"/>
              </a:rPr>
              <a:t>Promover instalaciones que permitan jugar a </a:t>
            </a:r>
            <a:r>
              <a:rPr lang="es-ES" altLang="en-CN" sz="1800" b="1" kern="1200" dirty="0" err="1">
                <a:solidFill>
                  <a:srgbClr val="F5801F"/>
                </a:solidFill>
                <a:latin typeface="Montserrat" pitchFamily="2" charset="77"/>
                <a:ea typeface="+mn-ea"/>
                <a:cs typeface="+mn-cs"/>
              </a:rPr>
              <a:t>Voley</a:t>
            </a:r>
            <a:r>
              <a:rPr lang="es-ES" altLang="en-CN" sz="1800" b="1" kern="1200" dirty="0">
                <a:solidFill>
                  <a:srgbClr val="F5801F"/>
                </a:solidFill>
                <a:latin typeface="Montserrat" pitchFamily="2" charset="77"/>
                <a:ea typeface="+mn-ea"/>
                <a:cs typeface="+mn-cs"/>
              </a:rPr>
              <a:t> Playa </a:t>
            </a:r>
          </a:p>
        </p:txBody>
      </p:sp>
      <p:sp>
        <p:nvSpPr>
          <p:cNvPr id="2" name="Titel 18">
            <a:extLst>
              <a:ext uri="{FF2B5EF4-FFF2-40B4-BE49-F238E27FC236}">
                <a16:creationId xmlns:a16="http://schemas.microsoft.com/office/drawing/2014/main" id="{046FE983-29B2-9164-23DC-B9F2B169D8C2}"/>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3.2. Objetivos estratégicos y actuaciones &amp; proyectos</a:t>
            </a:r>
          </a:p>
          <a:p>
            <a:pPr>
              <a:defRPr/>
            </a:pPr>
            <a:r>
              <a:rPr lang="es-ES" altLang="es-ES" sz="2000" b="1" noProof="1">
                <a:solidFill>
                  <a:srgbClr val="F5801F"/>
                </a:solidFill>
                <a:latin typeface="Montserrat" pitchFamily="2" charset="77"/>
                <a:ea typeface="+mn-ea"/>
                <a:cs typeface="+mn-cs"/>
              </a:rPr>
              <a:t>Voley Playa a 2030</a:t>
            </a:r>
          </a:p>
        </p:txBody>
      </p:sp>
      <p:graphicFrame>
        <p:nvGraphicFramePr>
          <p:cNvPr id="5" name="Tabla 4">
            <a:extLst>
              <a:ext uri="{FF2B5EF4-FFF2-40B4-BE49-F238E27FC236}">
                <a16:creationId xmlns:a16="http://schemas.microsoft.com/office/drawing/2014/main" id="{B2BD5EA6-633E-7895-3737-C3F616E48CA9}"/>
              </a:ext>
            </a:extLst>
          </p:cNvPr>
          <p:cNvGraphicFramePr>
            <a:graphicFrameLocks noGrp="1"/>
          </p:cNvGraphicFramePr>
          <p:nvPr>
            <p:extLst>
              <p:ext uri="{D42A27DB-BD31-4B8C-83A1-F6EECF244321}">
                <p14:modId xmlns:p14="http://schemas.microsoft.com/office/powerpoint/2010/main" val="2049512350"/>
              </p:ext>
            </p:extLst>
          </p:nvPr>
        </p:nvGraphicFramePr>
        <p:xfrm>
          <a:off x="2574599" y="1259498"/>
          <a:ext cx="7131376" cy="3727450"/>
        </p:xfrm>
        <a:graphic>
          <a:graphicData uri="http://schemas.openxmlformats.org/drawingml/2006/table">
            <a:tbl>
              <a:tblPr/>
              <a:tblGrid>
                <a:gridCol w="4245775">
                  <a:extLst>
                    <a:ext uri="{9D8B030D-6E8A-4147-A177-3AD203B41FA5}">
                      <a16:colId xmlns:a16="http://schemas.microsoft.com/office/drawing/2014/main" val="2668123520"/>
                    </a:ext>
                  </a:extLst>
                </a:gridCol>
                <a:gridCol w="940680">
                  <a:extLst>
                    <a:ext uri="{9D8B030D-6E8A-4147-A177-3AD203B41FA5}">
                      <a16:colId xmlns:a16="http://schemas.microsoft.com/office/drawing/2014/main" val="2312014510"/>
                    </a:ext>
                  </a:extLst>
                </a:gridCol>
                <a:gridCol w="648307">
                  <a:extLst>
                    <a:ext uri="{9D8B030D-6E8A-4147-A177-3AD203B41FA5}">
                      <a16:colId xmlns:a16="http://schemas.microsoft.com/office/drawing/2014/main" val="2528606948"/>
                    </a:ext>
                  </a:extLst>
                </a:gridCol>
                <a:gridCol w="648307">
                  <a:extLst>
                    <a:ext uri="{9D8B030D-6E8A-4147-A177-3AD203B41FA5}">
                      <a16:colId xmlns:a16="http://schemas.microsoft.com/office/drawing/2014/main" val="2767546204"/>
                    </a:ext>
                  </a:extLst>
                </a:gridCol>
                <a:gridCol w="648307">
                  <a:extLst>
                    <a:ext uri="{9D8B030D-6E8A-4147-A177-3AD203B41FA5}">
                      <a16:colId xmlns:a16="http://schemas.microsoft.com/office/drawing/2014/main" val="2006393987"/>
                    </a:ext>
                  </a:extLst>
                </a:gridCol>
              </a:tblGrid>
              <a:tr h="292100">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ACTUACIONES</a:t>
                      </a:r>
                    </a:p>
                  </a:txBody>
                  <a:tcPr marL="6350" marR="6350" marT="6350"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INDICADOR</a:t>
                      </a:r>
                    </a:p>
                  </a:txBody>
                  <a:tcPr marL="6350" marR="6350" marT="6350"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2024-2026</a:t>
                      </a:r>
                    </a:p>
                  </a:txBody>
                  <a:tcPr marL="6350" marR="6350" marT="6350" marB="0" anchor="ctr">
                    <a:lnL>
                      <a:noFill/>
                    </a:lnL>
                    <a:lnR>
                      <a:noFill/>
                    </a:lnR>
                    <a:lnT>
                      <a:noFill/>
                    </a:lnT>
                    <a:lnB>
                      <a:noFill/>
                    </a:lnB>
                    <a:solidFill>
                      <a:srgbClr val="F5801F"/>
                    </a:solidFill>
                  </a:tcPr>
                </a:tc>
                <a:tc>
                  <a:txBody>
                    <a:bodyPr/>
                    <a:lstStyle/>
                    <a:p>
                      <a:pPr algn="ctr" fontAlgn="ctr"/>
                      <a:r>
                        <a:rPr lang="es-ES" sz="1100" b="1" i="0" u="none" strike="noStrike">
                          <a:solidFill>
                            <a:srgbClr val="FFFFFF"/>
                          </a:solidFill>
                          <a:effectLst/>
                          <a:latin typeface="Calibri" panose="020F0502020204030204" pitchFamily="34" charset="0"/>
                          <a:cs typeface="Calibri" panose="020F0502020204030204" pitchFamily="34" charset="0"/>
                        </a:rPr>
                        <a:t>2027-2029</a:t>
                      </a:r>
                    </a:p>
                  </a:txBody>
                  <a:tcPr marL="6350" marR="6350" marT="6350" marB="0" anchor="ctr">
                    <a:lnL>
                      <a:noFill/>
                    </a:lnL>
                    <a:lnR>
                      <a:noFill/>
                    </a:lnR>
                    <a:lnT>
                      <a:noFill/>
                    </a:lnT>
                    <a:lnB>
                      <a:noFill/>
                    </a:lnB>
                    <a:solidFill>
                      <a:srgbClr val="F5801F"/>
                    </a:solidFill>
                  </a:tcPr>
                </a:tc>
                <a:tc>
                  <a:txBody>
                    <a:bodyPr/>
                    <a:lstStyle/>
                    <a:p>
                      <a:pPr algn="ctr" fontAlgn="ctr"/>
                      <a:r>
                        <a:rPr lang="es-ES" sz="1100" b="1" i="0" u="none" strike="noStrike" dirty="0">
                          <a:solidFill>
                            <a:srgbClr val="FFFFFF"/>
                          </a:solidFill>
                          <a:effectLst/>
                          <a:latin typeface="Calibri" panose="020F0502020204030204" pitchFamily="34" charset="0"/>
                          <a:cs typeface="Calibri" panose="020F0502020204030204" pitchFamily="34" charset="0"/>
                        </a:rPr>
                        <a:t>2029-2030</a:t>
                      </a:r>
                    </a:p>
                  </a:txBody>
                  <a:tcPr marL="6350" marR="6350" marT="6350" marB="0" anchor="ctr">
                    <a:lnL>
                      <a:noFill/>
                    </a:lnL>
                    <a:lnR>
                      <a:noFill/>
                    </a:lnR>
                    <a:lnT>
                      <a:noFill/>
                    </a:lnT>
                    <a:lnB>
                      <a:noFill/>
                    </a:lnB>
                    <a:solidFill>
                      <a:srgbClr val="F5801F"/>
                    </a:solidFill>
                  </a:tcPr>
                </a:tc>
                <a:extLst>
                  <a:ext uri="{0D108BD9-81ED-4DB2-BD59-A6C34878D82A}">
                    <a16:rowId xmlns:a16="http://schemas.microsoft.com/office/drawing/2014/main" val="3115197669"/>
                  </a:ext>
                </a:extLst>
              </a:tr>
              <a:tr h="838200">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3.1. Definir un mapa de localidades con costa en las que debería haber alguna instalación en la playa para que todo Gipuzkoa disponga de una instalación en una distancia no muy grande: Hondarribia, Donostia, Zarauz, Deba y en localidades no costeras: Hernani, Tolosa,…</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Mapa:1</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extLst>
                  <a:ext uri="{0D108BD9-81ED-4DB2-BD59-A6C34878D82A}">
                    <a16:rowId xmlns:a16="http://schemas.microsoft.com/office/drawing/2014/main" val="475909432"/>
                  </a:ext>
                </a:extLst>
              </a:tr>
              <a:tr h="692150">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3.2. Definir cómo sería un modelo deseable de instalación: campo permanente, vestuarios (cabina colectiva), iluminación artificial,…y las normas de ocupación para que todo el mundo pueda jugar y a su vez los clubes puedan organizar sus actividades.</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Modelo: 1</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extLst>
                  <a:ext uri="{0D108BD9-81ED-4DB2-BD59-A6C34878D82A}">
                    <a16:rowId xmlns:a16="http://schemas.microsoft.com/office/drawing/2014/main" val="779497715"/>
                  </a:ext>
                </a:extLst>
              </a:tr>
              <a:tr h="546100">
                <a:tc>
                  <a:txBody>
                    <a:bodyPr/>
                    <a:lstStyle/>
                    <a:p>
                      <a:pPr algn="l" fontAlgn="t"/>
                      <a:r>
                        <a:rPr lang="es-ES" sz="1100" b="0" i="0" u="none" strike="noStrike" dirty="0">
                          <a:solidFill>
                            <a:srgbClr val="000000"/>
                          </a:solidFill>
                          <a:effectLst/>
                          <a:latin typeface="Calibri" panose="020F0502020204030204" pitchFamily="34" charset="0"/>
                          <a:cs typeface="Calibri" panose="020F0502020204030204" pitchFamily="34" charset="0"/>
                        </a:rPr>
                        <a:t>3.3.Preparar un manual de normas de uso y cuidado de una instalación: destensar red al finalizar, no colgarse de la red, advertir a otros que hagan mal uso de la instalación,...</a:t>
                      </a:r>
                    </a:p>
                  </a:txBody>
                  <a:tcPr marL="6350" marR="6350" marT="6350" marB="0">
                    <a:lnL>
                      <a:noFill/>
                    </a:lnL>
                    <a:lnR>
                      <a:noFill/>
                    </a:lnR>
                    <a:lnT>
                      <a:noFill/>
                    </a:lnT>
                    <a:lnB>
                      <a:noFill/>
                    </a:lnB>
                    <a:noFill/>
                  </a:tcPr>
                </a:tc>
                <a:tc>
                  <a:txBody>
                    <a:bodyPr/>
                    <a:lstStyle/>
                    <a:p>
                      <a:pPr algn="l" fontAlgn="t"/>
                      <a:r>
                        <a:rPr lang="es-ES" sz="1100" b="0" i="0" u="none" strike="noStrike">
                          <a:solidFill>
                            <a:srgbClr val="000000"/>
                          </a:solidFill>
                          <a:effectLst/>
                          <a:latin typeface="Calibri" panose="020F0502020204030204" pitchFamily="34" charset="0"/>
                          <a:cs typeface="Calibri" panose="020F0502020204030204" pitchFamily="34" charset="0"/>
                        </a:rPr>
                        <a:t>Manual de uso: 1</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extLst>
                  <a:ext uri="{0D108BD9-81ED-4DB2-BD59-A6C34878D82A}">
                    <a16:rowId xmlns:a16="http://schemas.microsoft.com/office/drawing/2014/main" val="2788485565"/>
                  </a:ext>
                </a:extLst>
              </a:tr>
              <a:tr h="723900">
                <a:tc>
                  <a:txBody>
                    <a:bodyPr/>
                    <a:lstStyle/>
                    <a:p>
                      <a:pPr marR="0" algn="l" rtl="0" fontAlgn="t">
                        <a:lnSpc>
                          <a:spcPct val="100000"/>
                        </a:lnSpc>
                        <a:spcBef>
                          <a:spcPts val="0"/>
                        </a:spcBef>
                        <a:spcAft>
                          <a:spcPts val="0"/>
                        </a:spcAft>
                        <a:buClr>
                          <a:srgbClr val="000000"/>
                        </a:buClr>
                        <a:buFont typeface="Arial"/>
                      </a:pPr>
                      <a:r>
                        <a:rPr lang="es-ES" sz="11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3.4. Impulsar, en coordinación con clubes, la interlocución con las Administraciones para lograr esas instalaciones para la práctica del </a:t>
                      </a:r>
                      <a:r>
                        <a:rPr lang="es-ES" sz="1100" b="0" i="0" u="none" strike="noStrike" cap="none" dirty="0" err="1">
                          <a:solidFill>
                            <a:srgbClr val="000000"/>
                          </a:solidFill>
                          <a:effectLst/>
                          <a:latin typeface="Calibri" panose="020F0502020204030204" pitchFamily="34" charset="0"/>
                          <a:ea typeface="+mn-ea"/>
                          <a:cs typeface="Calibri" panose="020F0502020204030204" pitchFamily="34" charset="0"/>
                          <a:sym typeface="Arial"/>
                        </a:rPr>
                        <a:t>Voley</a:t>
                      </a:r>
                      <a:r>
                        <a:rPr lang="es-ES" sz="11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 Playa. Realizar un análisis del impacto económico que podría generar similar al surf, por ejemplo, por organización de eventos.</a:t>
                      </a: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3520448278"/>
                  </a:ext>
                </a:extLst>
              </a:tr>
              <a:tr h="635000">
                <a:tc>
                  <a:txBody>
                    <a:bodyPr/>
                    <a:lstStyle/>
                    <a:p>
                      <a:pPr marR="0" algn="l" rtl="0" fontAlgn="t">
                        <a:lnSpc>
                          <a:spcPct val="100000"/>
                        </a:lnSpc>
                        <a:spcBef>
                          <a:spcPts val="0"/>
                        </a:spcBef>
                        <a:spcAft>
                          <a:spcPts val="0"/>
                        </a:spcAft>
                        <a:buClr>
                          <a:srgbClr val="000000"/>
                        </a:buClr>
                        <a:buFont typeface="Arial"/>
                      </a:pPr>
                      <a:r>
                        <a:rPr lang="es-ES" sz="11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3.5. Impulsar, en coordinación con clubes, la interlocución con las Administraciones para lograr instalaciones cubiertas para la práctica del </a:t>
                      </a:r>
                      <a:r>
                        <a:rPr lang="es-ES" sz="1100" b="0" i="0" u="none" strike="noStrike" cap="none" dirty="0" err="1">
                          <a:solidFill>
                            <a:srgbClr val="000000"/>
                          </a:solidFill>
                          <a:effectLst/>
                          <a:latin typeface="Calibri" panose="020F0502020204030204" pitchFamily="34" charset="0"/>
                          <a:ea typeface="+mn-ea"/>
                          <a:cs typeface="Calibri" panose="020F0502020204030204" pitchFamily="34" charset="0"/>
                          <a:sym typeface="Arial"/>
                        </a:rPr>
                        <a:t>Voley</a:t>
                      </a:r>
                      <a:r>
                        <a:rPr lang="es-ES" sz="1100" b="0" i="0" u="none" strike="noStrike" cap="none" dirty="0">
                          <a:solidFill>
                            <a:srgbClr val="000000"/>
                          </a:solidFill>
                          <a:effectLst/>
                          <a:latin typeface="Calibri" panose="020F0502020204030204" pitchFamily="34" charset="0"/>
                          <a:ea typeface="+mn-ea"/>
                          <a:cs typeface="Calibri" panose="020F0502020204030204" pitchFamily="34" charset="0"/>
                          <a:sym typeface="Arial"/>
                        </a:rPr>
                        <a:t> Playa.</a:t>
                      </a:r>
                    </a:p>
                  </a:txBody>
                  <a:tcPr marL="6350" marR="6350" marT="6350" marB="0">
                    <a:lnL>
                      <a:noFill/>
                    </a:lnL>
                    <a:lnR>
                      <a:noFill/>
                    </a:lnR>
                    <a:lnT>
                      <a:noFill/>
                    </a:lnT>
                    <a:lnB>
                      <a:noFill/>
                    </a:lnB>
                    <a:noFill/>
                  </a:tcPr>
                </a:tc>
                <a:tc>
                  <a:txBody>
                    <a:bodyPr/>
                    <a:lstStyle/>
                    <a:p>
                      <a:pPr algn="l" fontAlgn="t"/>
                      <a:endParaRPr lang="es-ES" sz="11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tc>
                  <a:txBody>
                    <a:bodyPr/>
                    <a:lstStyle/>
                    <a:p>
                      <a:pPr algn="ctr" fontAlgn="t"/>
                      <a:r>
                        <a:rPr lang="es-ES" sz="1100" b="1" i="0" u="none" strike="noStrike" dirty="0">
                          <a:solidFill>
                            <a:srgbClr val="000000"/>
                          </a:solidFill>
                          <a:effectLst/>
                          <a:latin typeface="Calibri" panose="020F0502020204030204" pitchFamily="34" charset="0"/>
                          <a:cs typeface="Calibri" panose="020F0502020204030204" pitchFamily="34" charset="0"/>
                        </a:rPr>
                        <a:t>x</a:t>
                      </a:r>
                    </a:p>
                  </a:txBody>
                  <a:tcPr marL="6350" marR="6350" marT="6350" marB="0">
                    <a:lnL>
                      <a:noFill/>
                    </a:lnL>
                    <a:lnR>
                      <a:noFill/>
                    </a:lnR>
                    <a:lnT>
                      <a:noFill/>
                    </a:lnT>
                    <a:lnB>
                      <a:noFill/>
                    </a:lnB>
                    <a:noFill/>
                  </a:tcPr>
                </a:tc>
                <a:extLst>
                  <a:ext uri="{0D108BD9-81ED-4DB2-BD59-A6C34878D82A}">
                    <a16:rowId xmlns:a16="http://schemas.microsoft.com/office/drawing/2014/main" val="858338795"/>
                  </a:ext>
                </a:extLst>
              </a:tr>
            </a:tbl>
          </a:graphicData>
        </a:graphic>
      </p:graphicFrame>
      <p:pic>
        <p:nvPicPr>
          <p:cNvPr id="22530" name="Picture 2" descr="Vectores e ilustraciones de Playa voleibol para descargar gratis | Freepik">
            <a:extLst>
              <a:ext uri="{FF2B5EF4-FFF2-40B4-BE49-F238E27FC236}">
                <a16:creationId xmlns:a16="http://schemas.microsoft.com/office/drawing/2014/main" id="{30DFF049-5E9E-DAAC-8E61-735A1828B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64" y="4955359"/>
            <a:ext cx="1486271" cy="148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3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4541-DF3B-6F68-AC41-AD1C9ACE681B}"/>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71F64A74-AC03-ADF0-F2BE-36A34B30BE0B}"/>
              </a:ext>
            </a:extLst>
          </p:cNvPr>
          <p:cNvSpPr/>
          <p:nvPr/>
        </p:nvSpPr>
        <p:spPr>
          <a:xfrm>
            <a:off x="0" y="-4"/>
            <a:ext cx="9906000" cy="685800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4">
            <a:extLst>
              <a:ext uri="{FF2B5EF4-FFF2-40B4-BE49-F238E27FC236}">
                <a16:creationId xmlns:a16="http://schemas.microsoft.com/office/drawing/2014/main" id="{EF7EB302-5056-9B76-38E4-13E456F5DDE8}"/>
              </a:ext>
            </a:extLst>
          </p:cNvPr>
          <p:cNvSpPr txBox="1"/>
          <p:nvPr/>
        </p:nvSpPr>
        <p:spPr>
          <a:xfrm>
            <a:off x="3506213" y="3605288"/>
            <a:ext cx="63166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300" normalizeH="0" baseline="0" noProof="0" dirty="0">
                <a:ln>
                  <a:noFill/>
                </a:ln>
                <a:solidFill>
                  <a:srgbClr val="F5801F"/>
                </a:solidFill>
                <a:effectLst/>
                <a:uLnTx/>
                <a:uFillTx/>
                <a:latin typeface="Montserrat" pitchFamily="2" charset="77"/>
                <a:cs typeface="Arial"/>
                <a:sym typeface="Arial"/>
              </a:rPr>
              <a:t>Gobernanza del Plan</a:t>
            </a:r>
          </a:p>
        </p:txBody>
      </p:sp>
      <p:sp>
        <p:nvSpPr>
          <p:cNvPr id="5" name="Diagrama de flujo: conector 3">
            <a:extLst>
              <a:ext uri="{FF2B5EF4-FFF2-40B4-BE49-F238E27FC236}">
                <a16:creationId xmlns:a16="http://schemas.microsoft.com/office/drawing/2014/main" id="{B0E0CE35-19F1-A305-A6FB-85FEDF8B9509}"/>
              </a:ext>
            </a:extLst>
          </p:cNvPr>
          <p:cNvSpPr/>
          <p:nvPr/>
        </p:nvSpPr>
        <p:spPr>
          <a:xfrm>
            <a:off x="2265363" y="3332163"/>
            <a:ext cx="1152525" cy="1152525"/>
          </a:xfrm>
          <a:prstGeom prst="flowChartConnector">
            <a:avLst/>
          </a:prstGeom>
          <a:solidFill>
            <a:schemeClr val="bg1"/>
          </a:solidFill>
          <a:ln>
            <a:solidFill>
              <a:srgbClr val="F58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400" b="1" i="0" u="none" strike="noStrike" kern="0" cap="none" spc="300" normalizeH="0" baseline="0" noProof="0" dirty="0">
                <a:ln>
                  <a:noFill/>
                </a:ln>
                <a:solidFill>
                  <a:srgbClr val="F5801F"/>
                </a:solidFill>
                <a:effectLst/>
                <a:uLnTx/>
                <a:uFillTx/>
                <a:latin typeface="Raleway" panose="020B0503030101060003" pitchFamily="34" charset="0"/>
                <a:ea typeface="+mn-ea"/>
                <a:cs typeface="+mn-cs"/>
                <a:sym typeface="Arial"/>
              </a:rPr>
              <a:t>4</a:t>
            </a:r>
          </a:p>
        </p:txBody>
      </p:sp>
      <p:sp>
        <p:nvSpPr>
          <p:cNvPr id="6" name="TextBox 5">
            <a:extLst>
              <a:ext uri="{FF2B5EF4-FFF2-40B4-BE49-F238E27FC236}">
                <a16:creationId xmlns:a16="http://schemas.microsoft.com/office/drawing/2014/main" id="{05D154C3-39EE-4CA7-2851-83E6E24B5B75}"/>
              </a:ext>
            </a:extLst>
          </p:cNvPr>
          <p:cNvSpPr txBox="1"/>
          <p:nvPr/>
        </p:nvSpPr>
        <p:spPr>
          <a:xfrm>
            <a:off x="3589338" y="4306683"/>
            <a:ext cx="4872274" cy="584775"/>
          </a:xfrm>
          <a:prstGeom prst="rect">
            <a:avLst/>
          </a:prstGeom>
          <a:noFill/>
        </p:spPr>
        <p:txBody>
          <a:bodyPr wrap="square">
            <a:spAutoFit/>
          </a:bodyPr>
          <a:lstStyle/>
          <a:p>
            <a:pPr defTabSz="914400" eaLnBrk="1" fontAlgn="auto" hangingPunct="1">
              <a:spcBef>
                <a:spcPts val="0"/>
              </a:spcBef>
              <a:spcAft>
                <a:spcPts val="0"/>
              </a:spcAft>
              <a:defRPr/>
            </a:pPr>
            <a:r>
              <a:rPr lang="es-ES" sz="1600" b="1" spc="300" dirty="0">
                <a:solidFill>
                  <a:srgbClr val="948A54"/>
                </a:solidFill>
                <a:latin typeface="Montserrat" pitchFamily="2" charset="77"/>
              </a:rPr>
              <a:t>Plan Prospectivo-Estratégico del Voleibol en Gipuzkoa – 2030</a:t>
            </a:r>
          </a:p>
        </p:txBody>
      </p:sp>
    </p:spTree>
    <p:extLst>
      <p:ext uri="{BB962C8B-B14F-4D97-AF65-F5344CB8AC3E}">
        <p14:creationId xmlns:p14="http://schemas.microsoft.com/office/powerpoint/2010/main" val="148346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ángulo: esquinas redondeadas 82">
            <a:extLst>
              <a:ext uri="{FF2B5EF4-FFF2-40B4-BE49-F238E27FC236}">
                <a16:creationId xmlns:a16="http://schemas.microsoft.com/office/drawing/2014/main" id="{6E519B85-F776-1EA0-2132-0227106B1A5D}"/>
              </a:ext>
            </a:extLst>
          </p:cNvPr>
          <p:cNvSpPr/>
          <p:nvPr/>
        </p:nvSpPr>
        <p:spPr>
          <a:xfrm>
            <a:off x="1971304" y="5071516"/>
            <a:ext cx="5973288" cy="1489900"/>
          </a:xfrm>
          <a:prstGeom prst="roundRect">
            <a:avLst/>
          </a:prstGeom>
          <a:solidFill>
            <a:srgbClr val="FCDDC4"/>
          </a:solidFill>
          <a:ln w="28575" cap="flat" cmpd="sng" algn="ctr">
            <a:solidFill>
              <a:srgbClr val="F5801F"/>
            </a:solidFill>
            <a:prstDash val="solid"/>
            <a:miter lim="800000"/>
          </a:ln>
          <a:effectLst/>
        </p:spPr>
        <p:txBody>
          <a:bodyPr anchor="b" anchorCtr="0"/>
          <a:lstStyle/>
          <a:p>
            <a:pPr algn="ctr" defTabSz="457200" eaLnBrk="0" fontAlgn="base" hangingPunct="0">
              <a:spcBef>
                <a:spcPct val="0"/>
              </a:spcBef>
              <a:spcAft>
                <a:spcPct val="0"/>
              </a:spcAft>
              <a:buClrTx/>
            </a:pPr>
            <a:r>
              <a:rPr lang="es-ES" sz="1600" b="1" kern="1200" dirty="0">
                <a:solidFill>
                  <a:srgbClr val="2D3847"/>
                </a:solidFill>
                <a:latin typeface="Montserrat" pitchFamily="2" charset="77"/>
                <a:ea typeface="+mn-ea"/>
                <a:cs typeface="Arial" panose="020B0604020202020204" pitchFamily="34" charset="0"/>
              </a:rPr>
              <a:t>PUESTOS DE TRABAJO</a:t>
            </a:r>
          </a:p>
        </p:txBody>
      </p:sp>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63121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4. Gobernanza del Plan: organigrama</a:t>
            </a:r>
          </a:p>
        </p:txBody>
      </p:sp>
      <p:cxnSp>
        <p:nvCxnSpPr>
          <p:cNvPr id="3" name="Straight Connector 41">
            <a:extLst>
              <a:ext uri="{FF2B5EF4-FFF2-40B4-BE49-F238E27FC236}">
                <a16:creationId xmlns:a16="http://schemas.microsoft.com/office/drawing/2014/main" id="{FE0659C7-5BD2-AFD6-A731-E21A889910DC}"/>
              </a:ext>
            </a:extLst>
          </p:cNvPr>
          <p:cNvCxnSpPr/>
          <p:nvPr/>
        </p:nvCxnSpPr>
        <p:spPr>
          <a:xfrm>
            <a:off x="3750047" y="4143454"/>
            <a:ext cx="0" cy="306826"/>
          </a:xfrm>
          <a:prstGeom prst="line">
            <a:avLst/>
          </a:prstGeom>
          <a:noFill/>
          <a:ln w="38100" cap="flat" cmpd="sng" algn="ctr">
            <a:solidFill>
              <a:srgbClr val="F5801F"/>
            </a:solidFill>
            <a:prstDash val="solid"/>
            <a:miter lim="800000"/>
          </a:ln>
          <a:effectLst/>
        </p:spPr>
      </p:cxnSp>
      <p:cxnSp>
        <p:nvCxnSpPr>
          <p:cNvPr id="4" name="Straight Connector 42">
            <a:extLst>
              <a:ext uri="{FF2B5EF4-FFF2-40B4-BE49-F238E27FC236}">
                <a16:creationId xmlns:a16="http://schemas.microsoft.com/office/drawing/2014/main" id="{1F4AC1AF-A919-F607-0DD5-DF5E57C3CDB2}"/>
              </a:ext>
            </a:extLst>
          </p:cNvPr>
          <p:cNvCxnSpPr/>
          <p:nvPr/>
        </p:nvCxnSpPr>
        <p:spPr>
          <a:xfrm>
            <a:off x="5938972" y="4140250"/>
            <a:ext cx="0" cy="306826"/>
          </a:xfrm>
          <a:prstGeom prst="line">
            <a:avLst/>
          </a:prstGeom>
          <a:noFill/>
          <a:ln w="38100" cap="flat" cmpd="sng" algn="ctr">
            <a:solidFill>
              <a:srgbClr val="F5801F"/>
            </a:solidFill>
            <a:prstDash val="solid"/>
            <a:miter lim="800000"/>
          </a:ln>
          <a:effectLst/>
        </p:spPr>
      </p:cxnSp>
      <p:cxnSp>
        <p:nvCxnSpPr>
          <p:cNvPr id="5" name="Straight Connector 43">
            <a:extLst>
              <a:ext uri="{FF2B5EF4-FFF2-40B4-BE49-F238E27FC236}">
                <a16:creationId xmlns:a16="http://schemas.microsoft.com/office/drawing/2014/main" id="{499B23AE-5B8B-94F6-70D9-61D3FB96849C}"/>
              </a:ext>
            </a:extLst>
          </p:cNvPr>
          <p:cNvCxnSpPr/>
          <p:nvPr/>
        </p:nvCxnSpPr>
        <p:spPr>
          <a:xfrm>
            <a:off x="8124149" y="4140250"/>
            <a:ext cx="0" cy="306826"/>
          </a:xfrm>
          <a:prstGeom prst="line">
            <a:avLst/>
          </a:prstGeom>
          <a:noFill/>
          <a:ln w="38100" cap="flat" cmpd="sng" algn="ctr">
            <a:solidFill>
              <a:srgbClr val="F5801F"/>
            </a:solidFill>
            <a:prstDash val="solid"/>
            <a:miter lim="800000"/>
          </a:ln>
          <a:effectLst/>
        </p:spPr>
      </p:cxnSp>
      <p:sp>
        <p:nvSpPr>
          <p:cNvPr id="7" name="Flecha: hacia abajo 6">
            <a:extLst>
              <a:ext uri="{FF2B5EF4-FFF2-40B4-BE49-F238E27FC236}">
                <a16:creationId xmlns:a16="http://schemas.microsoft.com/office/drawing/2014/main" id="{1479D896-B201-BA91-A1D9-37006766B7EC}"/>
              </a:ext>
            </a:extLst>
          </p:cNvPr>
          <p:cNvSpPr/>
          <p:nvPr/>
        </p:nvSpPr>
        <p:spPr>
          <a:xfrm>
            <a:off x="4674133" y="1336362"/>
            <a:ext cx="517649" cy="2049633"/>
          </a:xfrm>
          <a:prstGeom prst="downArrow">
            <a:avLst/>
          </a:prstGeom>
          <a:solidFill>
            <a:srgbClr val="F5801F"/>
          </a:solidFill>
          <a:ln w="12700"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8" name="Rectángulo: esquinas redondeadas 7">
            <a:extLst>
              <a:ext uri="{FF2B5EF4-FFF2-40B4-BE49-F238E27FC236}">
                <a16:creationId xmlns:a16="http://schemas.microsoft.com/office/drawing/2014/main" id="{DD8AD706-176F-EA33-4089-08A938AF3010}"/>
              </a:ext>
            </a:extLst>
          </p:cNvPr>
          <p:cNvSpPr/>
          <p:nvPr/>
        </p:nvSpPr>
        <p:spPr>
          <a:xfrm>
            <a:off x="3505491" y="921612"/>
            <a:ext cx="2895018" cy="431800"/>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ASAMBLEA</a:t>
            </a:r>
          </a:p>
        </p:txBody>
      </p:sp>
      <p:sp>
        <p:nvSpPr>
          <p:cNvPr id="9" name="Rectángulo: esquinas redondeadas 8">
            <a:extLst>
              <a:ext uri="{FF2B5EF4-FFF2-40B4-BE49-F238E27FC236}">
                <a16:creationId xmlns:a16="http://schemas.microsoft.com/office/drawing/2014/main" id="{B319C6D5-C3C7-D89B-1042-1A561FB18B2A}"/>
              </a:ext>
            </a:extLst>
          </p:cNvPr>
          <p:cNvSpPr/>
          <p:nvPr/>
        </p:nvSpPr>
        <p:spPr>
          <a:xfrm>
            <a:off x="403761" y="1484784"/>
            <a:ext cx="9357745" cy="3324722"/>
          </a:xfrm>
          <a:prstGeom prst="roundRect">
            <a:avLst/>
          </a:prstGeom>
          <a:solidFill>
            <a:srgbClr val="FCDDC4"/>
          </a:solidFill>
          <a:ln w="28575" cap="flat" cmpd="sng" algn="ctr">
            <a:solidFill>
              <a:srgbClr val="F5801F"/>
            </a:solidFill>
            <a:prstDash val="solid"/>
            <a:miter lim="800000"/>
          </a:ln>
          <a:effectLst/>
        </p:spPr>
        <p:txBody>
          <a:bodyPr anchor="t" anchorCtr="0"/>
          <a:lstStyle/>
          <a:p>
            <a:pPr algn="ctr" defTabSz="457200" eaLnBrk="0" fontAlgn="base" hangingPunct="0">
              <a:spcBef>
                <a:spcPct val="0"/>
              </a:spcBef>
              <a:spcAft>
                <a:spcPct val="0"/>
              </a:spcAft>
              <a:buClrTx/>
            </a:pPr>
            <a:r>
              <a:rPr lang="es-ES" sz="1800" b="1" kern="1200" dirty="0">
                <a:solidFill>
                  <a:srgbClr val="2D3847"/>
                </a:solidFill>
                <a:latin typeface="Montserrat" pitchFamily="2" charset="77"/>
                <a:ea typeface="+mn-ea"/>
                <a:cs typeface="Arial" panose="020B0604020202020204" pitchFamily="34" charset="0"/>
              </a:rPr>
              <a:t>JUNTA DIRECTIVA</a:t>
            </a:r>
          </a:p>
        </p:txBody>
      </p:sp>
      <p:cxnSp>
        <p:nvCxnSpPr>
          <p:cNvPr id="10" name="Conector recto 9">
            <a:extLst>
              <a:ext uri="{FF2B5EF4-FFF2-40B4-BE49-F238E27FC236}">
                <a16:creationId xmlns:a16="http://schemas.microsoft.com/office/drawing/2014/main" id="{1D8B9448-3E6A-3C30-3617-D4A070DC993D}"/>
              </a:ext>
            </a:extLst>
          </p:cNvPr>
          <p:cNvCxnSpPr>
            <a:cxnSpLocks/>
          </p:cNvCxnSpPr>
          <p:nvPr/>
        </p:nvCxnSpPr>
        <p:spPr>
          <a:xfrm flipH="1">
            <a:off x="4411662" y="2708622"/>
            <a:ext cx="722313" cy="0"/>
          </a:xfrm>
          <a:prstGeom prst="line">
            <a:avLst/>
          </a:prstGeom>
          <a:noFill/>
          <a:ln w="25400" cap="flat" cmpd="sng" algn="ctr">
            <a:solidFill>
              <a:srgbClr val="F5801F"/>
            </a:solidFill>
            <a:prstDash val="solid"/>
            <a:miter lim="800000"/>
          </a:ln>
          <a:effectLst/>
        </p:spPr>
      </p:cxnSp>
      <p:cxnSp>
        <p:nvCxnSpPr>
          <p:cNvPr id="11" name="Conector recto 10">
            <a:extLst>
              <a:ext uri="{FF2B5EF4-FFF2-40B4-BE49-F238E27FC236}">
                <a16:creationId xmlns:a16="http://schemas.microsoft.com/office/drawing/2014/main" id="{DFD8A757-B655-25B4-A934-0E1C544AD697}"/>
              </a:ext>
            </a:extLst>
          </p:cNvPr>
          <p:cNvCxnSpPr>
            <a:cxnSpLocks/>
            <a:stCxn id="17" idx="0"/>
            <a:endCxn id="16" idx="2"/>
          </p:cNvCxnSpPr>
          <p:nvPr/>
        </p:nvCxnSpPr>
        <p:spPr>
          <a:xfrm flipV="1">
            <a:off x="1418877" y="2937788"/>
            <a:ext cx="3534122" cy="834464"/>
          </a:xfrm>
          <a:prstGeom prst="line">
            <a:avLst/>
          </a:prstGeom>
          <a:noFill/>
          <a:ln w="25400" cap="flat" cmpd="sng" algn="ctr">
            <a:solidFill>
              <a:srgbClr val="F5801F"/>
            </a:solidFill>
            <a:prstDash val="solid"/>
            <a:miter lim="800000"/>
          </a:ln>
          <a:effectLst/>
        </p:spPr>
      </p:cxnSp>
      <p:cxnSp>
        <p:nvCxnSpPr>
          <p:cNvPr id="12" name="Conector recto 11">
            <a:extLst>
              <a:ext uri="{FF2B5EF4-FFF2-40B4-BE49-F238E27FC236}">
                <a16:creationId xmlns:a16="http://schemas.microsoft.com/office/drawing/2014/main" id="{D2EEDDAC-25FD-ED0C-6F8E-CEDC18063CE7}"/>
              </a:ext>
            </a:extLst>
          </p:cNvPr>
          <p:cNvCxnSpPr>
            <a:cxnSpLocks/>
            <a:stCxn id="20" idx="0"/>
            <a:endCxn id="16" idx="2"/>
          </p:cNvCxnSpPr>
          <p:nvPr/>
        </p:nvCxnSpPr>
        <p:spPr>
          <a:xfrm flipH="1" flipV="1">
            <a:off x="4952999" y="2937788"/>
            <a:ext cx="1159975" cy="816451"/>
          </a:xfrm>
          <a:prstGeom prst="line">
            <a:avLst/>
          </a:prstGeom>
          <a:noFill/>
          <a:ln w="25400" cap="flat" cmpd="sng" algn="ctr">
            <a:solidFill>
              <a:srgbClr val="F5801F"/>
            </a:solidFill>
            <a:prstDash val="solid"/>
            <a:miter lim="800000"/>
          </a:ln>
          <a:effectLst/>
        </p:spPr>
      </p:cxnSp>
      <p:cxnSp>
        <p:nvCxnSpPr>
          <p:cNvPr id="13" name="Conector recto 12">
            <a:extLst>
              <a:ext uri="{FF2B5EF4-FFF2-40B4-BE49-F238E27FC236}">
                <a16:creationId xmlns:a16="http://schemas.microsoft.com/office/drawing/2014/main" id="{5C6B7DA9-B6AC-0A09-FA02-A7E0552C9069}"/>
              </a:ext>
            </a:extLst>
          </p:cNvPr>
          <p:cNvCxnSpPr>
            <a:cxnSpLocks/>
            <a:stCxn id="18" idx="0"/>
            <a:endCxn id="16" idx="2"/>
          </p:cNvCxnSpPr>
          <p:nvPr/>
        </p:nvCxnSpPr>
        <p:spPr>
          <a:xfrm flipV="1">
            <a:off x="3045634" y="2937788"/>
            <a:ext cx="1907365" cy="831260"/>
          </a:xfrm>
          <a:prstGeom prst="line">
            <a:avLst/>
          </a:prstGeom>
          <a:noFill/>
          <a:ln w="25400" cap="flat" cmpd="sng" algn="ctr">
            <a:solidFill>
              <a:srgbClr val="F5801F"/>
            </a:solidFill>
            <a:prstDash val="solid"/>
            <a:miter lim="800000"/>
          </a:ln>
          <a:effectLst/>
        </p:spPr>
      </p:cxnSp>
      <p:cxnSp>
        <p:nvCxnSpPr>
          <p:cNvPr id="15" name="Conector recto 14">
            <a:extLst>
              <a:ext uri="{FF2B5EF4-FFF2-40B4-BE49-F238E27FC236}">
                <a16:creationId xmlns:a16="http://schemas.microsoft.com/office/drawing/2014/main" id="{8AC8B182-3E6A-5DC4-18BA-6D18C0755035}"/>
              </a:ext>
            </a:extLst>
          </p:cNvPr>
          <p:cNvCxnSpPr>
            <a:cxnSpLocks/>
            <a:stCxn id="19" idx="0"/>
            <a:endCxn id="16" idx="2"/>
          </p:cNvCxnSpPr>
          <p:nvPr/>
        </p:nvCxnSpPr>
        <p:spPr>
          <a:xfrm flipV="1">
            <a:off x="4720749" y="2937788"/>
            <a:ext cx="232250" cy="833908"/>
          </a:xfrm>
          <a:prstGeom prst="line">
            <a:avLst/>
          </a:prstGeom>
          <a:noFill/>
          <a:ln w="25400" cap="flat" cmpd="sng" algn="ctr">
            <a:solidFill>
              <a:srgbClr val="F5801F"/>
            </a:solidFill>
            <a:prstDash val="solid"/>
            <a:miter lim="800000"/>
          </a:ln>
          <a:effectLst/>
        </p:spPr>
      </p:cxnSp>
      <p:sp>
        <p:nvSpPr>
          <p:cNvPr id="16" name="Rectángulo: esquinas redondeadas 15">
            <a:extLst>
              <a:ext uri="{FF2B5EF4-FFF2-40B4-BE49-F238E27FC236}">
                <a16:creationId xmlns:a16="http://schemas.microsoft.com/office/drawing/2014/main" id="{895BD089-1D0D-99DA-67B4-E115D08B46DA}"/>
              </a:ext>
            </a:extLst>
          </p:cNvPr>
          <p:cNvSpPr/>
          <p:nvPr/>
        </p:nvSpPr>
        <p:spPr>
          <a:xfrm>
            <a:off x="3505489" y="2060848"/>
            <a:ext cx="2895019" cy="876940"/>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Presidenta/e</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Coordina la Junta Directiva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Relación con la Diputación Foral de Gipuzkoa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Representación en la Federación Vasca</a:t>
            </a:r>
          </a:p>
        </p:txBody>
      </p:sp>
      <p:sp>
        <p:nvSpPr>
          <p:cNvPr id="17" name="Rectángulo: esquinas redondeadas 72">
            <a:extLst>
              <a:ext uri="{FF2B5EF4-FFF2-40B4-BE49-F238E27FC236}">
                <a16:creationId xmlns:a16="http://schemas.microsoft.com/office/drawing/2014/main" id="{4867744B-AFF0-94B8-BD68-856526E0F7AF}"/>
              </a:ext>
            </a:extLst>
          </p:cNvPr>
          <p:cNvSpPr/>
          <p:nvPr/>
        </p:nvSpPr>
        <p:spPr>
          <a:xfrm>
            <a:off x="607926" y="3772252"/>
            <a:ext cx="1621901" cy="682998"/>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Vice-Presidenta/e</a:t>
            </a:r>
          </a:p>
        </p:txBody>
      </p:sp>
      <p:sp>
        <p:nvSpPr>
          <p:cNvPr id="18" name="Rectángulo: esquinas redondeadas 72">
            <a:extLst>
              <a:ext uri="{FF2B5EF4-FFF2-40B4-BE49-F238E27FC236}">
                <a16:creationId xmlns:a16="http://schemas.microsoft.com/office/drawing/2014/main" id="{1801CC8D-F963-18BB-7ACE-84F116E1B0D9}"/>
              </a:ext>
            </a:extLst>
          </p:cNvPr>
          <p:cNvSpPr/>
          <p:nvPr/>
        </p:nvSpPr>
        <p:spPr>
          <a:xfrm>
            <a:off x="2312640" y="3769048"/>
            <a:ext cx="1465987" cy="68620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Tesorera/</a:t>
            </a:r>
            <a:r>
              <a:rPr lang="es-ES" sz="1600" b="1" kern="1200" dirty="0">
                <a:solidFill>
                  <a:srgbClr val="2D3847"/>
                </a:solidFill>
                <a:latin typeface="Montserrat" pitchFamily="2" charset="77"/>
                <a:ea typeface="+mn-ea"/>
                <a:cs typeface="Arial" panose="020B0604020202020204" pitchFamily="34" charset="0"/>
              </a:rPr>
              <a:t>o</a:t>
            </a:r>
            <a:endPar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7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Dirige el ámbito financiero</a:t>
            </a:r>
          </a:p>
        </p:txBody>
      </p:sp>
      <p:sp>
        <p:nvSpPr>
          <p:cNvPr id="19" name="Rectángulo: esquinas redondeadas 72">
            <a:extLst>
              <a:ext uri="{FF2B5EF4-FFF2-40B4-BE49-F238E27FC236}">
                <a16:creationId xmlns:a16="http://schemas.microsoft.com/office/drawing/2014/main" id="{2F8E34E2-DA95-94C0-2F09-C0A73571D287}"/>
              </a:ext>
            </a:extLst>
          </p:cNvPr>
          <p:cNvSpPr/>
          <p:nvPr/>
        </p:nvSpPr>
        <p:spPr>
          <a:xfrm>
            <a:off x="3888442" y="3771696"/>
            <a:ext cx="1664613" cy="674825"/>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Secretaria/</a:t>
            </a:r>
            <a:r>
              <a:rPr lang="es-ES" sz="1600" b="1" kern="1200" dirty="0">
                <a:solidFill>
                  <a:srgbClr val="2D3847"/>
                </a:solidFill>
                <a:latin typeface="Montserrat" pitchFamily="2" charset="77"/>
                <a:ea typeface="+mn-ea"/>
                <a:cs typeface="Arial" panose="020B0604020202020204" pitchFamily="34" charset="0"/>
              </a:rPr>
              <a:t>o</a:t>
            </a:r>
            <a:endPar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7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Dirige el ámbito de Secretaría</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7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 (libro de actas,…)</a:t>
            </a:r>
            <a:endPar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endParaRPr>
          </a:p>
        </p:txBody>
      </p:sp>
      <p:sp>
        <p:nvSpPr>
          <p:cNvPr id="20" name="Rectángulo: esquinas redondeadas 72">
            <a:extLst>
              <a:ext uri="{FF2B5EF4-FFF2-40B4-BE49-F238E27FC236}">
                <a16:creationId xmlns:a16="http://schemas.microsoft.com/office/drawing/2014/main" id="{4B774568-5523-7F5E-A232-ED0AED5370E6}"/>
              </a:ext>
            </a:extLst>
          </p:cNvPr>
          <p:cNvSpPr/>
          <p:nvPr/>
        </p:nvSpPr>
        <p:spPr>
          <a:xfrm>
            <a:off x="5662974" y="3754239"/>
            <a:ext cx="900000" cy="69228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Vocal</a:t>
            </a:r>
            <a:endParaRPr lang="es-ES" sz="1600" b="1" kern="1200" dirty="0">
              <a:solidFill>
                <a:srgbClr val="2D3847"/>
              </a:solidFill>
              <a:latin typeface="Montserrat" pitchFamily="2" charset="77"/>
              <a:ea typeface="+mn-ea"/>
              <a:cs typeface="Arial" panose="020B0604020202020204" pitchFamily="34" charset="0"/>
            </a:endParaRPr>
          </a:p>
          <a:p>
            <a:pPr marL="0" marR="0" lvl="0" indent="0" algn="ctr" defTabSz="457200" eaLnBrk="0" fontAlgn="base" latinLnBrk="0" hangingPunct="0">
              <a:lnSpc>
                <a:spcPct val="100000"/>
              </a:lnSpc>
              <a:spcBef>
                <a:spcPct val="0"/>
              </a:spcBef>
              <a:spcAft>
                <a:spcPct val="0"/>
              </a:spcAft>
              <a:buClrTx/>
              <a:buSzTx/>
              <a:buFontTx/>
              <a:buNone/>
              <a:tabLst/>
              <a:defRPr/>
            </a:pPr>
            <a:r>
              <a:rPr lang="es-ES" sz="800" kern="1200" dirty="0">
                <a:solidFill>
                  <a:srgbClr val="2D3847"/>
                </a:solidFill>
                <a:latin typeface="Montserrat" pitchFamily="2" charset="77"/>
                <a:ea typeface="+mn-ea"/>
                <a:cs typeface="Arial" panose="020B0604020202020204" pitchFamily="34" charset="0"/>
              </a:rPr>
              <a:t>Estamento arbitral</a:t>
            </a:r>
            <a:endParaRPr kumimoji="0" lang="es-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endParaRPr>
          </a:p>
        </p:txBody>
      </p:sp>
      <p:sp>
        <p:nvSpPr>
          <p:cNvPr id="21" name="Rectángulo: esquinas redondeadas 72">
            <a:extLst>
              <a:ext uri="{FF2B5EF4-FFF2-40B4-BE49-F238E27FC236}">
                <a16:creationId xmlns:a16="http://schemas.microsoft.com/office/drawing/2014/main" id="{EC5D723E-E49F-C7D6-0249-3F5391B8A3CA}"/>
              </a:ext>
            </a:extLst>
          </p:cNvPr>
          <p:cNvSpPr/>
          <p:nvPr/>
        </p:nvSpPr>
        <p:spPr>
          <a:xfrm>
            <a:off x="2650922" y="5278290"/>
            <a:ext cx="1782940" cy="837284"/>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lang="es-ES" sz="1800" b="1" kern="1200" dirty="0">
                <a:solidFill>
                  <a:srgbClr val="2D3847"/>
                </a:solidFill>
                <a:latin typeface="Montserrat" pitchFamily="2" charset="77"/>
                <a:ea typeface="+mn-ea"/>
                <a:cs typeface="Arial" panose="020B0604020202020204" pitchFamily="34" charset="0"/>
              </a:rPr>
              <a:t>Director</a:t>
            </a:r>
            <a:r>
              <a:rPr kumimoji="0" lang="es-ES" sz="18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/a del área deportiva</a:t>
            </a:r>
          </a:p>
        </p:txBody>
      </p:sp>
      <p:sp>
        <p:nvSpPr>
          <p:cNvPr id="25" name="Rectángulo: esquinas redondeadas 72">
            <a:extLst>
              <a:ext uri="{FF2B5EF4-FFF2-40B4-BE49-F238E27FC236}">
                <a16:creationId xmlns:a16="http://schemas.microsoft.com/office/drawing/2014/main" id="{B54EF9FE-4743-5C0F-9143-2CBBEC6F7172}"/>
              </a:ext>
            </a:extLst>
          </p:cNvPr>
          <p:cNvSpPr/>
          <p:nvPr/>
        </p:nvSpPr>
        <p:spPr>
          <a:xfrm>
            <a:off x="4846656" y="5280775"/>
            <a:ext cx="2448414" cy="583191"/>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Administrativa/o</a:t>
            </a:r>
          </a:p>
        </p:txBody>
      </p:sp>
      <p:sp>
        <p:nvSpPr>
          <p:cNvPr id="49" name="Rectángulo: esquinas redondeadas 72">
            <a:extLst>
              <a:ext uri="{FF2B5EF4-FFF2-40B4-BE49-F238E27FC236}">
                <a16:creationId xmlns:a16="http://schemas.microsoft.com/office/drawing/2014/main" id="{C7D68100-C868-DFD9-F446-42FEC2EFA7F4}"/>
              </a:ext>
            </a:extLst>
          </p:cNvPr>
          <p:cNvSpPr/>
          <p:nvPr/>
        </p:nvSpPr>
        <p:spPr>
          <a:xfrm>
            <a:off x="6685649" y="3754239"/>
            <a:ext cx="900000" cy="69228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Vocal</a:t>
            </a:r>
            <a:endParaRPr lang="es-ES" sz="1600" b="1" kern="1200" dirty="0">
              <a:solidFill>
                <a:srgbClr val="2D3847"/>
              </a:solidFill>
              <a:latin typeface="Montserrat" pitchFamily="2" charset="77"/>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sym typeface="Arial"/>
              </a:rPr>
              <a:t>Colectivo</a:t>
            </a:r>
          </a:p>
          <a:p>
            <a:pPr marL="0" marR="0" lvl="0" indent="0" algn="ctr" defTabSz="457200" rtl="0" eaLnBrk="0" fontAlgn="base" latinLnBrk="0" hangingPunct="0">
              <a:lnSpc>
                <a:spcPct val="100000"/>
              </a:lnSpc>
              <a:spcBef>
                <a:spcPct val="0"/>
              </a:spcBef>
              <a:spcAft>
                <a:spcPct val="0"/>
              </a:spcAft>
              <a:buClrTx/>
              <a:buSzTx/>
              <a:buFontTx/>
              <a:buNone/>
              <a:tabLst/>
              <a:defRPr/>
            </a:pPr>
            <a:r>
              <a:rPr lang="es-ES" sz="800" kern="1200" dirty="0">
                <a:solidFill>
                  <a:srgbClr val="2D3847"/>
                </a:solidFill>
                <a:latin typeface="Montserrat" pitchFamily="2" charset="77"/>
                <a:ea typeface="+mn-ea"/>
                <a:cs typeface="Arial" panose="020B0604020202020204" pitchFamily="34" charset="0"/>
              </a:rPr>
              <a:t>d</a:t>
            </a:r>
            <a:r>
              <a:rPr kumimoji="0" lang="es-ES" sz="800" b="0" i="0" u="none" strike="noStrike" kern="1200" cap="none" spc="0" normalizeH="0" baseline="0" noProof="0" dirty="0" err="1">
                <a:ln>
                  <a:noFill/>
                </a:ln>
                <a:solidFill>
                  <a:srgbClr val="2D3847"/>
                </a:solidFill>
                <a:effectLst/>
                <a:uLnTx/>
                <a:uFillTx/>
                <a:latin typeface="Montserrat" pitchFamily="2" charset="77"/>
                <a:ea typeface="+mn-ea"/>
                <a:cs typeface="Arial" panose="020B0604020202020204" pitchFamily="34" charset="0"/>
                <a:sym typeface="Arial"/>
              </a:rPr>
              <a:t>eportistas</a:t>
            </a:r>
            <a:endParaRPr kumimoji="0" lang="es-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sym typeface="Arial"/>
            </a:endParaRPr>
          </a:p>
        </p:txBody>
      </p:sp>
      <p:cxnSp>
        <p:nvCxnSpPr>
          <p:cNvPr id="56" name="Conector recto 55">
            <a:extLst>
              <a:ext uri="{FF2B5EF4-FFF2-40B4-BE49-F238E27FC236}">
                <a16:creationId xmlns:a16="http://schemas.microsoft.com/office/drawing/2014/main" id="{BE2BDA4A-BCFE-04F4-D326-567D023D94C1}"/>
              </a:ext>
            </a:extLst>
          </p:cNvPr>
          <p:cNvCxnSpPr>
            <a:cxnSpLocks/>
            <a:stCxn id="49" idx="0"/>
            <a:endCxn id="16" idx="2"/>
          </p:cNvCxnSpPr>
          <p:nvPr/>
        </p:nvCxnSpPr>
        <p:spPr>
          <a:xfrm flipH="1" flipV="1">
            <a:off x="4952999" y="2937788"/>
            <a:ext cx="2182650" cy="816451"/>
          </a:xfrm>
          <a:prstGeom prst="line">
            <a:avLst/>
          </a:prstGeom>
          <a:noFill/>
          <a:ln w="25400" cap="flat" cmpd="sng" algn="ctr">
            <a:solidFill>
              <a:srgbClr val="F5801F"/>
            </a:solidFill>
            <a:prstDash val="solid"/>
            <a:miter lim="800000"/>
          </a:ln>
          <a:effectLst/>
        </p:spPr>
      </p:cxnSp>
      <p:sp>
        <p:nvSpPr>
          <p:cNvPr id="28" name="Rectángulo: esquinas redondeadas 72">
            <a:extLst>
              <a:ext uri="{FF2B5EF4-FFF2-40B4-BE49-F238E27FC236}">
                <a16:creationId xmlns:a16="http://schemas.microsoft.com/office/drawing/2014/main" id="{A04CAD22-0E14-CA83-AD9E-03439F932F4B}"/>
              </a:ext>
            </a:extLst>
          </p:cNvPr>
          <p:cNvSpPr/>
          <p:nvPr/>
        </p:nvSpPr>
        <p:spPr>
          <a:xfrm>
            <a:off x="7684765" y="3754239"/>
            <a:ext cx="900000" cy="69228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Vocal</a:t>
            </a:r>
            <a:endParaRPr lang="es-ES" sz="1600" b="1" kern="1200" dirty="0">
              <a:solidFill>
                <a:srgbClr val="2D3847"/>
              </a:solidFill>
              <a:latin typeface="Montserrat" pitchFamily="2" charset="77"/>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sym typeface="Arial"/>
              </a:rPr>
              <a:t>Estamento técnico</a:t>
            </a:r>
          </a:p>
        </p:txBody>
      </p:sp>
      <p:sp>
        <p:nvSpPr>
          <p:cNvPr id="31" name="Rectángulo: esquinas redondeadas 72">
            <a:extLst>
              <a:ext uri="{FF2B5EF4-FFF2-40B4-BE49-F238E27FC236}">
                <a16:creationId xmlns:a16="http://schemas.microsoft.com/office/drawing/2014/main" id="{1460435D-A2D4-826A-9990-3568774DD2F6}"/>
              </a:ext>
            </a:extLst>
          </p:cNvPr>
          <p:cNvSpPr/>
          <p:nvPr/>
        </p:nvSpPr>
        <p:spPr>
          <a:xfrm>
            <a:off x="8644684" y="3752264"/>
            <a:ext cx="1045572" cy="692282"/>
          </a:xfrm>
          <a:prstGeom prst="roundRect">
            <a:avLst/>
          </a:prstGeom>
          <a:solidFill>
            <a:sysClr val="window" lastClr="FFFFFF"/>
          </a:solidFill>
          <a:ln w="28575"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rPr>
              <a:t>Vocal</a:t>
            </a:r>
            <a:endParaRPr lang="es-ES" sz="1600" b="1" kern="1200" dirty="0">
              <a:solidFill>
                <a:srgbClr val="2D3847"/>
              </a:solidFill>
              <a:latin typeface="Montserrat" pitchFamily="2" charset="77"/>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dirty="0">
                <a:ln>
                  <a:noFill/>
                </a:ln>
                <a:solidFill>
                  <a:srgbClr val="2D3847"/>
                </a:solidFill>
                <a:effectLst/>
                <a:uLnTx/>
                <a:uFillTx/>
                <a:latin typeface="Montserrat" pitchFamily="2" charset="77"/>
                <a:ea typeface="+mn-ea"/>
                <a:cs typeface="Arial" panose="020B0604020202020204" pitchFamily="34" charset="0"/>
                <a:sym typeface="Arial"/>
              </a:rPr>
              <a:t>Comunicación</a:t>
            </a:r>
          </a:p>
        </p:txBody>
      </p:sp>
      <p:cxnSp>
        <p:nvCxnSpPr>
          <p:cNvPr id="32" name="Conector recto 31">
            <a:extLst>
              <a:ext uri="{FF2B5EF4-FFF2-40B4-BE49-F238E27FC236}">
                <a16:creationId xmlns:a16="http://schemas.microsoft.com/office/drawing/2014/main" id="{35F991C3-DC4B-0DB2-3D26-698A1E128687}"/>
              </a:ext>
            </a:extLst>
          </p:cNvPr>
          <p:cNvCxnSpPr>
            <a:cxnSpLocks/>
            <a:stCxn id="31" idx="0"/>
            <a:endCxn id="16" idx="2"/>
          </p:cNvCxnSpPr>
          <p:nvPr/>
        </p:nvCxnSpPr>
        <p:spPr>
          <a:xfrm flipH="1" flipV="1">
            <a:off x="4952999" y="2937788"/>
            <a:ext cx="4214471" cy="814476"/>
          </a:xfrm>
          <a:prstGeom prst="line">
            <a:avLst/>
          </a:prstGeom>
          <a:noFill/>
          <a:ln w="25400" cap="flat" cmpd="sng" algn="ctr">
            <a:solidFill>
              <a:srgbClr val="F5801F"/>
            </a:solidFill>
            <a:prstDash val="solid"/>
            <a:miter lim="800000"/>
          </a:ln>
          <a:effectLst/>
        </p:spPr>
      </p:cxnSp>
      <p:cxnSp>
        <p:nvCxnSpPr>
          <p:cNvPr id="33" name="Conector recto 32">
            <a:extLst>
              <a:ext uri="{FF2B5EF4-FFF2-40B4-BE49-F238E27FC236}">
                <a16:creationId xmlns:a16="http://schemas.microsoft.com/office/drawing/2014/main" id="{5E2F1A20-B58B-CB92-393B-3CB54AEF2DAB}"/>
              </a:ext>
            </a:extLst>
          </p:cNvPr>
          <p:cNvCxnSpPr>
            <a:cxnSpLocks/>
            <a:stCxn id="28" idx="0"/>
            <a:endCxn id="16" idx="2"/>
          </p:cNvCxnSpPr>
          <p:nvPr/>
        </p:nvCxnSpPr>
        <p:spPr>
          <a:xfrm flipH="1" flipV="1">
            <a:off x="4952999" y="2937788"/>
            <a:ext cx="3181766" cy="816451"/>
          </a:xfrm>
          <a:prstGeom prst="line">
            <a:avLst/>
          </a:prstGeom>
          <a:noFill/>
          <a:ln w="25400" cap="flat" cmpd="sng" algn="ctr">
            <a:solidFill>
              <a:srgbClr val="F5801F"/>
            </a:solidFill>
            <a:prstDash val="solid"/>
            <a:miter lim="800000"/>
          </a:ln>
          <a:effectLst/>
        </p:spPr>
      </p:cxnSp>
    </p:spTree>
    <p:extLst>
      <p:ext uri="{BB962C8B-B14F-4D97-AF65-F5344CB8AC3E}">
        <p14:creationId xmlns:p14="http://schemas.microsoft.com/office/powerpoint/2010/main" val="141168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A9A07C-5CA9-7A15-4488-F87BACC4B92E}"/>
              </a:ext>
            </a:extLst>
          </p:cNvPr>
          <p:cNvSpPr/>
          <p:nvPr/>
        </p:nvSpPr>
        <p:spPr>
          <a:xfrm>
            <a:off x="3741711" y="0"/>
            <a:ext cx="1212253"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8" name="Picture 4" descr="RFEVB - La Liga Iberdrola vivió una tercera jornada de máxima igualdad">
            <a:extLst>
              <a:ext uri="{FF2B5EF4-FFF2-40B4-BE49-F238E27FC236}">
                <a16:creationId xmlns:a16="http://schemas.microsoft.com/office/drawing/2014/main" id="{63BA5335-9EE0-A4F3-9C48-2D2C1674A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r="21599"/>
          <a:stretch/>
        </p:blipFill>
        <p:spPr bwMode="auto">
          <a:xfrm>
            <a:off x="8689" y="0"/>
            <a:ext cx="4315917" cy="6858000"/>
          </a:xfrm>
          <a:prstGeom prst="rect">
            <a:avLst/>
          </a:prstGeom>
          <a:noFill/>
        </p:spPr>
      </p:pic>
      <p:pic>
        <p:nvPicPr>
          <p:cNvPr id="8" name="Picture 3">
            <a:extLst>
              <a:ext uri="{FF2B5EF4-FFF2-40B4-BE49-F238E27FC236}">
                <a16:creationId xmlns:a16="http://schemas.microsoft.com/office/drawing/2014/main" id="{B8B37726-4035-6C6A-6925-2C7C9B83A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631" y="3792049"/>
            <a:ext cx="1597025" cy="8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61">
            <a:extLst>
              <a:ext uri="{FF2B5EF4-FFF2-40B4-BE49-F238E27FC236}">
                <a16:creationId xmlns:a16="http://schemas.microsoft.com/office/drawing/2014/main" id="{C89A46A8-442C-1731-A2B8-B9FCA2B34B8C}"/>
              </a:ext>
            </a:extLst>
          </p:cNvPr>
          <p:cNvSpPr>
            <a:spLocks noChangeArrowheads="1"/>
          </p:cNvSpPr>
          <p:nvPr/>
        </p:nvSpPr>
        <p:spPr bwMode="auto">
          <a:xfrm>
            <a:off x="5229307" y="1092536"/>
            <a:ext cx="2739038" cy="954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EEECE1">
                    <a:lumMod val="50000"/>
                  </a:srgbClr>
                </a:solidFill>
                <a:effectLst/>
                <a:uLnTx/>
                <a:uFillTx/>
                <a:latin typeface="Montserrat" pitchFamily="2" charset="77"/>
                <a:ea typeface="Verdana" panose="020B0604030504040204" pitchFamily="34" charset="0"/>
                <a:cs typeface="Arial" panose="020B0604020202020204" pitchFamily="34" charset="0"/>
                <a:sym typeface="Arial"/>
              </a:rPr>
              <a:t>PLAN PRO</a:t>
            </a:r>
            <a:r>
              <a:rPr kumimoji="0" lang="es-ES" sz="1400" b="1" i="0" u="none" strike="noStrike" kern="0" cap="none" spc="0" normalizeH="0" baseline="0" noProof="0" dirty="0">
                <a:ln>
                  <a:noFill/>
                </a:ln>
                <a:solidFill>
                  <a:srgbClr val="948A54"/>
                </a:solidFill>
                <a:effectLst/>
                <a:uLnTx/>
                <a:uFillTx/>
                <a:latin typeface="Montserrat" pitchFamily="2" charset="77"/>
                <a:ea typeface="Verdana" panose="020B0604030504040204" pitchFamily="34" charset="0"/>
                <a:cs typeface="Arial" panose="020B0604020202020204" pitchFamily="34" charset="0"/>
                <a:sym typeface="Arial"/>
              </a:rPr>
              <a:t>SP</a:t>
            </a:r>
            <a:r>
              <a:rPr kumimoji="0" lang="es-ES" sz="1400" b="1" i="0" u="none" strike="noStrike" kern="0" cap="none" spc="0" normalizeH="0" baseline="0" noProof="0" dirty="0">
                <a:ln>
                  <a:noFill/>
                </a:ln>
                <a:solidFill>
                  <a:srgbClr val="EEECE1">
                    <a:lumMod val="50000"/>
                  </a:srgbClr>
                </a:solidFill>
                <a:effectLst/>
                <a:uLnTx/>
                <a:uFillTx/>
                <a:latin typeface="Montserrat" pitchFamily="2" charset="77"/>
                <a:ea typeface="Verdana" panose="020B0604030504040204" pitchFamily="34" charset="0"/>
                <a:cs typeface="Arial" panose="020B0604020202020204" pitchFamily="34" charset="0"/>
                <a:sym typeface="Arial"/>
              </a:rPr>
              <a:t>ECTIVO-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EEECE1">
                    <a:lumMod val="50000"/>
                  </a:srgbClr>
                </a:solidFill>
                <a:effectLst/>
                <a:uLnTx/>
                <a:uFillTx/>
                <a:latin typeface="Montserrat" pitchFamily="2" charset="77"/>
                <a:ea typeface="Verdana" panose="020B0604030504040204" pitchFamily="34" charset="0"/>
                <a:cs typeface="Arial" panose="020B0604020202020204" pitchFamily="34" charset="0"/>
                <a:sym typeface="Arial"/>
              </a:rPr>
              <a:t>ESTRATÉGICO DEL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1" i="0" u="none" strike="noStrike" kern="0" cap="none" spc="0" normalizeH="0" baseline="0" noProof="0" dirty="0">
              <a:ln>
                <a:noFill/>
              </a:ln>
              <a:solidFill>
                <a:srgbClr val="EEECE1">
                  <a:lumMod val="50000"/>
                </a:srgbClr>
              </a:solidFill>
              <a:effectLst/>
              <a:uLnTx/>
              <a:uFillTx/>
              <a:latin typeface="Montserrat" pitchFamily="2" charset="77"/>
              <a:ea typeface="Verdana" panose="020B060403050404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1" i="0" u="none" strike="noStrike" kern="0" cap="none" spc="0" normalizeH="0" baseline="0" noProof="0" dirty="0">
              <a:ln>
                <a:noFill/>
              </a:ln>
              <a:solidFill>
                <a:srgbClr val="EEECE1">
                  <a:lumMod val="50000"/>
                </a:srgbClr>
              </a:solidFill>
              <a:effectLst/>
              <a:uLnTx/>
              <a:uFillTx/>
              <a:latin typeface="Montserrat" pitchFamily="2" charset="77"/>
              <a:ea typeface="Verdana" panose="020B0604030504040204" pitchFamily="34" charset="0"/>
              <a:cs typeface="Arial" panose="020B0604020202020204" pitchFamily="34" charset="0"/>
              <a:sym typeface="Arial"/>
            </a:endParaRPr>
          </a:p>
        </p:txBody>
      </p:sp>
      <p:sp>
        <p:nvSpPr>
          <p:cNvPr id="12" name="Rectangle 61">
            <a:extLst>
              <a:ext uri="{FF2B5EF4-FFF2-40B4-BE49-F238E27FC236}">
                <a16:creationId xmlns:a16="http://schemas.microsoft.com/office/drawing/2014/main" id="{836743E5-ABD6-2F60-70F6-9C156BDD7922}"/>
              </a:ext>
            </a:extLst>
          </p:cNvPr>
          <p:cNvSpPr>
            <a:spLocks noChangeArrowheads="1"/>
          </p:cNvSpPr>
          <p:nvPr/>
        </p:nvSpPr>
        <p:spPr bwMode="auto">
          <a:xfrm>
            <a:off x="5229306" y="1556849"/>
            <a:ext cx="3833813" cy="83099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0" cap="none" spc="0" normalizeH="0" baseline="0" noProof="0" dirty="0">
                <a:ln>
                  <a:noFill/>
                </a:ln>
                <a:solidFill>
                  <a:srgbClr val="EEECE1">
                    <a:lumMod val="50000"/>
                  </a:srgbClr>
                </a:solidFill>
                <a:effectLst/>
                <a:uLnTx/>
                <a:uFillTx/>
                <a:latin typeface="Montserrat Black" pitchFamily="2" charset="77"/>
                <a:ea typeface="Verdana" panose="020B0604030504040204" pitchFamily="34" charset="0"/>
                <a:cs typeface="Arial" panose="020B0604020202020204" pitchFamily="34" charset="0"/>
                <a:sym typeface="Arial"/>
              </a:rPr>
              <a:t>VOLEIBOL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0" cap="none" spc="0" normalizeH="0" baseline="0" noProof="0" dirty="0">
                <a:ln>
                  <a:noFill/>
                </a:ln>
                <a:solidFill>
                  <a:srgbClr val="EEECE1">
                    <a:lumMod val="50000"/>
                  </a:srgbClr>
                </a:solidFill>
                <a:effectLst/>
                <a:uLnTx/>
                <a:uFillTx/>
                <a:latin typeface="Montserrat Black" pitchFamily="2" charset="77"/>
                <a:ea typeface="Verdana" panose="020B0604030504040204" pitchFamily="34" charset="0"/>
                <a:cs typeface="Arial" panose="020B0604020202020204" pitchFamily="34" charset="0"/>
                <a:sym typeface="Arial"/>
              </a:rPr>
              <a:t>EN GIPUZKOA</a:t>
            </a:r>
          </a:p>
        </p:txBody>
      </p:sp>
      <p:sp>
        <p:nvSpPr>
          <p:cNvPr id="14" name="TextBox 6">
            <a:extLst>
              <a:ext uri="{FF2B5EF4-FFF2-40B4-BE49-F238E27FC236}">
                <a16:creationId xmlns:a16="http://schemas.microsoft.com/office/drawing/2014/main" id="{62A99E7A-D223-07C2-F3BD-EB6AF10CCB0A}"/>
              </a:ext>
            </a:extLst>
          </p:cNvPr>
          <p:cNvSpPr txBox="1"/>
          <p:nvPr/>
        </p:nvSpPr>
        <p:spPr>
          <a:xfrm>
            <a:off x="5245182" y="2275986"/>
            <a:ext cx="281244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1" i="0" u="none" strike="noStrike" kern="0" cap="none" spc="0" normalizeH="0" baseline="0" noProof="0" dirty="0">
                <a:ln>
                  <a:noFill/>
                </a:ln>
                <a:solidFill>
                  <a:srgbClr val="F5801F"/>
                </a:solidFill>
                <a:effectLst/>
                <a:uLnTx/>
                <a:uFillTx/>
                <a:latin typeface="Montserrat Black" pitchFamily="2" charset="77"/>
                <a:ea typeface="Verdana" panose="020B0604030504040204" pitchFamily="34" charset="0"/>
                <a:cs typeface="Arial" panose="020B0604020202020204" pitchFamily="34" charset="0"/>
                <a:sym typeface="Arial"/>
              </a:rPr>
              <a:t>2030</a:t>
            </a:r>
          </a:p>
        </p:txBody>
      </p:sp>
      <p:pic>
        <p:nvPicPr>
          <p:cNvPr id="2" name="Imagen 1">
            <a:extLst>
              <a:ext uri="{FF2B5EF4-FFF2-40B4-BE49-F238E27FC236}">
                <a16:creationId xmlns:a16="http://schemas.microsoft.com/office/drawing/2014/main" id="{B7788DFA-076D-CD76-A2CB-20D161446EBA}"/>
              </a:ext>
            </a:extLst>
          </p:cNvPr>
          <p:cNvPicPr>
            <a:picLocks noChangeAspect="1"/>
          </p:cNvPicPr>
          <p:nvPr/>
        </p:nvPicPr>
        <p:blipFill>
          <a:blip r:embed="rId5"/>
          <a:stretch>
            <a:fillRect/>
          </a:stretch>
        </p:blipFill>
        <p:spPr>
          <a:xfrm>
            <a:off x="5414124" y="3599961"/>
            <a:ext cx="1732088" cy="1176513"/>
          </a:xfrm>
          <a:prstGeom prst="rect">
            <a:avLst/>
          </a:prstGeom>
        </p:spPr>
      </p:pic>
      <p:sp>
        <p:nvSpPr>
          <p:cNvPr id="4" name="Rectangle 7">
            <a:extLst>
              <a:ext uri="{FF2B5EF4-FFF2-40B4-BE49-F238E27FC236}">
                <a16:creationId xmlns:a16="http://schemas.microsoft.com/office/drawing/2014/main" id="{D955756E-518E-F96C-22E2-AFC5128557BE}"/>
              </a:ext>
            </a:extLst>
          </p:cNvPr>
          <p:cNvSpPr/>
          <p:nvPr/>
        </p:nvSpPr>
        <p:spPr>
          <a:xfrm>
            <a:off x="15750" y="0"/>
            <a:ext cx="4315916" cy="6858000"/>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9 Rectángulo">
            <a:extLst>
              <a:ext uri="{FF2B5EF4-FFF2-40B4-BE49-F238E27FC236}">
                <a16:creationId xmlns:a16="http://schemas.microsoft.com/office/drawing/2014/main" id="{DF359CE5-9C26-42FD-E029-AF060EFEBD4C}"/>
              </a:ext>
            </a:extLst>
          </p:cNvPr>
          <p:cNvSpPr/>
          <p:nvPr/>
        </p:nvSpPr>
        <p:spPr bwMode="auto">
          <a:xfrm>
            <a:off x="6161234" y="5484936"/>
            <a:ext cx="1863110" cy="46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s-ES" sz="1200" b="1" dirty="0">
                <a:solidFill>
                  <a:srgbClr val="014289"/>
                </a:solidFill>
                <a:latin typeface="Montserrat" pitchFamily="2" charset="77"/>
              </a:rPr>
              <a:t>En colaboración con:</a:t>
            </a:r>
          </a:p>
        </p:txBody>
      </p:sp>
      <p:pic>
        <p:nvPicPr>
          <p:cNvPr id="5" name="Graphic 17">
            <a:extLst>
              <a:ext uri="{FF2B5EF4-FFF2-40B4-BE49-F238E27FC236}">
                <a16:creationId xmlns:a16="http://schemas.microsoft.com/office/drawing/2014/main" id="{0FD55BEE-1094-2343-C9AD-356B61FCD4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3543" y="5615525"/>
            <a:ext cx="1074727" cy="551142"/>
          </a:xfrm>
          <a:prstGeom prst="rect">
            <a:avLst/>
          </a:prstGeom>
        </p:spPr>
      </p:pic>
    </p:spTree>
    <p:extLst>
      <p:ext uri="{BB962C8B-B14F-4D97-AF65-F5344CB8AC3E}">
        <p14:creationId xmlns:p14="http://schemas.microsoft.com/office/powerpoint/2010/main" val="38062893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E83A-1F7A-8B30-0005-CB49D5419AE0}"/>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9FA581E0-83EA-B128-323D-8BDDA6303B84}"/>
              </a:ext>
            </a:extLst>
          </p:cNvPr>
          <p:cNvSpPr/>
          <p:nvPr/>
        </p:nvSpPr>
        <p:spPr>
          <a:xfrm>
            <a:off x="0" y="-4"/>
            <a:ext cx="9906000" cy="685800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N">
              <a:solidFill>
                <a:schemeClr val="lt1"/>
              </a:solidFill>
              <a:latin typeface="+mn-lt"/>
              <a:ea typeface="+mn-ea"/>
              <a:cs typeface="+mn-cs"/>
            </a:endParaRPr>
          </a:p>
        </p:txBody>
      </p:sp>
      <p:sp>
        <p:nvSpPr>
          <p:cNvPr id="3" name="TextBox 4">
            <a:extLst>
              <a:ext uri="{FF2B5EF4-FFF2-40B4-BE49-F238E27FC236}">
                <a16:creationId xmlns:a16="http://schemas.microsoft.com/office/drawing/2014/main" id="{10E0A08C-3994-3405-8DC2-1468A58228AC}"/>
              </a:ext>
            </a:extLst>
          </p:cNvPr>
          <p:cNvSpPr txBox="1"/>
          <p:nvPr/>
        </p:nvSpPr>
        <p:spPr>
          <a:xfrm>
            <a:off x="3589338" y="3332163"/>
            <a:ext cx="4230687" cy="1200150"/>
          </a:xfrm>
          <a:prstGeom prst="rect">
            <a:avLst/>
          </a:prstGeom>
          <a:noFill/>
        </p:spPr>
        <p:txBody>
          <a:bodyPr wrap="none">
            <a:spAutoFit/>
          </a:bodyPr>
          <a:lstStyle/>
          <a:p>
            <a:pPr defTabSz="914400" eaLnBrk="1" fontAlgn="auto" hangingPunct="1">
              <a:spcBef>
                <a:spcPts val="0"/>
              </a:spcBef>
              <a:spcAft>
                <a:spcPts val="0"/>
              </a:spcAft>
              <a:defRPr/>
            </a:pPr>
            <a:r>
              <a:rPr lang="es-ES" sz="3600" b="1" spc="300" dirty="0">
                <a:solidFill>
                  <a:srgbClr val="F5801F"/>
                </a:solidFill>
                <a:latin typeface="Montserrat" pitchFamily="2" charset="77"/>
              </a:rPr>
              <a:t>Justificación y</a:t>
            </a:r>
          </a:p>
          <a:p>
            <a:pPr defTabSz="914400" eaLnBrk="1" fontAlgn="auto" hangingPunct="1">
              <a:spcBef>
                <a:spcPts val="0"/>
              </a:spcBef>
              <a:spcAft>
                <a:spcPts val="0"/>
              </a:spcAft>
              <a:defRPr/>
            </a:pPr>
            <a:r>
              <a:rPr lang="es-ES" sz="3600" b="1" spc="300" dirty="0">
                <a:solidFill>
                  <a:srgbClr val="F5801F"/>
                </a:solidFill>
                <a:latin typeface="Montserrat" pitchFamily="2" charset="77"/>
              </a:rPr>
              <a:t>Oportunidad</a:t>
            </a:r>
          </a:p>
        </p:txBody>
      </p:sp>
      <p:sp>
        <p:nvSpPr>
          <p:cNvPr id="4" name="TextBox 5">
            <a:extLst>
              <a:ext uri="{FF2B5EF4-FFF2-40B4-BE49-F238E27FC236}">
                <a16:creationId xmlns:a16="http://schemas.microsoft.com/office/drawing/2014/main" id="{711E9154-D7C3-AB9D-0CCD-A5AC3CE48BC2}"/>
              </a:ext>
            </a:extLst>
          </p:cNvPr>
          <p:cNvSpPr txBox="1"/>
          <p:nvPr/>
        </p:nvSpPr>
        <p:spPr>
          <a:xfrm>
            <a:off x="3589338" y="4532313"/>
            <a:ext cx="4872274" cy="584775"/>
          </a:xfrm>
          <a:prstGeom prst="rect">
            <a:avLst/>
          </a:prstGeom>
          <a:noFill/>
        </p:spPr>
        <p:txBody>
          <a:bodyPr wrap="square">
            <a:spAutoFit/>
          </a:bodyPr>
          <a:lstStyle/>
          <a:p>
            <a:pPr defTabSz="914400" eaLnBrk="1" fontAlgn="auto" hangingPunct="1">
              <a:spcBef>
                <a:spcPts val="0"/>
              </a:spcBef>
              <a:spcAft>
                <a:spcPts val="0"/>
              </a:spcAft>
              <a:defRPr/>
            </a:pPr>
            <a:r>
              <a:rPr lang="es-ES" sz="1600" b="1" spc="300" dirty="0">
                <a:solidFill>
                  <a:srgbClr val="948A54"/>
                </a:solidFill>
                <a:latin typeface="Montserrat" pitchFamily="2" charset="77"/>
              </a:rPr>
              <a:t>Plan Prospectivo-Estratégico del Voleibol en Gipuzkoa – 2030</a:t>
            </a:r>
          </a:p>
        </p:txBody>
      </p:sp>
      <p:sp>
        <p:nvSpPr>
          <p:cNvPr id="5" name="Diagrama de flujo: conector 3">
            <a:extLst>
              <a:ext uri="{FF2B5EF4-FFF2-40B4-BE49-F238E27FC236}">
                <a16:creationId xmlns:a16="http://schemas.microsoft.com/office/drawing/2014/main" id="{663EC7E2-33BA-5E13-F59D-3FC3A0250671}"/>
              </a:ext>
            </a:extLst>
          </p:cNvPr>
          <p:cNvSpPr/>
          <p:nvPr/>
        </p:nvSpPr>
        <p:spPr>
          <a:xfrm>
            <a:off x="2265363" y="3332163"/>
            <a:ext cx="1152525" cy="1152525"/>
          </a:xfrm>
          <a:prstGeom prst="flowChartConnector">
            <a:avLst/>
          </a:prstGeom>
          <a:solidFill>
            <a:schemeClr val="bg1"/>
          </a:solidFill>
          <a:ln>
            <a:solidFill>
              <a:srgbClr val="F58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400" b="1" spc="300" dirty="0">
                <a:solidFill>
                  <a:srgbClr val="F5801F"/>
                </a:solidFill>
                <a:latin typeface="Raleway" panose="020B0503030101060003" pitchFamily="34" charset="0"/>
              </a:rPr>
              <a:t>1</a:t>
            </a:r>
          </a:p>
        </p:txBody>
      </p:sp>
    </p:spTree>
    <p:extLst>
      <p:ext uri="{BB962C8B-B14F-4D97-AF65-F5344CB8AC3E}">
        <p14:creationId xmlns:p14="http://schemas.microsoft.com/office/powerpoint/2010/main" val="405443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B9344-2941-63F0-E524-009B56558A49}"/>
            </a:ext>
          </a:extLst>
        </p:cNvPr>
        <p:cNvGrpSpPr/>
        <p:nvPr/>
      </p:nvGrpSpPr>
      <p:grpSpPr>
        <a:xfrm>
          <a:off x="0" y="0"/>
          <a:ext cx="0" cy="0"/>
          <a:chOff x="0" y="0"/>
          <a:chExt cx="0" cy="0"/>
        </a:xfrm>
      </p:grpSpPr>
      <p:sp>
        <p:nvSpPr>
          <p:cNvPr id="4" name="TextBox 5">
            <a:extLst>
              <a:ext uri="{FF2B5EF4-FFF2-40B4-BE49-F238E27FC236}">
                <a16:creationId xmlns:a16="http://schemas.microsoft.com/office/drawing/2014/main" id="{BD3A713E-6846-B76C-2FAC-B37DE8215B76}"/>
              </a:ext>
            </a:extLst>
          </p:cNvPr>
          <p:cNvSpPr txBox="1">
            <a:spLocks noChangeArrowheads="1"/>
          </p:cNvSpPr>
          <p:nvPr/>
        </p:nvSpPr>
        <p:spPr bwMode="auto">
          <a:xfrm>
            <a:off x="1028700" y="1435013"/>
            <a:ext cx="7885113" cy="276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457200" eaLnBrk="0" fontAlgn="base" hangingPunct="0">
              <a:lnSpc>
                <a:spcPct val="125000"/>
              </a:lnSpc>
              <a:spcBef>
                <a:spcPct val="0"/>
              </a:spcBef>
              <a:spcAft>
                <a:spcPct val="0"/>
              </a:spcAft>
              <a:buClrTx/>
              <a:buFontTx/>
              <a:buNone/>
            </a:pPr>
            <a:r>
              <a:rPr lang="es-ES" altLang="es-ES" sz="1400" kern="1200" dirty="0">
                <a:solidFill>
                  <a:srgbClr val="004289"/>
                </a:solidFill>
                <a:latin typeface="Montserrat Medium" pitchFamily="2" charset="77"/>
                <a:ea typeface="Verdana" panose="020B0604030504040204" pitchFamily="34" charset="0"/>
                <a:cs typeface="Arial" panose="020B0604020202020204" pitchFamily="34" charset="0"/>
              </a:rPr>
              <a:t>El presente documento recoge el Plan Prospectivo-Estratégico del Voleibol en Gipuzkoa a 2030, un proyecto claro, sencillo y diseñado con la participación de todos los agentes implicados en el desarrollo de este deporte. El escenario a 2030 que se dibuja en este proyecto debe servir de hoja de ruta de las actuaciones a llevar a cabo por el conjunto de agentes implicados en su ejecución, para que conozcan «dónde vamos» y, por lo tanto, «para qué estamos trabajando». Un plan a tan largo plazo no puede ser un documento estático, sino que necesariamente debe contar con un soporte y una mecánica que posibilite su actualización y reorientación y permitiendo su despliegue a través de planes de actuación anuales.</a:t>
            </a:r>
          </a:p>
          <a:p>
            <a:pPr algn="just" defTabSz="457200" eaLnBrk="0" fontAlgn="base" hangingPunct="0">
              <a:lnSpc>
                <a:spcPct val="125000"/>
              </a:lnSpc>
              <a:spcBef>
                <a:spcPct val="0"/>
              </a:spcBef>
              <a:spcAft>
                <a:spcPct val="0"/>
              </a:spcAft>
              <a:buClrTx/>
              <a:buFontTx/>
              <a:buNone/>
            </a:pPr>
            <a:endParaRPr lang="es-ES" altLang="es-ES" sz="1400" kern="1200" dirty="0">
              <a:solidFill>
                <a:srgbClr val="004289"/>
              </a:solidFill>
              <a:latin typeface="Montserrat Medium" pitchFamily="2" charset="77"/>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29A58FA-487F-92C2-B8CC-7CE4B074AD33}"/>
              </a:ext>
            </a:extLst>
          </p:cNvPr>
          <p:cNvSpPr/>
          <p:nvPr/>
        </p:nvSpPr>
        <p:spPr>
          <a:xfrm>
            <a:off x="0" y="5345112"/>
            <a:ext cx="9906000" cy="1512888"/>
          </a:xfrm>
          <a:prstGeom prst="rect">
            <a:avLst/>
          </a:prstGeom>
          <a:solidFill>
            <a:srgbClr val="93CDD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kern="0" dirty="0">
              <a:solidFill>
                <a:srgbClr val="014289"/>
              </a:solidFill>
              <a:latin typeface="Calibri" panose="020F0502020204030204"/>
            </a:endParaRPr>
          </a:p>
        </p:txBody>
      </p:sp>
      <p:pic>
        <p:nvPicPr>
          <p:cNvPr id="2050" name="Picture 2" descr="Free sports artwork badmitten vector">
            <a:extLst>
              <a:ext uri="{FF2B5EF4-FFF2-40B4-BE49-F238E27FC236}">
                <a16:creationId xmlns:a16="http://schemas.microsoft.com/office/drawing/2014/main" id="{A31D7609-A41E-EDB6-0AD7-CFA157BD1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30" b="52467"/>
          <a:stretch/>
        </p:blipFill>
        <p:spPr bwMode="auto">
          <a:xfrm>
            <a:off x="7178721" y="4469171"/>
            <a:ext cx="1735091" cy="1629364"/>
          </a:xfrm>
          <a:prstGeom prst="ellipse">
            <a:avLst/>
          </a:prstGeom>
          <a:solidFill>
            <a:schemeClr val="bg1"/>
          </a:solidFill>
        </p:spPr>
      </p:pic>
    </p:spTree>
    <p:extLst>
      <p:ext uri="{BB962C8B-B14F-4D97-AF65-F5344CB8AC3E}">
        <p14:creationId xmlns:p14="http://schemas.microsoft.com/office/powerpoint/2010/main" val="181052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4541-DF3B-6F68-AC41-AD1C9ACE681B}"/>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71F64A74-AC03-ADF0-F2BE-36A34B30BE0B}"/>
              </a:ext>
            </a:extLst>
          </p:cNvPr>
          <p:cNvSpPr/>
          <p:nvPr/>
        </p:nvSpPr>
        <p:spPr>
          <a:xfrm>
            <a:off x="0" y="-4"/>
            <a:ext cx="9906000" cy="685800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4">
            <a:extLst>
              <a:ext uri="{FF2B5EF4-FFF2-40B4-BE49-F238E27FC236}">
                <a16:creationId xmlns:a16="http://schemas.microsoft.com/office/drawing/2014/main" id="{EF7EB302-5056-9B76-38E4-13E456F5DDE8}"/>
              </a:ext>
            </a:extLst>
          </p:cNvPr>
          <p:cNvSpPr txBox="1"/>
          <p:nvPr/>
        </p:nvSpPr>
        <p:spPr>
          <a:xfrm>
            <a:off x="3589338" y="3332163"/>
            <a:ext cx="631666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300" normalizeH="0" baseline="0" noProof="0" dirty="0">
                <a:ln>
                  <a:noFill/>
                </a:ln>
                <a:solidFill>
                  <a:srgbClr val="F5801F"/>
                </a:solidFill>
                <a:effectLst/>
                <a:uLnTx/>
                <a:uFillTx/>
                <a:latin typeface="Montserrat" pitchFamily="2" charset="77"/>
                <a:cs typeface="Arial"/>
                <a:sym typeface="Arial"/>
              </a:rPr>
              <a:t>Misión, Visión, Valores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300" normalizeH="0" baseline="0" noProof="0" dirty="0">
                <a:ln>
                  <a:noFill/>
                </a:ln>
                <a:solidFill>
                  <a:srgbClr val="F5801F"/>
                </a:solidFill>
                <a:effectLst/>
                <a:uLnTx/>
                <a:uFillTx/>
                <a:latin typeface="Montserrat" pitchFamily="2" charset="77"/>
                <a:cs typeface="Arial"/>
                <a:sym typeface="Arial"/>
              </a:rPr>
              <a:t>y Escenario Apuesta</a:t>
            </a:r>
          </a:p>
        </p:txBody>
      </p:sp>
      <p:sp>
        <p:nvSpPr>
          <p:cNvPr id="5" name="Diagrama de flujo: conector 3">
            <a:extLst>
              <a:ext uri="{FF2B5EF4-FFF2-40B4-BE49-F238E27FC236}">
                <a16:creationId xmlns:a16="http://schemas.microsoft.com/office/drawing/2014/main" id="{B0E0CE35-19F1-A305-A6FB-85FEDF8B9509}"/>
              </a:ext>
            </a:extLst>
          </p:cNvPr>
          <p:cNvSpPr/>
          <p:nvPr/>
        </p:nvSpPr>
        <p:spPr>
          <a:xfrm>
            <a:off x="2265363" y="3332163"/>
            <a:ext cx="1152525" cy="1152525"/>
          </a:xfrm>
          <a:prstGeom prst="flowChartConnector">
            <a:avLst/>
          </a:prstGeom>
          <a:solidFill>
            <a:schemeClr val="bg1"/>
          </a:solidFill>
          <a:ln>
            <a:solidFill>
              <a:srgbClr val="F580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400" b="1" i="0" u="none" strike="noStrike" kern="0" cap="none" spc="300" normalizeH="0" baseline="0" noProof="0" dirty="0">
                <a:ln>
                  <a:noFill/>
                </a:ln>
                <a:solidFill>
                  <a:srgbClr val="F5801F"/>
                </a:solidFill>
                <a:effectLst/>
                <a:uLnTx/>
                <a:uFillTx/>
                <a:latin typeface="Raleway" panose="020B0503030101060003" pitchFamily="34" charset="0"/>
                <a:ea typeface="+mn-ea"/>
                <a:cs typeface="+mn-cs"/>
                <a:sym typeface="Arial"/>
              </a:rPr>
              <a:t>2</a:t>
            </a:r>
          </a:p>
        </p:txBody>
      </p:sp>
      <p:sp>
        <p:nvSpPr>
          <p:cNvPr id="6" name="TextBox 5">
            <a:extLst>
              <a:ext uri="{FF2B5EF4-FFF2-40B4-BE49-F238E27FC236}">
                <a16:creationId xmlns:a16="http://schemas.microsoft.com/office/drawing/2014/main" id="{81708BEE-4C97-26B6-F243-7A8FEE516B17}"/>
              </a:ext>
            </a:extLst>
          </p:cNvPr>
          <p:cNvSpPr txBox="1"/>
          <p:nvPr/>
        </p:nvSpPr>
        <p:spPr>
          <a:xfrm>
            <a:off x="3589338" y="4532313"/>
            <a:ext cx="4872274" cy="584775"/>
          </a:xfrm>
          <a:prstGeom prst="rect">
            <a:avLst/>
          </a:prstGeom>
          <a:noFill/>
        </p:spPr>
        <p:txBody>
          <a:bodyPr wrap="square">
            <a:spAutoFit/>
          </a:bodyPr>
          <a:lstStyle/>
          <a:p>
            <a:pPr defTabSz="914400" eaLnBrk="1" fontAlgn="auto" hangingPunct="1">
              <a:spcBef>
                <a:spcPts val="0"/>
              </a:spcBef>
              <a:spcAft>
                <a:spcPts val="0"/>
              </a:spcAft>
              <a:defRPr/>
            </a:pPr>
            <a:r>
              <a:rPr lang="es-ES" sz="1600" b="1" spc="300" dirty="0">
                <a:solidFill>
                  <a:srgbClr val="948A54"/>
                </a:solidFill>
                <a:latin typeface="Montserrat" pitchFamily="2" charset="77"/>
              </a:rPr>
              <a:t>Plan Prospectivo-Estratégico del Voleibol en Gipuzkoa – 2030</a:t>
            </a:r>
          </a:p>
        </p:txBody>
      </p:sp>
    </p:spTree>
    <p:extLst>
      <p:ext uri="{BB962C8B-B14F-4D97-AF65-F5344CB8AC3E}">
        <p14:creationId xmlns:p14="http://schemas.microsoft.com/office/powerpoint/2010/main" val="160900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5B90E0D9-2DF7-8586-2257-FDAB05AB5EE9}"/>
              </a:ext>
            </a:extLst>
          </p:cNvPr>
          <p:cNvSpPr/>
          <p:nvPr/>
        </p:nvSpPr>
        <p:spPr>
          <a:xfrm>
            <a:off x="0" y="1258785"/>
            <a:ext cx="9906000" cy="5599215"/>
          </a:xfrm>
          <a:prstGeom prst="rect">
            <a:avLst/>
          </a:prstGeom>
          <a:solidFill>
            <a:srgbClr val="F5801F"/>
          </a:solidFill>
          <a:ln w="12700"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665435DA-D345-7E85-E6AA-83238EDE2443}"/>
              </a:ext>
            </a:extLst>
          </p:cNvPr>
          <p:cNvPicPr>
            <a:picLocks noChangeAspect="1" noChangeArrowheads="1"/>
          </p:cNvPicPr>
          <p:nvPr/>
        </p:nvPicPr>
        <p:blipFill>
          <a:blip r:embed="rId2">
            <a:alphaModFix amt="3000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4075" y="1305667"/>
            <a:ext cx="649287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84">
            <a:extLst>
              <a:ext uri="{FF2B5EF4-FFF2-40B4-BE49-F238E27FC236}">
                <a16:creationId xmlns:a16="http://schemas.microsoft.com/office/drawing/2014/main" id="{994A4026-F537-1E70-79E0-4950598AE30C}"/>
              </a:ext>
            </a:extLst>
          </p:cNvPr>
          <p:cNvSpPr txBox="1">
            <a:spLocks noChangeArrowheads="1"/>
          </p:cNvSpPr>
          <p:nvPr/>
        </p:nvSpPr>
        <p:spPr bwMode="auto">
          <a:xfrm rot="16200000">
            <a:off x="906433" y="2605194"/>
            <a:ext cx="2018806" cy="584775"/>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eaLnBrk="0" fontAlgn="base" hangingPunct="0">
              <a:lnSpc>
                <a:spcPct val="100000"/>
              </a:lnSpc>
              <a:spcBef>
                <a:spcPct val="0"/>
              </a:spcBef>
              <a:spcAft>
                <a:spcPct val="0"/>
              </a:spcAft>
              <a:buClrTx/>
              <a:buFontTx/>
              <a:buNone/>
            </a:pPr>
            <a:r>
              <a:rPr lang="es-ES" altLang="es-ES" sz="3200" b="1" kern="1200" dirty="0">
                <a:solidFill>
                  <a:prstClr val="white"/>
                </a:solidFill>
                <a:latin typeface="Montserrat" pitchFamily="2" charset="77"/>
                <a:ea typeface="Verdana" panose="020B0604030504040204" pitchFamily="34" charset="0"/>
                <a:cs typeface="Verdana" panose="020B0604030504040204" pitchFamily="34" charset="0"/>
              </a:rPr>
              <a:t>MISIÓN</a:t>
            </a:r>
          </a:p>
        </p:txBody>
      </p:sp>
      <p:sp>
        <p:nvSpPr>
          <p:cNvPr id="5" name="CuadroTexto 84">
            <a:extLst>
              <a:ext uri="{FF2B5EF4-FFF2-40B4-BE49-F238E27FC236}">
                <a16:creationId xmlns:a16="http://schemas.microsoft.com/office/drawing/2014/main" id="{BB711315-A6F9-281A-07DF-645BDAB9E149}"/>
              </a:ext>
            </a:extLst>
          </p:cNvPr>
          <p:cNvSpPr txBox="1">
            <a:spLocks noChangeArrowheads="1"/>
          </p:cNvSpPr>
          <p:nvPr/>
        </p:nvSpPr>
        <p:spPr bwMode="auto">
          <a:xfrm>
            <a:off x="2469926" y="2033856"/>
            <a:ext cx="6104058" cy="2462213"/>
          </a:xfrm>
          <a:prstGeom prst="rect">
            <a:avLst/>
          </a:prstGeom>
          <a:solidFill>
            <a:srgbClr val="F5801F">
              <a:alpha val="50000"/>
            </a:srgb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s-ES" altLang="es-ES" sz="1400" b="1" kern="1200" dirty="0">
                <a:solidFill>
                  <a:prstClr val="white"/>
                </a:solidFill>
                <a:latin typeface="Montserrat" pitchFamily="2" charset="77"/>
                <a:ea typeface="Verdana" panose="020B0604030504040204" pitchFamily="34" charset="0"/>
                <a:cs typeface="Verdana" panose="020B0604030504040204" pitchFamily="34" charset="0"/>
              </a:rPr>
              <a:t>La Misión del presente Plan Prospectivo – Estratégico del Voleibol en Gipuzkoa es la siguiente:</a:t>
            </a:r>
          </a:p>
          <a:p>
            <a:pPr defTabSz="457200" eaLnBrk="0" fontAlgn="base" hangingPunct="0">
              <a:lnSpc>
                <a:spcPct val="100000"/>
              </a:lnSpc>
              <a:spcBef>
                <a:spcPct val="0"/>
              </a:spcBef>
              <a:spcAft>
                <a:spcPct val="0"/>
              </a:spcAft>
              <a:buClrTx/>
              <a:buFontTx/>
              <a:buNone/>
            </a:pPr>
            <a:endParaRPr lang="es-ES" altLang="es-ES" sz="1800" b="1" kern="1200" dirty="0">
              <a:solidFill>
                <a:prstClr val="white"/>
              </a:solidFill>
              <a:latin typeface="Montserrat" pitchFamily="2" charset="77"/>
              <a:ea typeface="Verdana" panose="020B0604030504040204" pitchFamily="34" charset="0"/>
              <a:cs typeface="Verdana" panose="020B0604030504040204" pitchFamily="34" charset="0"/>
            </a:endParaRPr>
          </a:p>
          <a:p>
            <a:pPr defTabSz="457200" eaLnBrk="0" fontAlgn="base" hangingPunct="0">
              <a:lnSpc>
                <a:spcPct val="100000"/>
              </a:lnSpc>
              <a:spcBef>
                <a:spcPct val="0"/>
              </a:spcBef>
              <a:spcAft>
                <a:spcPct val="0"/>
              </a:spcAft>
              <a:buClrTx/>
              <a:buFontTx/>
              <a:buNone/>
            </a:pPr>
            <a:r>
              <a:rPr lang="es-ES" altLang="es-ES" sz="1800" b="1" kern="1200" dirty="0">
                <a:solidFill>
                  <a:prstClr val="white"/>
                </a:solidFill>
                <a:latin typeface="Montserrat" pitchFamily="2" charset="77"/>
                <a:ea typeface="Verdana" panose="020B0604030504040204" pitchFamily="34" charset="0"/>
                <a:cs typeface="Verdana" panose="020B0604030504040204" pitchFamily="34" charset="0"/>
              </a:rPr>
              <a:t>Ser la hoja de ruta que sirva de guía al conjunto de agentes y personas implicadas en el crecimiento y desarrollo del deporte del Voleibol en Gipuzkoa, direccionando el conjunto de sus actuaciones en la consecución del escenario futuro a alcanzar en el año 2030</a:t>
            </a:r>
          </a:p>
        </p:txBody>
      </p:sp>
      <p:sp>
        <p:nvSpPr>
          <p:cNvPr id="15" name="CuadroTexto 84">
            <a:extLst>
              <a:ext uri="{FF2B5EF4-FFF2-40B4-BE49-F238E27FC236}">
                <a16:creationId xmlns:a16="http://schemas.microsoft.com/office/drawing/2014/main" id="{2FD17B05-D518-3C4F-032B-833DC344D03B}"/>
              </a:ext>
            </a:extLst>
          </p:cNvPr>
          <p:cNvSpPr txBox="1">
            <a:spLocks noChangeArrowheads="1"/>
          </p:cNvSpPr>
          <p:nvPr/>
        </p:nvSpPr>
        <p:spPr bwMode="auto">
          <a:xfrm>
            <a:off x="2469926" y="5238094"/>
            <a:ext cx="3502374" cy="830997"/>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s-ES" altLang="es-ES" sz="2400" b="1" kern="1200" dirty="0">
                <a:solidFill>
                  <a:prstClr val="white"/>
                </a:solidFill>
                <a:latin typeface="Montserrat" pitchFamily="2" charset="77"/>
                <a:ea typeface="Verdana" panose="020B0604030504040204" pitchFamily="34" charset="0"/>
                <a:cs typeface="Verdana" panose="020B0604030504040204" pitchFamily="34" charset="0"/>
              </a:rPr>
              <a:t>EL OBJETIVO DE ESTE DOCUMENTO</a:t>
            </a:r>
          </a:p>
        </p:txBody>
      </p:sp>
      <p:sp>
        <p:nvSpPr>
          <p:cNvPr id="16" name="Titel 18">
            <a:extLst>
              <a:ext uri="{FF2B5EF4-FFF2-40B4-BE49-F238E27FC236}">
                <a16:creationId xmlns:a16="http://schemas.microsoft.com/office/drawing/2014/main" id="{1FB6A3F8-1CBE-75C2-C9E0-EC06115FE96E}"/>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2.1. La Misión del Plan</a:t>
            </a:r>
          </a:p>
        </p:txBody>
      </p:sp>
    </p:spTree>
    <p:extLst>
      <p:ext uri="{BB962C8B-B14F-4D97-AF65-F5344CB8AC3E}">
        <p14:creationId xmlns:p14="http://schemas.microsoft.com/office/powerpoint/2010/main" val="99318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5B90E0D9-2DF7-8586-2257-FDAB05AB5EE9}"/>
              </a:ext>
            </a:extLst>
          </p:cNvPr>
          <p:cNvSpPr/>
          <p:nvPr/>
        </p:nvSpPr>
        <p:spPr>
          <a:xfrm>
            <a:off x="0" y="1258785"/>
            <a:ext cx="9906000" cy="5599215"/>
          </a:xfrm>
          <a:prstGeom prst="rect">
            <a:avLst/>
          </a:prstGeom>
          <a:solidFill>
            <a:srgbClr val="F5801F"/>
          </a:solidFill>
          <a:ln w="12700"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53ECA5B3-252E-CDF5-A78C-CE755AB2F3BC}"/>
              </a:ext>
            </a:extLst>
          </p:cNvPr>
          <p:cNvPicPr>
            <a:picLocks noChangeAspect="1"/>
          </p:cNvPicPr>
          <p:nvPr/>
        </p:nvPicPr>
        <p:blipFill>
          <a:blip r:embed="rId2">
            <a:duotone>
              <a:schemeClr val="accent6">
                <a:shade val="45000"/>
                <a:satMod val="135000"/>
              </a:schemeClr>
              <a:prstClr val="white"/>
            </a:duotone>
            <a:alphaModFix amt="30000"/>
          </a:blip>
          <a:stretch>
            <a:fillRect/>
          </a:stretch>
        </p:blipFill>
        <p:spPr>
          <a:xfrm>
            <a:off x="3174669" y="2033856"/>
            <a:ext cx="4352912" cy="4352912"/>
          </a:xfrm>
          <a:prstGeom prst="rect">
            <a:avLst/>
          </a:prstGeom>
          <a:noFill/>
          <a:ln>
            <a:noFill/>
          </a:ln>
        </p:spPr>
      </p:pic>
      <p:sp>
        <p:nvSpPr>
          <p:cNvPr id="11" name="CuadroTexto 84">
            <a:extLst>
              <a:ext uri="{FF2B5EF4-FFF2-40B4-BE49-F238E27FC236}">
                <a16:creationId xmlns:a16="http://schemas.microsoft.com/office/drawing/2014/main" id="{994A4026-F537-1E70-79E0-4950598AE30C}"/>
              </a:ext>
            </a:extLst>
          </p:cNvPr>
          <p:cNvSpPr txBox="1">
            <a:spLocks noChangeArrowheads="1"/>
          </p:cNvSpPr>
          <p:nvPr/>
        </p:nvSpPr>
        <p:spPr bwMode="auto">
          <a:xfrm rot="16200000">
            <a:off x="354231" y="2578659"/>
            <a:ext cx="3123211" cy="1077218"/>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457200" eaLnBrk="0" fontAlgn="base" hangingPunct="0">
              <a:lnSpc>
                <a:spcPct val="100000"/>
              </a:lnSpc>
              <a:spcBef>
                <a:spcPct val="0"/>
              </a:spcBef>
              <a:spcAft>
                <a:spcPct val="0"/>
              </a:spcAft>
              <a:buClrTx/>
              <a:buFontTx/>
              <a:buNone/>
            </a:pPr>
            <a:r>
              <a:rPr lang="es-ES" altLang="es-ES" sz="3200" b="1" kern="1200" dirty="0">
                <a:solidFill>
                  <a:prstClr val="white"/>
                </a:solidFill>
                <a:latin typeface="Montserrat" pitchFamily="2" charset="77"/>
                <a:ea typeface="Verdana" panose="020B0604030504040204" pitchFamily="34" charset="0"/>
                <a:cs typeface="Verdana" panose="020B0604030504040204" pitchFamily="34" charset="0"/>
              </a:rPr>
              <a:t>VISIÓN</a:t>
            </a:r>
          </a:p>
          <a:p>
            <a:pPr algn="r" defTabSz="457200" eaLnBrk="0" fontAlgn="base" hangingPunct="0">
              <a:lnSpc>
                <a:spcPct val="100000"/>
              </a:lnSpc>
              <a:spcBef>
                <a:spcPct val="0"/>
              </a:spcBef>
              <a:spcAft>
                <a:spcPct val="0"/>
              </a:spcAft>
              <a:buClrTx/>
              <a:buFontTx/>
              <a:buNone/>
            </a:pPr>
            <a:r>
              <a:rPr lang="es-ES" altLang="es-ES" sz="3200" b="1" kern="1200" dirty="0">
                <a:solidFill>
                  <a:prstClr val="white"/>
                </a:solidFill>
                <a:latin typeface="Montserrat" pitchFamily="2" charset="77"/>
                <a:ea typeface="Verdana" panose="020B0604030504040204" pitchFamily="34" charset="0"/>
                <a:cs typeface="Verdana" panose="020B0604030504040204" pitchFamily="34" charset="0"/>
              </a:rPr>
              <a:t> 2030</a:t>
            </a:r>
          </a:p>
        </p:txBody>
      </p:sp>
      <p:sp>
        <p:nvSpPr>
          <p:cNvPr id="5" name="CuadroTexto 84">
            <a:extLst>
              <a:ext uri="{FF2B5EF4-FFF2-40B4-BE49-F238E27FC236}">
                <a16:creationId xmlns:a16="http://schemas.microsoft.com/office/drawing/2014/main" id="{BB711315-A6F9-281A-07DF-645BDAB9E149}"/>
              </a:ext>
            </a:extLst>
          </p:cNvPr>
          <p:cNvSpPr txBox="1">
            <a:spLocks noChangeArrowheads="1"/>
          </p:cNvSpPr>
          <p:nvPr/>
        </p:nvSpPr>
        <p:spPr bwMode="auto">
          <a:xfrm>
            <a:off x="2469926" y="1570716"/>
            <a:ext cx="7208463" cy="3293209"/>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s-ES" altLang="es-ES" sz="1400" b="1" kern="1200" dirty="0">
                <a:solidFill>
                  <a:prstClr val="white"/>
                </a:solidFill>
                <a:latin typeface="Montserrat" pitchFamily="2" charset="77"/>
                <a:ea typeface="Verdana" panose="020B0604030504040204" pitchFamily="34" charset="0"/>
                <a:cs typeface="Verdana" panose="020B0604030504040204" pitchFamily="34" charset="0"/>
              </a:rPr>
              <a:t>La Visión a alcanzar en el año 2030 con el presente Plan Prospectivo - Estratégico del Voleibol en Gipuzkoa es la siguiente:</a:t>
            </a:r>
          </a:p>
          <a:p>
            <a:pPr defTabSz="457200" eaLnBrk="0" fontAlgn="base" hangingPunct="0">
              <a:lnSpc>
                <a:spcPct val="100000"/>
              </a:lnSpc>
              <a:spcBef>
                <a:spcPct val="0"/>
              </a:spcBef>
              <a:spcAft>
                <a:spcPct val="0"/>
              </a:spcAft>
              <a:buClrTx/>
              <a:buFontTx/>
              <a:buNone/>
            </a:pPr>
            <a:endParaRPr lang="es-ES" altLang="es-ES" sz="1800" b="1" kern="1200" dirty="0">
              <a:solidFill>
                <a:prstClr val="white"/>
              </a:solidFill>
              <a:latin typeface="Montserrat" pitchFamily="2" charset="77"/>
              <a:ea typeface="Verdana" panose="020B0604030504040204" pitchFamily="34" charset="0"/>
              <a:cs typeface="Verdana" panose="020B0604030504040204" pitchFamily="34" charset="0"/>
            </a:endParaRPr>
          </a:p>
          <a:p>
            <a:pPr defTabSz="457200" eaLnBrk="0" fontAlgn="base" hangingPunct="0">
              <a:lnSpc>
                <a:spcPct val="100000"/>
              </a:lnSpc>
              <a:spcBef>
                <a:spcPct val="0"/>
              </a:spcBef>
              <a:spcAft>
                <a:spcPct val="0"/>
              </a:spcAft>
              <a:buClrTx/>
              <a:buNone/>
            </a:pPr>
            <a:r>
              <a:rPr lang="es-ES" altLang="es-ES" sz="1800" b="1" kern="1200" dirty="0">
                <a:solidFill>
                  <a:prstClr val="white"/>
                </a:solidFill>
                <a:latin typeface="Montserrat" pitchFamily="2" charset="77"/>
                <a:ea typeface="Verdana" panose="020B0604030504040204" pitchFamily="34" charset="0"/>
                <a:cs typeface="Verdana" panose="020B0604030504040204" pitchFamily="34" charset="0"/>
              </a:rPr>
              <a:t>“Hoy, 20 de junio de 2030, el Voleibol es un deporte de primer nivel, ampliamente reconocido y conocido por la sociedad, con un gran nivel técnico de los deportistas y de los estamentos técnico, arbitral y directivo, con el apoyo de una óptima organización federativa y la actividad de más 20 clubes que desarrollan su actividad, gracias a la gran implicación de todas las personas involucradas en este deporte y que, en suma, conforman un colectivo muy cohesionado”.</a:t>
            </a:r>
          </a:p>
        </p:txBody>
      </p:sp>
      <p:sp>
        <p:nvSpPr>
          <p:cNvPr id="3" name="CuadroTexto 84">
            <a:extLst>
              <a:ext uri="{FF2B5EF4-FFF2-40B4-BE49-F238E27FC236}">
                <a16:creationId xmlns:a16="http://schemas.microsoft.com/office/drawing/2014/main" id="{D69B393E-77EE-B3BB-EAE0-7415724E628E}"/>
              </a:ext>
            </a:extLst>
          </p:cNvPr>
          <p:cNvSpPr txBox="1">
            <a:spLocks noChangeArrowheads="1"/>
          </p:cNvSpPr>
          <p:nvPr/>
        </p:nvSpPr>
        <p:spPr bwMode="auto">
          <a:xfrm>
            <a:off x="2469925" y="5238094"/>
            <a:ext cx="4619643" cy="830997"/>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s-ES" altLang="es-ES" sz="2400" b="1" kern="1200" dirty="0">
                <a:solidFill>
                  <a:prstClr val="white"/>
                </a:solidFill>
                <a:latin typeface="Montserrat" pitchFamily="2" charset="77"/>
                <a:ea typeface="Verdana" panose="020B0604030504040204" pitchFamily="34" charset="0"/>
                <a:cs typeface="Verdana" panose="020B0604030504040204" pitchFamily="34" charset="0"/>
              </a:rPr>
              <a:t>EL FUTURO DEL VOLEIBOL QUE QUEREMOS</a:t>
            </a:r>
          </a:p>
        </p:txBody>
      </p:sp>
      <p:sp>
        <p:nvSpPr>
          <p:cNvPr id="4" name="Titel 18">
            <a:extLst>
              <a:ext uri="{FF2B5EF4-FFF2-40B4-BE49-F238E27FC236}">
                <a16:creationId xmlns:a16="http://schemas.microsoft.com/office/drawing/2014/main" id="{4A4C57A4-4853-60C1-0603-14809246B7AF}"/>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2.2. La Visión del Plan</a:t>
            </a:r>
          </a:p>
        </p:txBody>
      </p:sp>
    </p:spTree>
    <p:extLst>
      <p:ext uri="{BB962C8B-B14F-4D97-AF65-F5344CB8AC3E}">
        <p14:creationId xmlns:p14="http://schemas.microsoft.com/office/powerpoint/2010/main" val="154316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yellow circle with a hand and a sun and a check mark&#10;&#10;Description automatically generated with low confidence">
            <a:extLst>
              <a:ext uri="{FF2B5EF4-FFF2-40B4-BE49-F238E27FC236}">
                <a16:creationId xmlns:a16="http://schemas.microsoft.com/office/drawing/2014/main" id="{030007BC-E2F2-7801-B4B2-B8C45163A84B}"/>
              </a:ext>
            </a:extLst>
          </p:cNvPr>
          <p:cNvPicPr>
            <a:picLocks noChangeAspect="1" noChangeArrowheads="1"/>
          </p:cNvPicPr>
          <p:nvPr/>
        </p:nvPicPr>
        <p:blipFill>
          <a:blip r:embed="rId2">
            <a:duotone>
              <a:schemeClr val="accent6">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2716476" y="1703802"/>
            <a:ext cx="4719598" cy="470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5B90E0D9-2DF7-8586-2257-FDAB05AB5EE9}"/>
              </a:ext>
            </a:extLst>
          </p:cNvPr>
          <p:cNvSpPr/>
          <p:nvPr/>
        </p:nvSpPr>
        <p:spPr>
          <a:xfrm>
            <a:off x="0" y="1258785"/>
            <a:ext cx="9906000" cy="5599215"/>
          </a:xfrm>
          <a:prstGeom prst="rect">
            <a:avLst/>
          </a:prstGeom>
          <a:solidFill>
            <a:srgbClr val="F5801F"/>
          </a:solidFill>
          <a:ln w="12700" cap="flat" cmpd="sng" algn="ctr">
            <a:solidFill>
              <a:srgbClr val="F5801F"/>
            </a:solid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uadroTexto 84">
            <a:extLst>
              <a:ext uri="{FF2B5EF4-FFF2-40B4-BE49-F238E27FC236}">
                <a16:creationId xmlns:a16="http://schemas.microsoft.com/office/drawing/2014/main" id="{994A4026-F537-1E70-79E0-4950598AE30C}"/>
              </a:ext>
            </a:extLst>
          </p:cNvPr>
          <p:cNvSpPr txBox="1">
            <a:spLocks noChangeArrowheads="1"/>
          </p:cNvSpPr>
          <p:nvPr/>
        </p:nvSpPr>
        <p:spPr bwMode="auto">
          <a:xfrm rot="16200000">
            <a:off x="684729" y="2826897"/>
            <a:ext cx="2462213" cy="584775"/>
          </a:xfrm>
          <a:prstGeom prst="rect">
            <a:avLst/>
          </a:prstGeom>
          <a:solidFill>
            <a:srgbClr val="F5801F"/>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eaLnBrk="0" fontAlgn="base" hangingPunct="0">
              <a:lnSpc>
                <a:spcPct val="100000"/>
              </a:lnSpc>
              <a:spcBef>
                <a:spcPct val="0"/>
              </a:spcBef>
              <a:spcAft>
                <a:spcPct val="0"/>
              </a:spcAft>
              <a:buClrTx/>
              <a:buFontTx/>
              <a:buNone/>
            </a:pPr>
            <a:r>
              <a:rPr lang="es-ES" altLang="es-ES" sz="3200" b="1" kern="1200" dirty="0">
                <a:solidFill>
                  <a:prstClr val="white"/>
                </a:solidFill>
                <a:latin typeface="Montserrat" pitchFamily="2" charset="77"/>
                <a:ea typeface="Verdana" panose="020B0604030504040204" pitchFamily="34" charset="0"/>
                <a:cs typeface="Verdana" panose="020B0604030504040204" pitchFamily="34" charset="0"/>
              </a:rPr>
              <a:t>VALORES</a:t>
            </a:r>
          </a:p>
        </p:txBody>
      </p:sp>
      <p:sp>
        <p:nvSpPr>
          <p:cNvPr id="5" name="CuadroTexto 84">
            <a:extLst>
              <a:ext uri="{FF2B5EF4-FFF2-40B4-BE49-F238E27FC236}">
                <a16:creationId xmlns:a16="http://schemas.microsoft.com/office/drawing/2014/main" id="{BB711315-A6F9-281A-07DF-645BDAB9E149}"/>
              </a:ext>
            </a:extLst>
          </p:cNvPr>
          <p:cNvSpPr txBox="1">
            <a:spLocks noChangeArrowheads="1"/>
          </p:cNvSpPr>
          <p:nvPr/>
        </p:nvSpPr>
        <p:spPr bwMode="auto">
          <a:xfrm>
            <a:off x="2469926" y="2033856"/>
            <a:ext cx="6674074" cy="800219"/>
          </a:xfrm>
          <a:prstGeom prst="rect">
            <a:avLst/>
          </a:prstGeom>
          <a:solidFill>
            <a:srgbClr val="F5801F">
              <a:alpha val="50000"/>
            </a:srgb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0" fontAlgn="base" hangingPunct="0">
              <a:lnSpc>
                <a:spcPct val="100000"/>
              </a:lnSpc>
              <a:spcBef>
                <a:spcPct val="0"/>
              </a:spcBef>
              <a:spcAft>
                <a:spcPct val="0"/>
              </a:spcAft>
              <a:buClrTx/>
              <a:buFontTx/>
              <a:buNone/>
            </a:pPr>
            <a:r>
              <a:rPr lang="es-ES" altLang="es-ES" sz="1400" b="1" kern="1200" dirty="0">
                <a:solidFill>
                  <a:prstClr val="white"/>
                </a:solidFill>
                <a:latin typeface="Montserrat" pitchFamily="2" charset="77"/>
                <a:ea typeface="Verdana" panose="020B0604030504040204" pitchFamily="34" charset="0"/>
                <a:cs typeface="Verdana" panose="020B0604030504040204" pitchFamily="34" charset="0"/>
              </a:rPr>
              <a:t>El desarrollo y ejecución del presente Plan Prospectivo – Estratégico del Voleibol en Gipuzkoa se basa en los siguientes valores:</a:t>
            </a:r>
          </a:p>
          <a:p>
            <a:pPr defTabSz="457200" eaLnBrk="0" fontAlgn="base" hangingPunct="0">
              <a:lnSpc>
                <a:spcPct val="100000"/>
              </a:lnSpc>
              <a:spcBef>
                <a:spcPct val="0"/>
              </a:spcBef>
              <a:spcAft>
                <a:spcPct val="0"/>
              </a:spcAft>
              <a:buClrTx/>
              <a:buFontTx/>
              <a:buNone/>
            </a:pPr>
            <a:endParaRPr lang="es-ES" altLang="es-ES" sz="1800" b="1" kern="1200" dirty="0">
              <a:solidFill>
                <a:prstClr val="white"/>
              </a:solidFill>
              <a:latin typeface="Montserrat" pitchFamily="2" charset="77"/>
              <a:ea typeface="Verdana" panose="020B0604030504040204" pitchFamily="34" charset="0"/>
              <a:cs typeface="Verdana" panose="020B0604030504040204" pitchFamily="34" charset="0"/>
            </a:endParaRPr>
          </a:p>
        </p:txBody>
      </p:sp>
      <p:grpSp>
        <p:nvGrpSpPr>
          <p:cNvPr id="3" name="Google Shape;127;p4">
            <a:extLst>
              <a:ext uri="{FF2B5EF4-FFF2-40B4-BE49-F238E27FC236}">
                <a16:creationId xmlns:a16="http://schemas.microsoft.com/office/drawing/2014/main" id="{CCDA1ED5-FA6D-88C1-C260-E8447D77AC0F}"/>
              </a:ext>
            </a:extLst>
          </p:cNvPr>
          <p:cNvGrpSpPr>
            <a:grpSpLocks/>
          </p:cNvGrpSpPr>
          <p:nvPr/>
        </p:nvGrpSpPr>
        <p:grpSpPr bwMode="auto">
          <a:xfrm>
            <a:off x="5910346" y="2866070"/>
            <a:ext cx="2795587" cy="532394"/>
            <a:chOff x="6033417" y="1267916"/>
            <a:chExt cx="2697508" cy="710145"/>
          </a:xfrm>
        </p:grpSpPr>
        <p:sp>
          <p:nvSpPr>
            <p:cNvPr id="4" name="Google Shape;128;p4">
              <a:extLst>
                <a:ext uri="{FF2B5EF4-FFF2-40B4-BE49-F238E27FC236}">
                  <a16:creationId xmlns:a16="http://schemas.microsoft.com/office/drawing/2014/main" id="{A31E2DB9-EB85-B6F7-14F4-E26F342818B6}"/>
                </a:ext>
              </a:extLst>
            </p:cNvPr>
            <p:cNvSpPr txBox="1">
              <a:spLocks noChangeArrowheads="1"/>
            </p:cNvSpPr>
            <p:nvPr/>
          </p:nvSpPr>
          <p:spPr bwMode="auto">
            <a:xfrm flipH="1">
              <a:off x="6033417" y="1633423"/>
              <a:ext cx="2697508" cy="3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n-US" altLang="en-CN" sz="11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Implicación de personas y agentes</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sp>
          <p:nvSpPr>
            <p:cNvPr id="6" name="Google Shape;129;p4">
              <a:extLst>
                <a:ext uri="{FF2B5EF4-FFF2-40B4-BE49-F238E27FC236}">
                  <a16:creationId xmlns:a16="http://schemas.microsoft.com/office/drawing/2014/main" id="{173E0CA7-43E5-DB24-D3DC-842438ECF2CC}"/>
                </a:ext>
              </a:extLst>
            </p:cNvPr>
            <p:cNvSpPr txBox="1">
              <a:spLocks noChangeArrowheads="1"/>
            </p:cNvSpPr>
            <p:nvPr/>
          </p:nvSpPr>
          <p:spPr bwMode="auto">
            <a:xfrm flipH="1">
              <a:off x="6050829" y="1267916"/>
              <a:ext cx="2680096"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n-US"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Compromiso</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grpSp>
      <p:grpSp>
        <p:nvGrpSpPr>
          <p:cNvPr id="7" name="Google Shape;130;p4">
            <a:extLst>
              <a:ext uri="{FF2B5EF4-FFF2-40B4-BE49-F238E27FC236}">
                <a16:creationId xmlns:a16="http://schemas.microsoft.com/office/drawing/2014/main" id="{4522FABF-4E4F-1D27-967A-4B082ACF7CD7}"/>
              </a:ext>
            </a:extLst>
          </p:cNvPr>
          <p:cNvGrpSpPr>
            <a:grpSpLocks/>
          </p:cNvGrpSpPr>
          <p:nvPr/>
        </p:nvGrpSpPr>
        <p:grpSpPr bwMode="auto">
          <a:xfrm>
            <a:off x="2324183" y="3955095"/>
            <a:ext cx="2490788" cy="639763"/>
            <a:chOff x="5360289" y="1233982"/>
            <a:chExt cx="3321204" cy="853427"/>
          </a:xfrm>
        </p:grpSpPr>
        <p:sp>
          <p:nvSpPr>
            <p:cNvPr id="8" name="Google Shape;131;p4">
              <a:extLst>
                <a:ext uri="{FF2B5EF4-FFF2-40B4-BE49-F238E27FC236}">
                  <a16:creationId xmlns:a16="http://schemas.microsoft.com/office/drawing/2014/main" id="{E38DCE97-541E-55B6-55AB-DF46E7014F1F}"/>
                </a:ext>
              </a:extLst>
            </p:cNvPr>
            <p:cNvSpPr txBox="1">
              <a:spLocks noChangeArrowheads="1"/>
            </p:cNvSpPr>
            <p:nvPr/>
          </p:nvSpPr>
          <p:spPr bwMode="auto">
            <a:xfrm flipH="1">
              <a:off x="5360289" y="1542628"/>
              <a:ext cx="3321204" cy="54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n-US" altLang="en-CN" sz="11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Cooperación real entre los agentes y trabajo en equipo</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sp>
          <p:nvSpPr>
            <p:cNvPr id="9" name="Google Shape;132;p4">
              <a:extLst>
                <a:ext uri="{FF2B5EF4-FFF2-40B4-BE49-F238E27FC236}">
                  <a16:creationId xmlns:a16="http://schemas.microsoft.com/office/drawing/2014/main" id="{C5D385A8-2A79-B162-FE6B-39833BA9F889}"/>
                </a:ext>
              </a:extLst>
            </p:cNvPr>
            <p:cNvSpPr txBox="1">
              <a:spLocks noChangeArrowheads="1"/>
            </p:cNvSpPr>
            <p:nvPr/>
          </p:nvSpPr>
          <p:spPr bwMode="auto">
            <a:xfrm flipH="1">
              <a:off x="5983986" y="1233982"/>
              <a:ext cx="2680097" cy="4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n-US"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Colaboración</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grpSp>
      <p:grpSp>
        <p:nvGrpSpPr>
          <p:cNvPr id="12" name="Google Shape;133;p4">
            <a:extLst>
              <a:ext uri="{FF2B5EF4-FFF2-40B4-BE49-F238E27FC236}">
                <a16:creationId xmlns:a16="http://schemas.microsoft.com/office/drawing/2014/main" id="{DF69BB83-76E5-18EA-4BFB-8D372053FB5E}"/>
              </a:ext>
            </a:extLst>
          </p:cNvPr>
          <p:cNvGrpSpPr>
            <a:grpSpLocks/>
          </p:cNvGrpSpPr>
          <p:nvPr/>
        </p:nvGrpSpPr>
        <p:grpSpPr bwMode="auto">
          <a:xfrm>
            <a:off x="6812046" y="3955095"/>
            <a:ext cx="2538412" cy="722313"/>
            <a:chOff x="5632728" y="1227419"/>
            <a:chExt cx="3382503" cy="960227"/>
          </a:xfrm>
        </p:grpSpPr>
        <p:sp>
          <p:nvSpPr>
            <p:cNvPr id="14" name="Google Shape;134;p4">
              <a:extLst>
                <a:ext uri="{FF2B5EF4-FFF2-40B4-BE49-F238E27FC236}">
                  <a16:creationId xmlns:a16="http://schemas.microsoft.com/office/drawing/2014/main" id="{A6943981-6C35-25A1-01EA-9A9305DF5D3B}"/>
                </a:ext>
              </a:extLst>
            </p:cNvPr>
            <p:cNvSpPr txBox="1">
              <a:spLocks noChangeArrowheads="1"/>
            </p:cNvSpPr>
            <p:nvPr/>
          </p:nvSpPr>
          <p:spPr bwMode="auto">
            <a:xfrm flipH="1">
              <a:off x="5650131" y="1643146"/>
              <a:ext cx="3365100" cy="5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s-ES" altLang="en-CN" sz="11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Ética y honestidad en la ejecución de las actuaciones del Plan</a:t>
              </a:r>
              <a:endParaRPr kumimoji="0" lang="es-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sp>
          <p:nvSpPr>
            <p:cNvPr id="16" name="Google Shape;135;p4">
              <a:extLst>
                <a:ext uri="{FF2B5EF4-FFF2-40B4-BE49-F238E27FC236}">
                  <a16:creationId xmlns:a16="http://schemas.microsoft.com/office/drawing/2014/main" id="{B4AF4D43-B4CB-65B9-DB3D-0282273EC6E7}"/>
                </a:ext>
              </a:extLst>
            </p:cNvPr>
            <p:cNvSpPr txBox="1">
              <a:spLocks noChangeArrowheads="1"/>
            </p:cNvSpPr>
            <p:nvPr/>
          </p:nvSpPr>
          <p:spPr bwMode="auto">
            <a:xfrm flipH="1">
              <a:off x="5632728" y="1227419"/>
              <a:ext cx="2680097"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n-US"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Integridad</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grpSp>
      <p:grpSp>
        <p:nvGrpSpPr>
          <p:cNvPr id="17" name="Google Shape;136;p4">
            <a:extLst>
              <a:ext uri="{FF2B5EF4-FFF2-40B4-BE49-F238E27FC236}">
                <a16:creationId xmlns:a16="http://schemas.microsoft.com/office/drawing/2014/main" id="{74E80593-7B31-F93C-1485-469AA6A750DE}"/>
              </a:ext>
            </a:extLst>
          </p:cNvPr>
          <p:cNvGrpSpPr>
            <a:grpSpLocks/>
          </p:cNvGrpSpPr>
          <p:nvPr/>
        </p:nvGrpSpPr>
        <p:grpSpPr bwMode="auto">
          <a:xfrm>
            <a:off x="4586371" y="5763258"/>
            <a:ext cx="2451100" cy="641350"/>
            <a:chOff x="5698255" y="1269666"/>
            <a:chExt cx="3268969" cy="855621"/>
          </a:xfrm>
        </p:grpSpPr>
        <p:sp>
          <p:nvSpPr>
            <p:cNvPr id="18" name="Google Shape;137;p4">
              <a:extLst>
                <a:ext uri="{FF2B5EF4-FFF2-40B4-BE49-F238E27FC236}">
                  <a16:creationId xmlns:a16="http://schemas.microsoft.com/office/drawing/2014/main" id="{18A8AC89-1A50-7A49-5FFA-A2CE48C3D150}"/>
                </a:ext>
              </a:extLst>
            </p:cNvPr>
            <p:cNvSpPr txBox="1">
              <a:spLocks noChangeArrowheads="1"/>
            </p:cNvSpPr>
            <p:nvPr/>
          </p:nvSpPr>
          <p:spPr bwMode="auto">
            <a:xfrm flipH="1">
              <a:off x="5698255" y="1579840"/>
              <a:ext cx="3268969" cy="54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n-US" altLang="en-CN" sz="11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Compromiso y esfuerzo por alcanzar los mejores resultados</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sp>
          <p:nvSpPr>
            <p:cNvPr id="19" name="Google Shape;138;p4">
              <a:extLst>
                <a:ext uri="{FF2B5EF4-FFF2-40B4-BE49-F238E27FC236}">
                  <a16:creationId xmlns:a16="http://schemas.microsoft.com/office/drawing/2014/main" id="{6FC282A8-61AB-1B08-DE10-AE016444D98E}"/>
                </a:ext>
              </a:extLst>
            </p:cNvPr>
            <p:cNvSpPr txBox="1">
              <a:spLocks noChangeArrowheads="1"/>
            </p:cNvSpPr>
            <p:nvPr/>
          </p:nvSpPr>
          <p:spPr bwMode="auto">
            <a:xfrm flipH="1">
              <a:off x="5902803" y="1269666"/>
              <a:ext cx="2965826"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n-US"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Calidad</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grpSp>
      <p:grpSp>
        <p:nvGrpSpPr>
          <p:cNvPr id="20" name="Google Shape;139;p4">
            <a:extLst>
              <a:ext uri="{FF2B5EF4-FFF2-40B4-BE49-F238E27FC236}">
                <a16:creationId xmlns:a16="http://schemas.microsoft.com/office/drawing/2014/main" id="{B180DCAF-4F2C-66BB-8444-03E97A7EFBE0}"/>
              </a:ext>
            </a:extLst>
          </p:cNvPr>
          <p:cNvGrpSpPr>
            <a:grpSpLocks/>
          </p:cNvGrpSpPr>
          <p:nvPr/>
        </p:nvGrpSpPr>
        <p:grpSpPr bwMode="auto">
          <a:xfrm>
            <a:off x="2824246" y="2858133"/>
            <a:ext cx="2878137" cy="549231"/>
            <a:chOff x="6043845" y="1227261"/>
            <a:chExt cx="2697515" cy="732049"/>
          </a:xfrm>
        </p:grpSpPr>
        <p:sp>
          <p:nvSpPr>
            <p:cNvPr id="21" name="Google Shape;140;p4">
              <a:extLst>
                <a:ext uri="{FF2B5EF4-FFF2-40B4-BE49-F238E27FC236}">
                  <a16:creationId xmlns:a16="http://schemas.microsoft.com/office/drawing/2014/main" id="{7F60D306-405E-AB16-5B01-1CF794D3D778}"/>
                </a:ext>
              </a:extLst>
            </p:cNvPr>
            <p:cNvSpPr txBox="1">
              <a:spLocks noChangeArrowheads="1"/>
            </p:cNvSpPr>
            <p:nvPr/>
          </p:nvSpPr>
          <p:spPr bwMode="auto">
            <a:xfrm flipH="1">
              <a:off x="6043854" y="1614933"/>
              <a:ext cx="2697506" cy="34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n-US" altLang="en-CN" sz="11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Comunicación abierta, simple y accesible</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sp>
          <p:nvSpPr>
            <p:cNvPr id="22" name="Google Shape;141;p4">
              <a:extLst>
                <a:ext uri="{FF2B5EF4-FFF2-40B4-BE49-F238E27FC236}">
                  <a16:creationId xmlns:a16="http://schemas.microsoft.com/office/drawing/2014/main" id="{8C0E99CE-63F3-15AB-C757-104FB7228E04}"/>
                </a:ext>
              </a:extLst>
            </p:cNvPr>
            <p:cNvSpPr txBox="1">
              <a:spLocks noChangeArrowheads="1"/>
            </p:cNvSpPr>
            <p:nvPr/>
          </p:nvSpPr>
          <p:spPr bwMode="auto">
            <a:xfrm flipH="1">
              <a:off x="6043845" y="1227261"/>
              <a:ext cx="2680097"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n-US"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Transparencia</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grpSp>
      <p:grpSp>
        <p:nvGrpSpPr>
          <p:cNvPr id="23" name="Google Shape;142;p4">
            <a:extLst>
              <a:ext uri="{FF2B5EF4-FFF2-40B4-BE49-F238E27FC236}">
                <a16:creationId xmlns:a16="http://schemas.microsoft.com/office/drawing/2014/main" id="{8F6A4951-0E0C-7DED-FD83-96BF038E1B7C}"/>
              </a:ext>
            </a:extLst>
          </p:cNvPr>
          <p:cNvGrpSpPr>
            <a:grpSpLocks/>
          </p:cNvGrpSpPr>
          <p:nvPr/>
        </p:nvGrpSpPr>
        <p:grpSpPr bwMode="auto">
          <a:xfrm>
            <a:off x="2908383" y="5085395"/>
            <a:ext cx="2024063" cy="657225"/>
            <a:chOff x="5983986" y="1267275"/>
            <a:chExt cx="2697508" cy="874592"/>
          </a:xfrm>
        </p:grpSpPr>
        <p:sp>
          <p:nvSpPr>
            <p:cNvPr id="24" name="Google Shape;143;p4">
              <a:extLst>
                <a:ext uri="{FF2B5EF4-FFF2-40B4-BE49-F238E27FC236}">
                  <a16:creationId xmlns:a16="http://schemas.microsoft.com/office/drawing/2014/main" id="{51602FE2-74F4-4C2B-109A-F4B2A35681CA}"/>
                </a:ext>
              </a:extLst>
            </p:cNvPr>
            <p:cNvSpPr txBox="1">
              <a:spLocks noChangeArrowheads="1"/>
            </p:cNvSpPr>
            <p:nvPr/>
          </p:nvSpPr>
          <p:spPr bwMode="auto">
            <a:xfrm flipH="1">
              <a:off x="5983986" y="1596418"/>
              <a:ext cx="2697508" cy="54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n-US" altLang="en-CN" sz="11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Complicidad entre los agentes implicados</a:t>
              </a:r>
              <a:endParaRPr kumimoji="0" lang="en-CN" altLang="en-CN" sz="1800" b="0"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sp>
          <p:nvSpPr>
            <p:cNvPr id="25" name="Google Shape;144;p4">
              <a:extLst>
                <a:ext uri="{FF2B5EF4-FFF2-40B4-BE49-F238E27FC236}">
                  <a16:creationId xmlns:a16="http://schemas.microsoft.com/office/drawing/2014/main" id="{B65BB179-1C09-001D-EA74-A5F2F14286B4}"/>
                </a:ext>
              </a:extLst>
            </p:cNvPr>
            <p:cNvSpPr txBox="1">
              <a:spLocks noChangeArrowheads="1"/>
            </p:cNvSpPr>
            <p:nvPr/>
          </p:nvSpPr>
          <p:spPr bwMode="auto">
            <a:xfrm flipH="1">
              <a:off x="5983986" y="1267275"/>
              <a:ext cx="2680097" cy="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s-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Cercanía</a:t>
              </a:r>
              <a:endParaRPr kumimoji="0" lang="es-ES" altLang="en-CN" sz="1800" b="0" i="0" u="none" strike="noStrike" kern="1200" cap="none" spc="0" normalizeH="0" baseline="0" dirty="0">
                <a:ln>
                  <a:noFill/>
                </a:ln>
                <a:solidFill>
                  <a:schemeClr val="bg1"/>
                </a:solidFill>
                <a:effectLst/>
                <a:uLnTx/>
                <a:uFillTx/>
                <a:latin typeface="Calibri" panose="020F0502020204030204" pitchFamily="34" charset="0"/>
                <a:ea typeface="+mn-ea"/>
                <a:cs typeface="+mn-cs"/>
              </a:endParaRPr>
            </a:p>
          </p:txBody>
        </p:sp>
      </p:grpSp>
      <p:grpSp>
        <p:nvGrpSpPr>
          <p:cNvPr id="26" name="Google Shape;146;p4">
            <a:extLst>
              <a:ext uri="{FF2B5EF4-FFF2-40B4-BE49-F238E27FC236}">
                <a16:creationId xmlns:a16="http://schemas.microsoft.com/office/drawing/2014/main" id="{A965A454-D769-E7C2-977F-A839228FD67D}"/>
              </a:ext>
            </a:extLst>
          </p:cNvPr>
          <p:cNvGrpSpPr>
            <a:grpSpLocks/>
          </p:cNvGrpSpPr>
          <p:nvPr/>
        </p:nvGrpSpPr>
        <p:grpSpPr bwMode="auto">
          <a:xfrm>
            <a:off x="6816808" y="5102858"/>
            <a:ext cx="2992398" cy="492589"/>
            <a:chOff x="5698253" y="1267275"/>
            <a:chExt cx="3436418" cy="657369"/>
          </a:xfrm>
        </p:grpSpPr>
        <p:sp>
          <p:nvSpPr>
            <p:cNvPr id="27" name="Google Shape;147;p4">
              <a:extLst>
                <a:ext uri="{FF2B5EF4-FFF2-40B4-BE49-F238E27FC236}">
                  <a16:creationId xmlns:a16="http://schemas.microsoft.com/office/drawing/2014/main" id="{860D9852-6832-920D-01F1-48810AE53694}"/>
                </a:ext>
              </a:extLst>
            </p:cNvPr>
            <p:cNvSpPr txBox="1">
              <a:spLocks noChangeArrowheads="1"/>
            </p:cNvSpPr>
            <p:nvPr/>
          </p:nvSpPr>
          <p:spPr bwMode="auto">
            <a:xfrm flipH="1">
              <a:off x="5698254" y="1579839"/>
              <a:ext cx="3268969" cy="34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100"/>
                <a:buFont typeface="Calibri" panose="020F0502020204030204" pitchFamily="34" charset="0"/>
                <a:buNone/>
                <a:tabLst/>
                <a:defRPr/>
              </a:pPr>
              <a:r>
                <a:rPr kumimoji="0" lang="es-ES" altLang="en-CN" sz="1100" b="0" i="0" u="none" strike="noStrike" kern="1200" cap="none" spc="0" normalizeH="0" baseline="0" noProof="0" dirty="0">
                  <a:ln>
                    <a:noFill/>
                  </a:ln>
                  <a:solidFill>
                    <a:schemeClr val="bg1"/>
                  </a:solidFill>
                  <a:effectLst/>
                  <a:uLnTx/>
                  <a:uFillTx/>
                  <a:ea typeface="+mn-ea"/>
                  <a:cs typeface="Calibri" panose="020F0502020204030204" pitchFamily="34" charset="0"/>
                  <a:sym typeface="Calibri" panose="020F0502020204030204" pitchFamily="34" charset="0"/>
                </a:rPr>
                <a:t>Voluntad de lograr</a:t>
              </a:r>
              <a:r>
                <a:rPr lang="es-ES" altLang="en-CN" sz="1100" kern="1200" dirty="0">
                  <a:solidFill>
                    <a:schemeClr val="bg1"/>
                  </a:solidFill>
                  <a:ea typeface="+mn-ea"/>
                  <a:cs typeface="Calibri" panose="020F0502020204030204" pitchFamily="34" charset="0"/>
                  <a:sym typeface="Calibri" panose="020F0502020204030204" pitchFamily="34" charset="0"/>
                </a:rPr>
                <a:t> metas importantes</a:t>
              </a:r>
              <a:endParaRPr kumimoji="0" lang="es-ES" altLang="en-CN" sz="1800" b="0" i="0" u="none" strike="noStrike" kern="1200" cap="none" spc="0" normalizeH="0" baseline="0" noProof="0" dirty="0">
                <a:ln>
                  <a:noFill/>
                </a:ln>
                <a:solidFill>
                  <a:schemeClr val="bg1"/>
                </a:solidFill>
                <a:effectLst/>
                <a:uLnTx/>
                <a:uFillTx/>
                <a:ea typeface="+mn-ea"/>
                <a:cs typeface="+mn-cs"/>
              </a:endParaRPr>
            </a:p>
          </p:txBody>
        </p:sp>
        <p:sp>
          <p:nvSpPr>
            <p:cNvPr id="28" name="Google Shape;148;p4">
              <a:extLst>
                <a:ext uri="{FF2B5EF4-FFF2-40B4-BE49-F238E27FC236}">
                  <a16:creationId xmlns:a16="http://schemas.microsoft.com/office/drawing/2014/main" id="{1DBD5433-6ABC-BE3F-D516-17129FF783AC}"/>
                </a:ext>
              </a:extLst>
            </p:cNvPr>
            <p:cNvSpPr txBox="1">
              <a:spLocks noChangeArrowheads="1"/>
            </p:cNvSpPr>
            <p:nvPr/>
          </p:nvSpPr>
          <p:spPr bwMode="auto">
            <a:xfrm flipH="1">
              <a:off x="5698253" y="1267275"/>
              <a:ext cx="3436418" cy="47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25" tIns="45700" rIns="243825" bIns="609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457200" eaLnBrk="0" fontAlgn="base" latinLnBrk="0" hangingPunct="0">
                <a:lnSpc>
                  <a:spcPct val="89000"/>
                </a:lnSpc>
                <a:spcBef>
                  <a:spcPct val="0"/>
                </a:spcBef>
                <a:spcAft>
                  <a:spcPct val="0"/>
                </a:spcAft>
                <a:buClrTx/>
                <a:buSzPts val="1800"/>
                <a:buFont typeface="Calibri" panose="020F0502020204030204" pitchFamily="34" charset="0"/>
                <a:buNone/>
                <a:tabLst/>
                <a:defRPr/>
              </a:pPr>
              <a:r>
                <a:rPr kumimoji="0" lang="es-ES" altLang="en-CN"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rPr>
                <a:t>Ambición</a:t>
              </a:r>
              <a:endParaRPr kumimoji="0" lang="es-ES" altLang="en-CN"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grpSp>
      <p:sp>
        <p:nvSpPr>
          <p:cNvPr id="29" name="Oval 4">
            <a:extLst>
              <a:ext uri="{FF2B5EF4-FFF2-40B4-BE49-F238E27FC236}">
                <a16:creationId xmlns:a16="http://schemas.microsoft.com/office/drawing/2014/main" id="{F9CE2B49-B7FC-C189-7C48-AE4C65E20B57}"/>
              </a:ext>
            </a:extLst>
          </p:cNvPr>
          <p:cNvSpPr/>
          <p:nvPr/>
        </p:nvSpPr>
        <p:spPr>
          <a:xfrm>
            <a:off x="5089608" y="3778883"/>
            <a:ext cx="1543050" cy="1543050"/>
          </a:xfrm>
          <a:prstGeom prst="ellipse">
            <a:avLst/>
          </a:prstGeom>
          <a:solidFill>
            <a:schemeClr val="bg1"/>
          </a:solidFill>
          <a:ln w="12700" cap="flat" cmpd="sng" algn="ctr">
            <a:no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0" name="Oval 5">
            <a:extLst>
              <a:ext uri="{FF2B5EF4-FFF2-40B4-BE49-F238E27FC236}">
                <a16:creationId xmlns:a16="http://schemas.microsoft.com/office/drawing/2014/main" id="{A272EF14-9EFF-D4D6-AE02-BFE0B3F0C42C}"/>
              </a:ext>
            </a:extLst>
          </p:cNvPr>
          <p:cNvSpPr/>
          <p:nvPr/>
        </p:nvSpPr>
        <p:spPr>
          <a:xfrm flipH="1">
            <a:off x="5326146" y="3482020"/>
            <a:ext cx="168275" cy="168275"/>
          </a:xfrm>
          <a:prstGeom prst="ellipse">
            <a:avLst/>
          </a:prstGeom>
          <a:solidFill>
            <a:schemeClr val="bg1"/>
          </a:solidFill>
          <a:ln w="12700" cap="flat" cmpd="sng" algn="ctr">
            <a:noFill/>
            <a:prstDash val="solid"/>
            <a:miter lim="800000"/>
          </a:ln>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CN"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1" name="Oval 7">
            <a:extLst>
              <a:ext uri="{FF2B5EF4-FFF2-40B4-BE49-F238E27FC236}">
                <a16:creationId xmlns:a16="http://schemas.microsoft.com/office/drawing/2014/main" id="{BD3A0EA0-CA8C-8921-5FD4-65C6BD7DF42C}"/>
              </a:ext>
            </a:extLst>
          </p:cNvPr>
          <p:cNvSpPr/>
          <p:nvPr/>
        </p:nvSpPr>
        <p:spPr>
          <a:xfrm flipH="1">
            <a:off x="6111958" y="3485195"/>
            <a:ext cx="166688"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2" name="Oval 8">
            <a:extLst>
              <a:ext uri="{FF2B5EF4-FFF2-40B4-BE49-F238E27FC236}">
                <a16:creationId xmlns:a16="http://schemas.microsoft.com/office/drawing/2014/main" id="{7F29E426-3667-4E0B-1CEC-007E13DE1E6A}"/>
              </a:ext>
            </a:extLst>
          </p:cNvPr>
          <p:cNvSpPr/>
          <p:nvPr/>
        </p:nvSpPr>
        <p:spPr>
          <a:xfrm flipH="1">
            <a:off x="6729496" y="4048758"/>
            <a:ext cx="166687" cy="166687"/>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3" name="Oval 9">
            <a:extLst>
              <a:ext uri="{FF2B5EF4-FFF2-40B4-BE49-F238E27FC236}">
                <a16:creationId xmlns:a16="http://schemas.microsoft.com/office/drawing/2014/main" id="{941A30C9-F04E-88D0-1AEC-D3F7C4D59B51}"/>
              </a:ext>
            </a:extLst>
          </p:cNvPr>
          <p:cNvSpPr/>
          <p:nvPr/>
        </p:nvSpPr>
        <p:spPr>
          <a:xfrm flipH="1">
            <a:off x="4762583" y="4056695"/>
            <a:ext cx="166688"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4" name="Oval 10">
            <a:extLst>
              <a:ext uri="{FF2B5EF4-FFF2-40B4-BE49-F238E27FC236}">
                <a16:creationId xmlns:a16="http://schemas.microsoft.com/office/drawing/2014/main" id="{DFE9BAEB-7A10-E1C6-5171-ECDF55F9CC9F}"/>
              </a:ext>
            </a:extLst>
          </p:cNvPr>
          <p:cNvSpPr/>
          <p:nvPr/>
        </p:nvSpPr>
        <p:spPr>
          <a:xfrm flipH="1">
            <a:off x="6632658" y="5018720"/>
            <a:ext cx="168275"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s-ES" sz="1800" kern="1200" dirty="0">
              <a:solidFill>
                <a:schemeClr val="bg1"/>
              </a:solidFill>
              <a:latin typeface="Calibri" panose="020F0502020204030204"/>
              <a:ea typeface="+mn-ea"/>
              <a:cs typeface="+mn-cs"/>
            </a:endParaRPr>
          </a:p>
        </p:txBody>
      </p:sp>
      <p:sp>
        <p:nvSpPr>
          <p:cNvPr id="35" name="Oval 11">
            <a:extLst>
              <a:ext uri="{FF2B5EF4-FFF2-40B4-BE49-F238E27FC236}">
                <a16:creationId xmlns:a16="http://schemas.microsoft.com/office/drawing/2014/main" id="{04E6A236-4962-2996-F30B-0A77FCBCFD0E}"/>
              </a:ext>
            </a:extLst>
          </p:cNvPr>
          <p:cNvSpPr/>
          <p:nvPr/>
        </p:nvSpPr>
        <p:spPr>
          <a:xfrm flipH="1">
            <a:off x="5791283" y="5467983"/>
            <a:ext cx="168275"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6" name="Oval 12">
            <a:extLst>
              <a:ext uri="{FF2B5EF4-FFF2-40B4-BE49-F238E27FC236}">
                <a16:creationId xmlns:a16="http://schemas.microsoft.com/office/drawing/2014/main" id="{D9B007A2-5931-C0FD-297D-C87206DEECDD}"/>
              </a:ext>
            </a:extLst>
          </p:cNvPr>
          <p:cNvSpPr/>
          <p:nvPr/>
        </p:nvSpPr>
        <p:spPr>
          <a:xfrm flipH="1">
            <a:off x="4865771" y="5023483"/>
            <a:ext cx="166687" cy="168275"/>
          </a:xfrm>
          <a:prstGeom prst="ellipse">
            <a:avLst/>
          </a:prstGeom>
          <a:solidFill>
            <a:schemeClr val="bg1"/>
          </a:solidFill>
          <a:ln w="12700" cap="flat" cmpd="sng" algn="ctr">
            <a:noFill/>
            <a:prstDash val="solid"/>
            <a:miter lim="800000"/>
          </a:ln>
          <a:effectLst/>
        </p:spPr>
        <p:txBody>
          <a:bodyPr anchor="ctr"/>
          <a:lstStyle/>
          <a:p>
            <a:pPr algn="ctr" defTabSz="457200" eaLnBrk="0" fontAlgn="base" hangingPunct="0">
              <a:spcBef>
                <a:spcPct val="0"/>
              </a:spcBef>
              <a:spcAft>
                <a:spcPct val="0"/>
              </a:spcAft>
              <a:buClrTx/>
            </a:pPr>
            <a:endParaRPr lang="en-CN" sz="1800" kern="1200">
              <a:solidFill>
                <a:schemeClr val="bg1"/>
              </a:solidFill>
              <a:latin typeface="Calibri" panose="020F0502020204030204"/>
              <a:ea typeface="+mn-ea"/>
              <a:cs typeface="+mn-cs"/>
            </a:endParaRPr>
          </a:p>
        </p:txBody>
      </p:sp>
      <p:sp>
        <p:nvSpPr>
          <p:cNvPr id="37" name="Titel 18">
            <a:extLst>
              <a:ext uri="{FF2B5EF4-FFF2-40B4-BE49-F238E27FC236}">
                <a16:creationId xmlns:a16="http://schemas.microsoft.com/office/drawing/2014/main" id="{35B543AC-5744-EF99-D108-1A48E95C2103}"/>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2.3. Los Valores del Plan</a:t>
            </a:r>
          </a:p>
        </p:txBody>
      </p:sp>
    </p:spTree>
    <p:extLst>
      <p:ext uri="{BB962C8B-B14F-4D97-AF65-F5344CB8AC3E}">
        <p14:creationId xmlns:p14="http://schemas.microsoft.com/office/powerpoint/2010/main" val="410440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8">
            <a:extLst>
              <a:ext uri="{FF2B5EF4-FFF2-40B4-BE49-F238E27FC236}">
                <a16:creationId xmlns:a16="http://schemas.microsoft.com/office/drawing/2014/main" id="{7DAE4F7E-00FA-00D5-7EE0-7396D84AC0EC}"/>
              </a:ext>
            </a:extLst>
          </p:cNvPr>
          <p:cNvSpPr txBox="1">
            <a:spLocks noChangeArrowheads="1"/>
          </p:cNvSpPr>
          <p:nvPr/>
        </p:nvSpPr>
        <p:spPr bwMode="gray">
          <a:xfrm>
            <a:off x="515814" y="384786"/>
            <a:ext cx="8567737" cy="8747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ES" altLang="es-ES" sz="2000" b="1" noProof="1">
                <a:solidFill>
                  <a:srgbClr val="F5801F"/>
                </a:solidFill>
                <a:latin typeface="Montserrat" pitchFamily="2" charset="77"/>
                <a:ea typeface="+mn-ea"/>
                <a:cs typeface="+mn-cs"/>
              </a:rPr>
              <a:t>2.4. El escenario apuesta del Voleibol a 2030</a:t>
            </a:r>
          </a:p>
        </p:txBody>
      </p:sp>
      <p:graphicFrame>
        <p:nvGraphicFramePr>
          <p:cNvPr id="9" name="Tabla 8">
            <a:extLst>
              <a:ext uri="{FF2B5EF4-FFF2-40B4-BE49-F238E27FC236}">
                <a16:creationId xmlns:a16="http://schemas.microsoft.com/office/drawing/2014/main" id="{7F94902C-0123-D1B1-A644-EE16FADFFE29}"/>
              </a:ext>
            </a:extLst>
          </p:cNvPr>
          <p:cNvGraphicFramePr>
            <a:graphicFrameLocks noGrp="1"/>
          </p:cNvGraphicFramePr>
          <p:nvPr>
            <p:extLst>
              <p:ext uri="{D42A27DB-BD31-4B8C-83A1-F6EECF244321}">
                <p14:modId xmlns:p14="http://schemas.microsoft.com/office/powerpoint/2010/main" val="4129165377"/>
              </p:ext>
            </p:extLst>
          </p:nvPr>
        </p:nvGraphicFramePr>
        <p:xfrm>
          <a:off x="1563813" y="1041815"/>
          <a:ext cx="6437188" cy="5257385"/>
        </p:xfrm>
        <a:graphic>
          <a:graphicData uri="http://schemas.openxmlformats.org/drawingml/2006/table">
            <a:tbl>
              <a:tblPr/>
              <a:tblGrid>
                <a:gridCol w="361447">
                  <a:extLst>
                    <a:ext uri="{9D8B030D-6E8A-4147-A177-3AD203B41FA5}">
                      <a16:colId xmlns:a16="http://schemas.microsoft.com/office/drawing/2014/main" val="1089588619"/>
                    </a:ext>
                  </a:extLst>
                </a:gridCol>
                <a:gridCol w="1256456">
                  <a:extLst>
                    <a:ext uri="{9D8B030D-6E8A-4147-A177-3AD203B41FA5}">
                      <a16:colId xmlns:a16="http://schemas.microsoft.com/office/drawing/2014/main" val="456764912"/>
                    </a:ext>
                  </a:extLst>
                </a:gridCol>
                <a:gridCol w="4819285">
                  <a:extLst>
                    <a:ext uri="{9D8B030D-6E8A-4147-A177-3AD203B41FA5}">
                      <a16:colId xmlns:a16="http://schemas.microsoft.com/office/drawing/2014/main" val="2002075192"/>
                    </a:ext>
                  </a:extLst>
                </a:gridCol>
              </a:tblGrid>
              <a:tr h="273187">
                <a:tc>
                  <a:txBody>
                    <a:bodyPr/>
                    <a:lstStyle/>
                    <a:p>
                      <a:pPr algn="ctr" fontAlgn="ctr"/>
                      <a:r>
                        <a:rPr lang="es-ES" sz="800" b="1" i="0" u="none" strike="noStrike">
                          <a:solidFill>
                            <a:srgbClr val="FFFFFF"/>
                          </a:solidFill>
                          <a:effectLst/>
                          <a:latin typeface="Calibri" panose="020F0502020204030204" pitchFamily="34" charset="0"/>
                        </a:rPr>
                        <a:t>Nº</a:t>
                      </a:r>
                    </a:p>
                  </a:txBody>
                  <a:tcPr marL="4163" marR="4163" marT="4163" marB="0" anchor="ctr">
                    <a:lnL>
                      <a:noFill/>
                    </a:lnL>
                    <a:lnR>
                      <a:noFill/>
                    </a:lnR>
                    <a:lnT>
                      <a:noFill/>
                    </a:lnT>
                    <a:lnB>
                      <a:noFill/>
                    </a:lnB>
                    <a:solidFill>
                      <a:srgbClr val="F5801F"/>
                    </a:solidFill>
                  </a:tcPr>
                </a:tc>
                <a:tc>
                  <a:txBody>
                    <a:bodyPr/>
                    <a:lstStyle/>
                    <a:p>
                      <a:pPr algn="ctr" fontAlgn="ctr"/>
                      <a:r>
                        <a:rPr lang="es-ES" sz="800" b="1" i="0" u="none" strike="noStrike">
                          <a:solidFill>
                            <a:srgbClr val="FFFFFF"/>
                          </a:solidFill>
                          <a:effectLst/>
                          <a:latin typeface="Calibri" panose="020F0502020204030204" pitchFamily="34" charset="0"/>
                        </a:rPr>
                        <a:t>Denominación</a:t>
                      </a:r>
                    </a:p>
                  </a:txBody>
                  <a:tcPr marL="4163" marR="4163" marT="4163" marB="0" anchor="ctr">
                    <a:lnL>
                      <a:noFill/>
                    </a:lnL>
                    <a:lnR>
                      <a:noFill/>
                    </a:lnR>
                    <a:lnT>
                      <a:noFill/>
                    </a:lnT>
                    <a:lnB>
                      <a:noFill/>
                    </a:lnB>
                    <a:solidFill>
                      <a:srgbClr val="F5801F"/>
                    </a:solidFill>
                  </a:tcPr>
                </a:tc>
                <a:tc>
                  <a:txBody>
                    <a:bodyPr/>
                    <a:lstStyle/>
                    <a:p>
                      <a:pPr algn="ctr" fontAlgn="ctr"/>
                      <a:r>
                        <a:rPr lang="es-ES" sz="800" b="1" i="0" u="none" strike="noStrike" dirty="0">
                          <a:solidFill>
                            <a:srgbClr val="FFFFFF"/>
                          </a:solidFill>
                          <a:effectLst/>
                          <a:latin typeface="Calibri" panose="020F0502020204030204" pitchFamily="34" charset="0"/>
                        </a:rPr>
                        <a:t>ESCENARIO APUESTA A 2030</a:t>
                      </a:r>
                    </a:p>
                  </a:txBody>
                  <a:tcPr marL="4163" marR="4163" marT="4163" marB="0" anchor="ctr">
                    <a:lnL>
                      <a:noFill/>
                    </a:lnL>
                    <a:lnR>
                      <a:noFill/>
                    </a:lnR>
                    <a:lnT>
                      <a:noFill/>
                    </a:lnT>
                    <a:lnB>
                      <a:noFill/>
                    </a:lnB>
                    <a:solidFill>
                      <a:srgbClr val="F5801F"/>
                    </a:solidFill>
                  </a:tcPr>
                </a:tc>
                <a:extLst>
                  <a:ext uri="{0D108BD9-81ED-4DB2-BD59-A6C34878D82A}">
                    <a16:rowId xmlns:a16="http://schemas.microsoft.com/office/drawing/2014/main" val="961422032"/>
                  </a:ext>
                </a:extLst>
              </a:tr>
              <a:tr h="439912">
                <a:tc>
                  <a:txBody>
                    <a:bodyPr/>
                    <a:lstStyle/>
                    <a:p>
                      <a:pPr algn="ctr" fontAlgn="t"/>
                      <a:r>
                        <a:rPr lang="es-ES" sz="900" b="0" i="0" u="none" strike="noStrike">
                          <a:solidFill>
                            <a:srgbClr val="000000"/>
                          </a:solidFill>
                          <a:effectLst/>
                          <a:latin typeface="Calibri" panose="020F0502020204030204" pitchFamily="34" charset="0"/>
                        </a:rPr>
                        <a:t>1</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Valores y cohesión social</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Las personas que conforman el deporte del Voleibol cooperan y se apoyan en el desarrollo de la temporada, realización de proyectos conjuntos, etc.,… el mundo del Voleibol conforma un colectivo cohesionado.</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071890319"/>
                  </a:ext>
                </a:extLst>
              </a:tr>
              <a:tr h="439912">
                <a:tc>
                  <a:txBody>
                    <a:bodyPr/>
                    <a:lstStyle/>
                    <a:p>
                      <a:pPr algn="ctr" fontAlgn="t"/>
                      <a:r>
                        <a:rPr lang="es-ES" sz="900" b="0" i="0" u="none" strike="noStrike">
                          <a:solidFill>
                            <a:srgbClr val="000000"/>
                          </a:solidFill>
                          <a:effectLst/>
                          <a:latin typeface="Calibri" panose="020F0502020204030204" pitchFamily="34" charset="0"/>
                        </a:rPr>
                        <a:t>17</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Deportistas</a:t>
                      </a:r>
                      <a:br>
                        <a:rPr lang="es-ES" sz="900" b="0" i="0" u="none" strike="noStrike">
                          <a:solidFill>
                            <a:srgbClr val="000000"/>
                          </a:solidFill>
                          <a:effectLst/>
                          <a:latin typeface="Calibri" panose="020F0502020204030204" pitchFamily="34" charset="0"/>
                        </a:rPr>
                      </a:br>
                      <a:r>
                        <a:rPr lang="es-ES" sz="900" b="0" i="0" u="none" strike="noStrike">
                          <a:solidFill>
                            <a:srgbClr val="000000"/>
                          </a:solidFill>
                          <a:effectLst/>
                          <a:latin typeface="Calibri" panose="020F0502020204030204" pitchFamily="34" charset="0"/>
                        </a:rPr>
                        <a:t>(número y calidad)</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Se organizan habitualmente tecnificaciones, se realiza un seguimiento personalizado a las/los deportistas y existe una selección de Gipuzkoa que compite en diferentes competiciones, en especial en las competiciones territoriales vascas.</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685172612"/>
                  </a:ext>
                </a:extLst>
              </a:tr>
              <a:tr h="439912">
                <a:tc>
                  <a:txBody>
                    <a:bodyPr/>
                    <a:lstStyle/>
                    <a:p>
                      <a:pPr algn="ctr" fontAlgn="t"/>
                      <a:r>
                        <a:rPr lang="es-ES" sz="900" b="0" i="0" u="none" strike="noStrike">
                          <a:solidFill>
                            <a:srgbClr val="000000"/>
                          </a:solidFill>
                          <a:effectLst/>
                          <a:latin typeface="Calibri" panose="020F0502020204030204" pitchFamily="34" charset="0"/>
                        </a:rPr>
                        <a:t>5</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Competiciones en general (número y calidad)</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El grado de satisfacción con las competiciones que se organizan en Gipuzkoa se sitúa por encima del 8, por las mejoras introducidas en la organización: calendarios más amplios, designaciones arbitrales, horarios,… y el impacto de las nuevas competiciones creadas. </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2047141580"/>
                  </a:ext>
                </a:extLst>
              </a:tr>
              <a:tr h="585080">
                <a:tc>
                  <a:txBody>
                    <a:bodyPr/>
                    <a:lstStyle/>
                    <a:p>
                      <a:pPr algn="ctr" fontAlgn="t"/>
                      <a:r>
                        <a:rPr lang="es-ES" sz="900" b="0" i="0" u="none" strike="noStrike">
                          <a:solidFill>
                            <a:srgbClr val="000000"/>
                          </a:solidFill>
                          <a:effectLst/>
                          <a:latin typeface="Calibri" panose="020F0502020204030204" pitchFamily="34" charset="0"/>
                        </a:rPr>
                        <a:t>6</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Organización interna de la Federación</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Hay una amplia estructura organizativa en la Federación de Gipuzkoa que permite distribuir las responsabilidades a un grupo importante de personas proactivas, determinándose su asignación por parejas para evitar vacíos (14 personas) y priorizando los aspectos técnicos y administrativos (ambos puestos renumerados)</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735686388"/>
                  </a:ext>
                </a:extLst>
              </a:tr>
              <a:tr h="585080">
                <a:tc>
                  <a:txBody>
                    <a:bodyPr/>
                    <a:lstStyle/>
                    <a:p>
                      <a:pPr algn="ctr" fontAlgn="t"/>
                      <a:r>
                        <a:rPr lang="es-ES" sz="900" b="0" i="0" u="none" strike="noStrike">
                          <a:solidFill>
                            <a:srgbClr val="000000"/>
                          </a:solidFill>
                          <a:effectLst/>
                          <a:latin typeface="Calibri" panose="020F0502020204030204" pitchFamily="34" charset="0"/>
                        </a:rPr>
                        <a:t>8</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Voluntariado (aunque sea remunerado en parte: dietas, gastos,…) &amp; Profesionalización</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El número de personas federadas que tienen otra responsabilidad en el ámbito de este deporte se mantiene, situándose alrededor de 35%-40% de las personas deportistas federadas, volumen significativo teniendo en cuenta el crecimiento de jugadoras/es de los últimos ejercicios.</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274305300"/>
                  </a:ext>
                </a:extLst>
              </a:tr>
              <a:tr h="585080">
                <a:tc>
                  <a:txBody>
                    <a:bodyPr/>
                    <a:lstStyle/>
                    <a:p>
                      <a:pPr algn="ctr" fontAlgn="t"/>
                      <a:r>
                        <a:rPr lang="es-ES" sz="900" b="0" i="0" u="none" strike="noStrike">
                          <a:solidFill>
                            <a:srgbClr val="000000"/>
                          </a:solidFill>
                          <a:effectLst/>
                          <a:latin typeface="Calibri" panose="020F0502020204030204" pitchFamily="34" charset="0"/>
                        </a:rPr>
                        <a:t>9</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Clubes</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El número de clubes crece por encima de los 20 clubes, el grado de satisfacción con el club supera el 8 y, los clubes </a:t>
                      </a:r>
                      <a:r>
                        <a:rPr lang="es-ES" sz="900" b="0" i="0" u="none" strike="noStrike" dirty="0" err="1">
                          <a:solidFill>
                            <a:srgbClr val="000000"/>
                          </a:solidFill>
                          <a:effectLst/>
                          <a:latin typeface="Calibri" panose="020F0502020204030204" pitchFamily="34" charset="0"/>
                        </a:rPr>
                        <a:t>multideporte</a:t>
                      </a:r>
                      <a:r>
                        <a:rPr lang="es-ES" sz="900" b="0" i="0" u="none" strike="noStrike" dirty="0">
                          <a:solidFill>
                            <a:srgbClr val="000000"/>
                          </a:solidFill>
                          <a:effectLst/>
                          <a:latin typeface="Calibri" panose="020F0502020204030204" pitchFamily="34" charset="0"/>
                        </a:rPr>
                        <a:t> apuestan por el voleibol de manera decidida. Se encuentran referente en todas las zonas de Gipuzkoa de un equipo de Voleibol (como máximo a 15 minutos de distancia del municipio de residencia).</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2035062911"/>
                  </a:ext>
                </a:extLst>
              </a:tr>
              <a:tr h="294743">
                <a:tc>
                  <a:txBody>
                    <a:bodyPr/>
                    <a:lstStyle/>
                    <a:p>
                      <a:pPr algn="ctr" fontAlgn="t"/>
                      <a:r>
                        <a:rPr lang="es-ES" sz="900" b="0" i="0" u="none" strike="noStrike">
                          <a:solidFill>
                            <a:srgbClr val="000000"/>
                          </a:solidFill>
                          <a:effectLst/>
                          <a:latin typeface="Calibri" panose="020F0502020204030204" pitchFamily="34" charset="0"/>
                        </a:rPr>
                        <a:t>12</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Comunicación</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La comunicación actual es muy buena. Se mantiene actualizada la página Web y las Redes Sociales y se retransmiten los principales partidos por streaming.</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085335535"/>
                  </a:ext>
                </a:extLst>
              </a:tr>
              <a:tr h="439912">
                <a:tc>
                  <a:txBody>
                    <a:bodyPr/>
                    <a:lstStyle/>
                    <a:p>
                      <a:pPr algn="ctr" fontAlgn="t"/>
                      <a:r>
                        <a:rPr lang="es-ES" sz="900" b="0" i="0" u="none" strike="noStrike">
                          <a:solidFill>
                            <a:srgbClr val="000000"/>
                          </a:solidFill>
                          <a:effectLst/>
                          <a:latin typeface="Calibri" panose="020F0502020204030204" pitchFamily="34" charset="0"/>
                        </a:rPr>
                        <a:t>13</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Equipos directivos</a:t>
                      </a:r>
                      <a:br>
                        <a:rPr lang="es-ES" sz="900" b="0" i="0" u="none" strike="noStrike">
                          <a:solidFill>
                            <a:srgbClr val="000000"/>
                          </a:solidFill>
                          <a:effectLst/>
                          <a:latin typeface="Calibri" panose="020F0502020204030204" pitchFamily="34" charset="0"/>
                        </a:rPr>
                      </a:br>
                      <a:r>
                        <a:rPr lang="es-ES" sz="900" b="0" i="0" u="none" strike="noStrike">
                          <a:solidFill>
                            <a:srgbClr val="000000"/>
                          </a:solidFill>
                          <a:effectLst/>
                          <a:latin typeface="Calibri" panose="020F0502020204030204" pitchFamily="34" charset="0"/>
                        </a:rPr>
                        <a:t> (número y calidad)</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Las personas que componen las juntas directivas tienen un buen conocimiento de la normativa y de la legislación aplicable y un buen conocimiento a nivel técnico-deportivo o de gestión. En general, se encuentran personas que ocupan cargos directivos.</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387235132"/>
                  </a:ext>
                </a:extLst>
              </a:tr>
              <a:tr h="439912">
                <a:tc>
                  <a:txBody>
                    <a:bodyPr/>
                    <a:lstStyle/>
                    <a:p>
                      <a:pPr algn="ctr" fontAlgn="t"/>
                      <a:r>
                        <a:rPr lang="es-ES" sz="900" b="0" i="0" u="none" strike="noStrike">
                          <a:solidFill>
                            <a:srgbClr val="000000"/>
                          </a:solidFill>
                          <a:effectLst/>
                          <a:latin typeface="Calibri" panose="020F0502020204030204" pitchFamily="34" charset="0"/>
                        </a:rPr>
                        <a:t>14</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Equipos técnicos</a:t>
                      </a:r>
                      <a:br>
                        <a:rPr lang="es-ES" sz="900" b="0" i="0" u="none" strike="noStrike">
                          <a:solidFill>
                            <a:srgbClr val="000000"/>
                          </a:solidFill>
                          <a:effectLst/>
                          <a:latin typeface="Calibri" panose="020F0502020204030204" pitchFamily="34" charset="0"/>
                        </a:rPr>
                      </a:br>
                      <a:r>
                        <a:rPr lang="es-ES" sz="900" b="0" i="0" u="none" strike="noStrike">
                          <a:solidFill>
                            <a:srgbClr val="000000"/>
                          </a:solidFill>
                          <a:effectLst/>
                          <a:latin typeface="Calibri" panose="020F0502020204030204" pitchFamily="34" charset="0"/>
                        </a:rPr>
                        <a:t>(número y calidad)</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Se encuentra asegurado un número suficiente de entrenadoras/es a todos los niveles 1, 2 y 3. Se hace seguimiento y acompañamiento individualizado de las  entrenadoras/es y, para ello también, se realizan tecnificaciones.</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59922811"/>
                  </a:ext>
                </a:extLst>
              </a:tr>
              <a:tr h="439912">
                <a:tc>
                  <a:txBody>
                    <a:bodyPr/>
                    <a:lstStyle/>
                    <a:p>
                      <a:pPr algn="ctr" fontAlgn="t"/>
                      <a:r>
                        <a:rPr lang="es-ES" sz="900" b="0" i="0" u="none" strike="noStrike">
                          <a:solidFill>
                            <a:srgbClr val="000000"/>
                          </a:solidFill>
                          <a:effectLst/>
                          <a:latin typeface="Calibri" panose="020F0502020204030204" pitchFamily="34" charset="0"/>
                        </a:rPr>
                        <a:t>15</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Arbitraje</a:t>
                      </a:r>
                      <a:br>
                        <a:rPr lang="es-ES" sz="900" b="0" i="0" u="none" strike="noStrike">
                          <a:solidFill>
                            <a:srgbClr val="000000"/>
                          </a:solidFill>
                          <a:effectLst/>
                          <a:latin typeface="Calibri" panose="020F0502020204030204" pitchFamily="34" charset="0"/>
                        </a:rPr>
                      </a:br>
                      <a:r>
                        <a:rPr lang="es-ES" sz="900" b="0" i="0" u="none" strike="noStrike">
                          <a:solidFill>
                            <a:srgbClr val="000000"/>
                          </a:solidFill>
                          <a:effectLst/>
                          <a:latin typeface="Calibri" panose="020F0502020204030204" pitchFamily="34" charset="0"/>
                        </a:rPr>
                        <a:t>(número y calidad)</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Se encuentra asegurado un número suficiente de arbitras/os a todos los niveles B1 y B2. Se hace seguimiento y acompañamiento individualizado de los arbitras/os y, para ello también, se realizan tecnificaciones.</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174859269"/>
                  </a:ext>
                </a:extLst>
              </a:tr>
              <a:tr h="294743">
                <a:tc>
                  <a:txBody>
                    <a:bodyPr/>
                    <a:lstStyle/>
                    <a:p>
                      <a:pPr algn="ctr" fontAlgn="t"/>
                      <a:r>
                        <a:rPr lang="es-ES" sz="900" b="0" i="0" u="none" strike="noStrike">
                          <a:solidFill>
                            <a:srgbClr val="000000"/>
                          </a:solidFill>
                          <a:effectLst/>
                          <a:latin typeface="Calibri" panose="020F0502020204030204" pitchFamily="34" charset="0"/>
                        </a:rPr>
                        <a:t>16</a:t>
                      </a:r>
                    </a:p>
                  </a:txBody>
                  <a:tcPr marL="4163" marR="4163" marT="4163" marB="0">
                    <a:lnL>
                      <a:noFill/>
                    </a:lnL>
                    <a:lnR>
                      <a:noFill/>
                    </a:lnR>
                    <a:lnT>
                      <a:noFill/>
                    </a:lnT>
                    <a:lnB>
                      <a:noFill/>
                    </a:lnB>
                    <a:noFill/>
                  </a:tcPr>
                </a:tc>
                <a:tc>
                  <a:txBody>
                    <a:bodyPr/>
                    <a:lstStyle/>
                    <a:p>
                      <a:pPr algn="l" fontAlgn="t"/>
                      <a:r>
                        <a:rPr lang="es-ES" sz="900" b="0" i="0" u="none" strike="noStrike">
                          <a:solidFill>
                            <a:srgbClr val="000000"/>
                          </a:solidFill>
                          <a:effectLst/>
                          <a:latin typeface="Calibri" panose="020F0502020204030204" pitchFamily="34" charset="0"/>
                        </a:rPr>
                        <a:t>Deporte escolar</a:t>
                      </a:r>
                    </a:p>
                  </a:txBody>
                  <a:tcPr marL="4163" marR="4163" marT="4163" marB="0">
                    <a:lnL>
                      <a:noFill/>
                    </a:lnL>
                    <a:lnR>
                      <a:noFill/>
                    </a:lnR>
                    <a:lnT>
                      <a:noFill/>
                    </a:lnT>
                    <a:lnB>
                      <a:noFill/>
                    </a:lnB>
                    <a:noFill/>
                  </a:tcPr>
                </a:tc>
                <a:tc>
                  <a:txBody>
                    <a:bodyPr/>
                    <a:lstStyle/>
                    <a:p>
                      <a:pPr algn="l" fontAlgn="t"/>
                      <a:r>
                        <a:rPr lang="es-ES" sz="900" b="0" i="0" u="none" strike="noStrike" dirty="0">
                          <a:solidFill>
                            <a:srgbClr val="000000"/>
                          </a:solidFill>
                          <a:effectLst/>
                          <a:latin typeface="Calibri" panose="020F0502020204030204" pitchFamily="34" charset="0"/>
                        </a:rPr>
                        <a:t>El voleibol tiene una amplia presencia en el deporte escolar. Existen escuelas de Voleibol asociadas a los clubes y a los colegios</a:t>
                      </a:r>
                    </a:p>
                  </a:txBody>
                  <a:tcPr marL="4163" marR="4163" marT="4163" marB="0">
                    <a:lnL>
                      <a:noFill/>
                    </a:lnL>
                    <a:lnR>
                      <a:noFill/>
                    </a:lnR>
                    <a:lnT>
                      <a:noFill/>
                    </a:lnT>
                    <a:lnB>
                      <a:noFill/>
                    </a:lnB>
                    <a:solidFill>
                      <a:srgbClr val="C5E0B4"/>
                    </a:solidFill>
                  </a:tcPr>
                </a:tc>
                <a:extLst>
                  <a:ext uri="{0D108BD9-81ED-4DB2-BD59-A6C34878D82A}">
                    <a16:rowId xmlns:a16="http://schemas.microsoft.com/office/drawing/2014/main" val="4255178795"/>
                  </a:ext>
                </a:extLst>
              </a:tr>
            </a:tbl>
          </a:graphicData>
        </a:graphic>
      </p:graphicFrame>
    </p:spTree>
    <p:extLst>
      <p:ext uri="{BB962C8B-B14F-4D97-AF65-F5344CB8AC3E}">
        <p14:creationId xmlns:p14="http://schemas.microsoft.com/office/powerpoint/2010/main" val="1564989529"/>
      </p:ext>
    </p:extLst>
  </p:cSld>
  <p:clrMapOvr>
    <a:masterClrMapping/>
  </p:clrMapOvr>
</p:sld>
</file>

<file path=ppt/theme/theme1.xml><?xml version="1.0" encoding="utf-8"?>
<a:theme xmlns:a="http://schemas.openxmlformats.org/drawingml/2006/main" name="Presentacion Entregab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5C1C1530338145A5F99DB409C6C1A0" ma:contentTypeVersion="10" ma:contentTypeDescription="Create a new document." ma:contentTypeScope="" ma:versionID="3966d60b688abd9e4c6a3c0865bbdca1">
  <xsd:schema xmlns:xsd="http://www.w3.org/2001/XMLSchema" xmlns:xs="http://www.w3.org/2001/XMLSchema" xmlns:p="http://schemas.microsoft.com/office/2006/metadata/properties" xmlns:ns3="c60793f2-2701-4749-876e-b6d9a9d5e663" targetNamespace="http://schemas.microsoft.com/office/2006/metadata/properties" ma:root="true" ma:fieldsID="34d361ab9fb4b1497b8af999450d95f9" ns3:_="">
    <xsd:import namespace="c60793f2-2701-4749-876e-b6d9a9d5e6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793f2-2701-4749-876e-b6d9a9d5e6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A713C8-0655-410B-B91A-4C01C5610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793f2-2701-4749-876e-b6d9a9d5e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E4D3B-1BDA-4376-BC6F-C4A208EA31D8}">
  <ds:schemaRefs>
    <ds:schemaRef ds:uri="http://schemas.microsoft.com/sharepoint/v3/contenttype/forms"/>
  </ds:schemaRefs>
</ds:datastoreItem>
</file>

<file path=customXml/itemProps3.xml><?xml version="1.0" encoding="utf-8"?>
<ds:datastoreItem xmlns:ds="http://schemas.openxmlformats.org/officeDocument/2006/customXml" ds:itemID="{2AA3DC79-593E-437E-811E-B43C679735AC}">
  <ds:schemaRefs>
    <ds:schemaRef ds:uri="c60793f2-2701-4749-876e-b6d9a9d5e663"/>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3514</TotalTime>
  <Words>4525</Words>
  <Application>Microsoft Office PowerPoint</Application>
  <PresentationFormat>A4 (210 x 297 mm)</PresentationFormat>
  <Paragraphs>490</Paragraphs>
  <Slides>25</Slides>
  <Notes>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25</vt:i4>
      </vt:variant>
    </vt:vector>
  </HeadingPairs>
  <TitlesOfParts>
    <vt:vector size="39" baseType="lpstr">
      <vt:lpstr>dt-line-transportation-01</vt:lpstr>
      <vt:lpstr>Montserrat Medium</vt:lpstr>
      <vt:lpstr>dt-line-science-01</vt:lpstr>
      <vt:lpstr>Raleway</vt:lpstr>
      <vt:lpstr>Montserrat Black</vt:lpstr>
      <vt:lpstr>Arial</vt:lpstr>
      <vt:lpstr>Montserrat</vt:lpstr>
      <vt:lpstr>Times</vt:lpstr>
      <vt:lpstr>Times New Roman</vt:lpstr>
      <vt:lpstr>Verdana</vt:lpstr>
      <vt:lpstr>Montserrat SemiBold</vt:lpstr>
      <vt:lpstr>dt-line-technology-01</vt:lpstr>
      <vt:lpstr>Calibri</vt:lpstr>
      <vt:lpstr>Presentacion Entregable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Iñaki Elicegui</dc:creator>
  <cp:lastModifiedBy>Iñaki Elzaurdi</cp:lastModifiedBy>
  <cp:revision>302</cp:revision>
  <cp:lastPrinted>2021-05-27T15:29:36Z</cp:lastPrinted>
  <dcterms:created xsi:type="dcterms:W3CDTF">2021-02-01T11:19:55Z</dcterms:created>
  <dcterms:modified xsi:type="dcterms:W3CDTF">2024-09-16T13:44:38Z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0x010100645C1C1530338145A5F99DB409C6C1A0</vt:lpwstr>
  </property>
</Properties>
</file>