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91" r:id="rId5"/>
    <p:sldId id="379" r:id="rId6"/>
    <p:sldId id="380" r:id="rId7"/>
    <p:sldId id="381" r:id="rId8"/>
    <p:sldId id="395" r:id="rId9"/>
    <p:sldId id="397" r:id="rId10"/>
    <p:sldId id="398" r:id="rId11"/>
    <p:sldId id="399" r:id="rId12"/>
    <p:sldId id="401" r:id="rId13"/>
    <p:sldId id="404" r:id="rId14"/>
    <p:sldId id="405" r:id="rId15"/>
    <p:sldId id="406" r:id="rId16"/>
    <p:sldId id="411" r:id="rId17"/>
    <p:sldId id="407" r:id="rId18"/>
    <p:sldId id="408" r:id="rId19"/>
    <p:sldId id="409" r:id="rId20"/>
    <p:sldId id="410" r:id="rId21"/>
    <p:sldId id="412" r:id="rId22"/>
    <p:sldId id="413" r:id="rId23"/>
    <p:sldId id="414" r:id="rId24"/>
    <p:sldId id="415" r:id="rId25"/>
    <p:sldId id="416" r:id="rId26"/>
    <p:sldId id="417" r:id="rId27"/>
    <p:sldId id="418" r:id="rId28"/>
    <p:sldId id="419" r:id="rId29"/>
  </p:sldIdLst>
  <p:sldSz cx="9906000" cy="6858000" type="A4"/>
  <p:notesSz cx="6888163" cy="10018713"/>
  <p:embeddedFontLst>
    <p:embeddedFont>
      <p:font typeface="Montserrat" panose="00000500000000000000" pitchFamily="2" charset="0"/>
      <p:regular r:id="rId31"/>
      <p:bold r:id="rId32"/>
      <p:italic r:id="rId33"/>
      <p:boldItalic r:id="rId34"/>
    </p:embeddedFont>
    <p:embeddedFont>
      <p:font typeface="Montserrat Black" panose="00000A00000000000000" pitchFamily="2" charset="0"/>
      <p:bold r:id="rId35"/>
      <p:boldItalic r:id="rId36"/>
    </p:embeddedFont>
    <p:embeddedFont>
      <p:font typeface="Montserrat Medium" panose="00000600000000000000" pitchFamily="2" charset="0"/>
      <p:regular r:id="rId37"/>
      <p:italic r:id="rId38"/>
    </p:embeddedFont>
    <p:embeddedFont>
      <p:font typeface="Montserrat SemiBold" panose="00000700000000000000" pitchFamily="2" charset="0"/>
      <p:bold r:id="rId39"/>
      <p:boldItalic r:id="rId40"/>
    </p:embeddedFont>
    <p:embeddedFont>
      <p:font typeface="Raleway" pitchFamily="2" charset="0"/>
      <p:regular r:id="rId41"/>
      <p:bold r:id="rId42"/>
      <p:italic r:id="rId43"/>
      <p:boldItalic r:id="rId44"/>
    </p:embeddedFont>
    <p:embeddedFont>
      <p:font typeface="Times" panose="02020603050405020304" pitchFamily="18"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5" pos="1623" userDrawn="1">
          <p15:clr>
            <a:srgbClr val="000000"/>
          </p15:clr>
        </p15:guide>
        <p15:guide id="11" pos="3120" userDrawn="1">
          <p15:clr>
            <a:srgbClr val="A4A3A4"/>
          </p15:clr>
        </p15:guide>
        <p15:guide id="15" orient="horz" pos="640" userDrawn="1">
          <p15:clr>
            <a:srgbClr val="A4A3A4"/>
          </p15:clr>
        </p15:guide>
        <p15:guide id="18" orient="horz" pos="1842" userDrawn="1">
          <p15:clr>
            <a:srgbClr val="A4A3A4"/>
          </p15:clr>
        </p15:guide>
        <p15:guide id="26" orient="horz" pos="1321" userDrawn="1">
          <p15:clr>
            <a:srgbClr val="A4A3A4"/>
          </p15:clr>
        </p15:guide>
        <p15:guide id="29" orient="horz" pos="4088" userDrawn="1">
          <p15:clr>
            <a:srgbClr val="A4A3A4"/>
          </p15:clr>
        </p15:guide>
        <p15:guide id="37" pos="4209" userDrawn="1">
          <p15:clr>
            <a:srgbClr val="A4A3A4"/>
          </p15:clr>
        </p15:guide>
        <p15:guide id="38" pos="6114" userDrawn="1">
          <p15:clr>
            <a:srgbClr val="A4A3A4"/>
          </p15:clr>
        </p15:guide>
      </p15:sldGuideLst>
    </p:ext>
    <p:ext uri="{2D200454-40CA-4A62-9FC3-DE9A4176ACB9}">
      <p15:notesGuideLst xmlns:p15="http://schemas.microsoft.com/office/powerpoint/2012/main">
        <p15:guide id="1" orient="horz" pos="3156" userDrawn="1">
          <p15:clr>
            <a:srgbClr val="000000"/>
          </p15:clr>
        </p15:guide>
        <p15:guide id="2" pos="2171" userDrawn="1">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6" roundtripDataSignature="AMtx7mjOrKUsBUxdHcGRzCitAY7pRyG+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1F"/>
    <a:srgbClr val="FCDDC4"/>
    <a:srgbClr val="93CDDD"/>
    <a:srgbClr val="948A54"/>
    <a:srgbClr val="014687"/>
    <a:srgbClr val="404040"/>
    <a:srgbClr val="012C53"/>
    <a:srgbClr val="37A0FF"/>
    <a:srgbClr val="A3D3FF"/>
    <a:srgbClr val="D1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397FAB-8275-4B49-9AFF-64787950EB22}">
  <a:tblStyle styleId="{ED397FAB-8275-4B49-9AFF-64787950EB22}" styleName="Table_0">
    <a:wholeTbl>
      <a:tcTxStyle b="off" i="off">
        <a:font>
          <a:latin typeface="Times New Roman"/>
          <a:ea typeface="Times New Roman"/>
          <a:cs typeface="Times New Roman"/>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8ADFD947-4FDF-4BA9-B45D-01AAF00999C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60"/>
  </p:normalViewPr>
  <p:slideViewPr>
    <p:cSldViewPr snapToGrid="0">
      <p:cViewPr varScale="1">
        <p:scale>
          <a:sx n="79" d="100"/>
          <a:sy n="79" d="100"/>
        </p:scale>
        <p:origin x="924" y="96"/>
      </p:cViewPr>
      <p:guideLst>
        <p:guide pos="1623"/>
        <p:guide pos="3120"/>
        <p:guide orient="horz" pos="640"/>
        <p:guide orient="horz" pos="1842"/>
        <p:guide orient="horz" pos="1321"/>
        <p:guide orient="horz" pos="4088"/>
        <p:guide pos="4209"/>
        <p:guide pos="611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13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136"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13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1.fntdata"/><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7794" cy="539594"/>
          </a:xfrm>
          <a:prstGeom prst="rect">
            <a:avLst/>
          </a:prstGeom>
          <a:noFill/>
          <a:ln>
            <a:noFill/>
          </a:ln>
        </p:spPr>
        <p:txBody>
          <a:bodyPr spcFirstLastPara="1" wrap="square" lIns="92705" tIns="46340" rIns="92705" bIns="4634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70369" y="0"/>
            <a:ext cx="3017794" cy="539594"/>
          </a:xfrm>
          <a:prstGeom prst="rect">
            <a:avLst/>
          </a:prstGeom>
          <a:noFill/>
          <a:ln>
            <a:noFill/>
          </a:ln>
        </p:spPr>
        <p:txBody>
          <a:bodyPr spcFirstLastPara="1" wrap="square" lIns="92705" tIns="46340" rIns="92705" bIns="4634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17550" y="769938"/>
            <a:ext cx="5453063" cy="3776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8182" y="4777412"/>
            <a:ext cx="5031801" cy="4471374"/>
          </a:xfrm>
          <a:prstGeom prst="rect">
            <a:avLst/>
          </a:prstGeom>
          <a:noFill/>
          <a:ln>
            <a:noFill/>
          </a:ln>
        </p:spPr>
        <p:txBody>
          <a:bodyPr spcFirstLastPara="1" wrap="square" lIns="92705" tIns="46340" rIns="92705" bIns="4634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79120"/>
            <a:ext cx="3017794" cy="539593"/>
          </a:xfrm>
          <a:prstGeom prst="rect">
            <a:avLst/>
          </a:prstGeom>
          <a:noFill/>
          <a:ln>
            <a:noFill/>
          </a:ln>
        </p:spPr>
        <p:txBody>
          <a:bodyPr spcFirstLastPara="1" wrap="square" lIns="92705" tIns="46340" rIns="92705" bIns="4634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70369" y="9479120"/>
            <a:ext cx="3017794" cy="539593"/>
          </a:xfrm>
          <a:prstGeom prst="rect">
            <a:avLst/>
          </a:prstGeom>
          <a:noFill/>
          <a:ln>
            <a:noFill/>
          </a:ln>
        </p:spPr>
        <p:txBody>
          <a:bodyPr spcFirstLastPara="1" wrap="square" lIns="92705" tIns="46340" rIns="92705" bIns="46340" anchor="b" anchorCtr="0">
            <a:noAutofit/>
          </a:bodyPr>
          <a:lstStyle/>
          <a:p>
            <a:pPr algn="r"/>
            <a:fld id="{00000000-1234-1234-1234-123412341234}" type="slidenum">
              <a:rPr lang="es-ES" sz="1200" smtClean="0">
                <a:solidFill>
                  <a:schemeClr val="dk1"/>
                </a:solidFill>
                <a:latin typeface="Times New Roman"/>
                <a:ea typeface="Times New Roman"/>
                <a:cs typeface="Times New Roman"/>
                <a:sym typeface="Times New Roman"/>
              </a:rPr>
              <a:pPr algn="r"/>
              <a:t>‹Nº›</a:t>
            </a:fld>
            <a:endParaRPr lang="es-E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140403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904151" y="9435631"/>
            <a:ext cx="2984012" cy="58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9" tIns="46064" rIns="92129" bIns="46064" anchor="b"/>
          <a:lstStyle>
            <a:lvl1pPr defTabSz="908050" eaLnBrk="0" hangingPunct="0">
              <a:defRPr sz="2300">
                <a:solidFill>
                  <a:schemeClr val="tx1"/>
                </a:solidFill>
                <a:latin typeface="Times New Roman" pitchFamily="18" charset="0"/>
              </a:defRPr>
            </a:lvl1pPr>
            <a:lvl2pPr marL="742950" indent="-285750" defTabSz="908050" eaLnBrk="0" hangingPunct="0">
              <a:defRPr sz="2300">
                <a:solidFill>
                  <a:schemeClr val="tx1"/>
                </a:solidFill>
                <a:latin typeface="Times New Roman" pitchFamily="18" charset="0"/>
              </a:defRPr>
            </a:lvl2pPr>
            <a:lvl3pPr marL="1143000" indent="-228600" defTabSz="908050" eaLnBrk="0" hangingPunct="0">
              <a:defRPr sz="2300">
                <a:solidFill>
                  <a:schemeClr val="tx1"/>
                </a:solidFill>
                <a:latin typeface="Times New Roman" pitchFamily="18" charset="0"/>
              </a:defRPr>
            </a:lvl3pPr>
            <a:lvl4pPr marL="1600200" indent="-228600" defTabSz="908050" eaLnBrk="0" hangingPunct="0">
              <a:defRPr sz="2300">
                <a:solidFill>
                  <a:schemeClr val="tx1"/>
                </a:solidFill>
                <a:latin typeface="Times New Roman" pitchFamily="18" charset="0"/>
              </a:defRPr>
            </a:lvl4pPr>
            <a:lvl5pPr marL="2057400" indent="-228600" defTabSz="908050" eaLnBrk="0" hangingPunct="0">
              <a:defRPr sz="2300">
                <a:solidFill>
                  <a:schemeClr val="tx1"/>
                </a:solidFill>
                <a:latin typeface="Times New Roman" pitchFamily="18" charset="0"/>
              </a:defRPr>
            </a:lvl5pPr>
            <a:lvl6pPr marL="2514600" indent="-228600" defTabSz="908050" eaLnBrk="0" fontAlgn="base" hangingPunct="0">
              <a:spcBef>
                <a:spcPct val="0"/>
              </a:spcBef>
              <a:spcAft>
                <a:spcPct val="0"/>
              </a:spcAft>
              <a:defRPr sz="2300">
                <a:solidFill>
                  <a:schemeClr val="tx1"/>
                </a:solidFill>
                <a:latin typeface="Times New Roman" pitchFamily="18" charset="0"/>
              </a:defRPr>
            </a:lvl6pPr>
            <a:lvl7pPr marL="2971800" indent="-228600" defTabSz="908050" eaLnBrk="0" fontAlgn="base" hangingPunct="0">
              <a:spcBef>
                <a:spcPct val="0"/>
              </a:spcBef>
              <a:spcAft>
                <a:spcPct val="0"/>
              </a:spcAft>
              <a:defRPr sz="2300">
                <a:solidFill>
                  <a:schemeClr val="tx1"/>
                </a:solidFill>
                <a:latin typeface="Times New Roman" pitchFamily="18" charset="0"/>
              </a:defRPr>
            </a:lvl7pPr>
            <a:lvl8pPr marL="3429000" indent="-228600" defTabSz="908050" eaLnBrk="0" fontAlgn="base" hangingPunct="0">
              <a:spcBef>
                <a:spcPct val="0"/>
              </a:spcBef>
              <a:spcAft>
                <a:spcPct val="0"/>
              </a:spcAft>
              <a:defRPr sz="2300">
                <a:solidFill>
                  <a:schemeClr val="tx1"/>
                </a:solidFill>
                <a:latin typeface="Times New Roman" pitchFamily="18" charset="0"/>
              </a:defRPr>
            </a:lvl8pPr>
            <a:lvl9pPr marL="3886200" indent="-228600" defTabSz="908050" eaLnBrk="0" fontAlgn="base" hangingPunct="0">
              <a:spcBef>
                <a:spcPct val="0"/>
              </a:spcBef>
              <a:spcAft>
                <a:spcPct val="0"/>
              </a:spcAft>
              <a:defRPr sz="2300">
                <a:solidFill>
                  <a:schemeClr val="tx1"/>
                </a:solidFill>
                <a:latin typeface="Times New Roman" pitchFamily="18" charset="0"/>
              </a:defRPr>
            </a:lvl9pPr>
          </a:lstStyle>
          <a:p>
            <a:pPr algn="r"/>
            <a:fld id="{C4F16D97-FA8F-4E94-9961-9F1B0FCB9F5D}" type="slidenum">
              <a:rPr lang="es-ES_tradnl" altLang="es-ES_tradnl" sz="1200">
                <a:latin typeface="Times"/>
              </a:rPr>
              <a:pPr algn="r"/>
              <a:t>1</a:t>
            </a:fld>
            <a:endParaRPr lang="es-ES_tradnl" altLang="es-ES_tradnl" sz="1200">
              <a:latin typeface="Times"/>
            </a:endParaRPr>
          </a:p>
        </p:txBody>
      </p:sp>
      <p:sp>
        <p:nvSpPr>
          <p:cNvPr id="11267" name="Rectangle 7"/>
          <p:cNvSpPr txBox="1">
            <a:spLocks noGrp="1" noChangeArrowheads="1"/>
          </p:cNvSpPr>
          <p:nvPr/>
        </p:nvSpPr>
        <p:spPr bwMode="auto">
          <a:xfrm>
            <a:off x="3900934" y="9434020"/>
            <a:ext cx="2987229" cy="5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9" tIns="46350" rIns="92699" bIns="46350" anchor="b"/>
          <a:lstStyle>
            <a:lvl1pPr defTabSz="912813" eaLnBrk="0" hangingPunct="0">
              <a:defRPr sz="2300">
                <a:solidFill>
                  <a:schemeClr val="tx1"/>
                </a:solidFill>
                <a:latin typeface="Times New Roman" pitchFamily="18" charset="0"/>
              </a:defRPr>
            </a:lvl1pPr>
            <a:lvl2pPr marL="742950" indent="-285750" defTabSz="912813" eaLnBrk="0" hangingPunct="0">
              <a:defRPr sz="2300">
                <a:solidFill>
                  <a:schemeClr val="tx1"/>
                </a:solidFill>
                <a:latin typeface="Times New Roman" pitchFamily="18" charset="0"/>
              </a:defRPr>
            </a:lvl2pPr>
            <a:lvl3pPr marL="1143000" indent="-228600" defTabSz="912813" eaLnBrk="0" hangingPunct="0">
              <a:defRPr sz="2300">
                <a:solidFill>
                  <a:schemeClr val="tx1"/>
                </a:solidFill>
                <a:latin typeface="Times New Roman" pitchFamily="18" charset="0"/>
              </a:defRPr>
            </a:lvl3pPr>
            <a:lvl4pPr marL="1600200" indent="-228600" defTabSz="912813" eaLnBrk="0" hangingPunct="0">
              <a:defRPr sz="2300">
                <a:solidFill>
                  <a:schemeClr val="tx1"/>
                </a:solidFill>
                <a:latin typeface="Times New Roman" pitchFamily="18" charset="0"/>
              </a:defRPr>
            </a:lvl4pPr>
            <a:lvl5pPr marL="2057400" indent="-228600" defTabSz="912813" eaLnBrk="0" hangingPunct="0">
              <a:defRPr sz="2300">
                <a:solidFill>
                  <a:schemeClr val="tx1"/>
                </a:solidFill>
                <a:latin typeface="Times New Roman" pitchFamily="18" charset="0"/>
              </a:defRPr>
            </a:lvl5pPr>
            <a:lvl6pPr marL="2514600" indent="-228600" defTabSz="912813" eaLnBrk="0" fontAlgn="base" hangingPunct="0">
              <a:spcBef>
                <a:spcPct val="0"/>
              </a:spcBef>
              <a:spcAft>
                <a:spcPct val="0"/>
              </a:spcAft>
              <a:defRPr sz="2300">
                <a:solidFill>
                  <a:schemeClr val="tx1"/>
                </a:solidFill>
                <a:latin typeface="Times New Roman" pitchFamily="18" charset="0"/>
              </a:defRPr>
            </a:lvl6pPr>
            <a:lvl7pPr marL="2971800" indent="-228600" defTabSz="912813" eaLnBrk="0" fontAlgn="base" hangingPunct="0">
              <a:spcBef>
                <a:spcPct val="0"/>
              </a:spcBef>
              <a:spcAft>
                <a:spcPct val="0"/>
              </a:spcAft>
              <a:defRPr sz="2300">
                <a:solidFill>
                  <a:schemeClr val="tx1"/>
                </a:solidFill>
                <a:latin typeface="Times New Roman" pitchFamily="18" charset="0"/>
              </a:defRPr>
            </a:lvl7pPr>
            <a:lvl8pPr marL="3429000" indent="-228600" defTabSz="912813" eaLnBrk="0" fontAlgn="base" hangingPunct="0">
              <a:spcBef>
                <a:spcPct val="0"/>
              </a:spcBef>
              <a:spcAft>
                <a:spcPct val="0"/>
              </a:spcAft>
              <a:defRPr sz="2300">
                <a:solidFill>
                  <a:schemeClr val="tx1"/>
                </a:solidFill>
                <a:latin typeface="Times New Roman" pitchFamily="18" charset="0"/>
              </a:defRPr>
            </a:lvl8pPr>
            <a:lvl9pPr marL="3886200" indent="-228600" defTabSz="912813" eaLnBrk="0" fontAlgn="base" hangingPunct="0">
              <a:spcBef>
                <a:spcPct val="0"/>
              </a:spcBef>
              <a:spcAft>
                <a:spcPct val="0"/>
              </a:spcAft>
              <a:defRPr sz="2300">
                <a:solidFill>
                  <a:schemeClr val="tx1"/>
                </a:solidFill>
                <a:latin typeface="Times New Roman" pitchFamily="18" charset="0"/>
              </a:defRPr>
            </a:lvl9pPr>
          </a:lstStyle>
          <a:p>
            <a:pPr algn="r"/>
            <a:fld id="{206EF447-1647-4B3C-BD59-AE364ACD5347}" type="slidenum">
              <a:rPr lang="es-ES_tradnl" altLang="es-ES_tradnl" sz="1200">
                <a:latin typeface="Times"/>
              </a:rPr>
              <a:pPr algn="r"/>
              <a:t>1</a:t>
            </a:fld>
            <a:endParaRPr lang="es-ES_tradnl" altLang="es-ES_tradnl" sz="1200">
              <a:latin typeface="Times"/>
            </a:endParaRPr>
          </a:p>
        </p:txBody>
      </p:sp>
      <p:sp>
        <p:nvSpPr>
          <p:cNvPr id="11268" name="Rectangle 2"/>
          <p:cNvSpPr>
            <a:spLocks noGrp="1" noRot="1" noChangeAspect="1" noChangeArrowheads="1" noTextEdit="1"/>
          </p:cNvSpPr>
          <p:nvPr>
            <p:ph type="sldImg"/>
          </p:nvPr>
        </p:nvSpPr>
        <p:spPr>
          <a:xfrm>
            <a:off x="733425" y="750888"/>
            <a:ext cx="5424488" cy="3756025"/>
          </a:xfrm>
          <a:ln/>
        </p:spPr>
      </p:sp>
      <p:sp>
        <p:nvSpPr>
          <p:cNvPr id="11269" name="Rectangle 3"/>
          <p:cNvSpPr>
            <a:spLocks noGrp="1" noChangeArrowheads="1"/>
          </p:cNvSpPr>
          <p:nvPr>
            <p:ph type="body" idx="1"/>
          </p:nvPr>
        </p:nvSpPr>
        <p:spPr>
          <a:xfrm>
            <a:off x="920138" y="4758083"/>
            <a:ext cx="5047888" cy="4510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2" tIns="46346" rIns="92692" bIns="46346"/>
          <a:lstStyle/>
          <a:p>
            <a:pPr eaLnBrk="1" hangingPunct="1"/>
            <a:endParaRPr lang="es-ES_tradnl" altLang="es-ES_tradnl"/>
          </a:p>
        </p:txBody>
      </p:sp>
      <p:sp>
        <p:nvSpPr>
          <p:cNvPr id="11270" name="1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53351" indent="-289751" eaLnBrk="0" hangingPunct="0">
              <a:defRPr sz="2300">
                <a:solidFill>
                  <a:schemeClr val="tx1"/>
                </a:solidFill>
                <a:latin typeface="Times New Roman" pitchFamily="18" charset="0"/>
              </a:defRPr>
            </a:lvl2pPr>
            <a:lvl3pPr marL="1159002" indent="-231800" eaLnBrk="0" hangingPunct="0">
              <a:defRPr sz="2300">
                <a:solidFill>
                  <a:schemeClr val="tx1"/>
                </a:solidFill>
                <a:latin typeface="Times New Roman" pitchFamily="18" charset="0"/>
              </a:defRPr>
            </a:lvl3pPr>
            <a:lvl4pPr marL="1622603" indent="-231800" eaLnBrk="0" hangingPunct="0">
              <a:defRPr sz="2300">
                <a:solidFill>
                  <a:schemeClr val="tx1"/>
                </a:solidFill>
                <a:latin typeface="Times New Roman" pitchFamily="18" charset="0"/>
              </a:defRPr>
            </a:lvl4pPr>
            <a:lvl5pPr marL="2086204" indent="-231800" eaLnBrk="0" hangingPunct="0">
              <a:defRPr sz="2300">
                <a:solidFill>
                  <a:schemeClr val="tx1"/>
                </a:solidFill>
                <a:latin typeface="Times New Roman" pitchFamily="18" charset="0"/>
              </a:defRPr>
            </a:lvl5pPr>
            <a:lvl6pPr marL="2549804" indent="-231800" eaLnBrk="0" fontAlgn="base" hangingPunct="0">
              <a:spcBef>
                <a:spcPct val="0"/>
              </a:spcBef>
              <a:spcAft>
                <a:spcPct val="0"/>
              </a:spcAft>
              <a:defRPr sz="2300">
                <a:solidFill>
                  <a:schemeClr val="tx1"/>
                </a:solidFill>
                <a:latin typeface="Times New Roman" pitchFamily="18" charset="0"/>
              </a:defRPr>
            </a:lvl6pPr>
            <a:lvl7pPr marL="3013405" indent="-231800" eaLnBrk="0" fontAlgn="base" hangingPunct="0">
              <a:spcBef>
                <a:spcPct val="0"/>
              </a:spcBef>
              <a:spcAft>
                <a:spcPct val="0"/>
              </a:spcAft>
              <a:defRPr sz="2300">
                <a:solidFill>
                  <a:schemeClr val="tx1"/>
                </a:solidFill>
                <a:latin typeface="Times New Roman" pitchFamily="18" charset="0"/>
              </a:defRPr>
            </a:lvl7pPr>
            <a:lvl8pPr marL="3477006" indent="-231800" eaLnBrk="0" fontAlgn="base" hangingPunct="0">
              <a:spcBef>
                <a:spcPct val="0"/>
              </a:spcBef>
              <a:spcAft>
                <a:spcPct val="0"/>
              </a:spcAft>
              <a:defRPr sz="2300">
                <a:solidFill>
                  <a:schemeClr val="tx1"/>
                </a:solidFill>
                <a:latin typeface="Times New Roman" pitchFamily="18" charset="0"/>
              </a:defRPr>
            </a:lvl8pPr>
            <a:lvl9pPr marL="3940607" indent="-231800" eaLnBrk="0" fontAlgn="base" hangingPunct="0">
              <a:spcBef>
                <a:spcPct val="0"/>
              </a:spcBef>
              <a:spcAft>
                <a:spcPct val="0"/>
              </a:spcAft>
              <a:defRPr sz="2300">
                <a:solidFill>
                  <a:schemeClr val="tx1"/>
                </a:solidFill>
                <a:latin typeface="Times New Roman" pitchFamily="18" charset="0"/>
              </a:defRPr>
            </a:lvl9pPr>
          </a:lstStyle>
          <a:p>
            <a:pPr eaLnBrk="1" hangingPunct="1"/>
            <a:fld id="{6DAE76FA-ED21-4EEF-82CA-65F08F916EAA}" type="slidenum">
              <a:rPr lang="es-ES" sz="1200"/>
              <a:pPr eaLnBrk="1" hangingPunct="1"/>
              <a:t>1</a:t>
            </a:fld>
            <a:endParaRPr lang="es-E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904151" y="9435631"/>
            <a:ext cx="2984012" cy="58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9" tIns="46064" rIns="92129" bIns="46064" anchor="b"/>
          <a:lstStyle>
            <a:lvl1pPr defTabSz="908050" eaLnBrk="0" hangingPunct="0">
              <a:defRPr sz="2300">
                <a:solidFill>
                  <a:schemeClr val="tx1"/>
                </a:solidFill>
                <a:latin typeface="Times New Roman" pitchFamily="18" charset="0"/>
              </a:defRPr>
            </a:lvl1pPr>
            <a:lvl2pPr marL="742950" indent="-285750" defTabSz="908050" eaLnBrk="0" hangingPunct="0">
              <a:defRPr sz="2300">
                <a:solidFill>
                  <a:schemeClr val="tx1"/>
                </a:solidFill>
                <a:latin typeface="Times New Roman" pitchFamily="18" charset="0"/>
              </a:defRPr>
            </a:lvl2pPr>
            <a:lvl3pPr marL="1143000" indent="-228600" defTabSz="908050" eaLnBrk="0" hangingPunct="0">
              <a:defRPr sz="2300">
                <a:solidFill>
                  <a:schemeClr val="tx1"/>
                </a:solidFill>
                <a:latin typeface="Times New Roman" pitchFamily="18" charset="0"/>
              </a:defRPr>
            </a:lvl3pPr>
            <a:lvl4pPr marL="1600200" indent="-228600" defTabSz="908050" eaLnBrk="0" hangingPunct="0">
              <a:defRPr sz="2300">
                <a:solidFill>
                  <a:schemeClr val="tx1"/>
                </a:solidFill>
                <a:latin typeface="Times New Roman" pitchFamily="18" charset="0"/>
              </a:defRPr>
            </a:lvl4pPr>
            <a:lvl5pPr marL="2057400" indent="-228600" defTabSz="908050" eaLnBrk="0" hangingPunct="0">
              <a:defRPr sz="2300">
                <a:solidFill>
                  <a:schemeClr val="tx1"/>
                </a:solidFill>
                <a:latin typeface="Times New Roman" pitchFamily="18" charset="0"/>
              </a:defRPr>
            </a:lvl5pPr>
            <a:lvl6pPr marL="2514600" indent="-228600" defTabSz="908050" eaLnBrk="0" fontAlgn="base" hangingPunct="0">
              <a:spcBef>
                <a:spcPct val="0"/>
              </a:spcBef>
              <a:spcAft>
                <a:spcPct val="0"/>
              </a:spcAft>
              <a:defRPr sz="2300">
                <a:solidFill>
                  <a:schemeClr val="tx1"/>
                </a:solidFill>
                <a:latin typeface="Times New Roman" pitchFamily="18" charset="0"/>
              </a:defRPr>
            </a:lvl6pPr>
            <a:lvl7pPr marL="2971800" indent="-228600" defTabSz="908050" eaLnBrk="0" fontAlgn="base" hangingPunct="0">
              <a:spcBef>
                <a:spcPct val="0"/>
              </a:spcBef>
              <a:spcAft>
                <a:spcPct val="0"/>
              </a:spcAft>
              <a:defRPr sz="2300">
                <a:solidFill>
                  <a:schemeClr val="tx1"/>
                </a:solidFill>
                <a:latin typeface="Times New Roman" pitchFamily="18" charset="0"/>
              </a:defRPr>
            </a:lvl7pPr>
            <a:lvl8pPr marL="3429000" indent="-228600" defTabSz="908050" eaLnBrk="0" fontAlgn="base" hangingPunct="0">
              <a:spcBef>
                <a:spcPct val="0"/>
              </a:spcBef>
              <a:spcAft>
                <a:spcPct val="0"/>
              </a:spcAft>
              <a:defRPr sz="2300">
                <a:solidFill>
                  <a:schemeClr val="tx1"/>
                </a:solidFill>
                <a:latin typeface="Times New Roman" pitchFamily="18" charset="0"/>
              </a:defRPr>
            </a:lvl8pPr>
            <a:lvl9pPr marL="3886200" indent="-228600" defTabSz="908050" eaLnBrk="0" fontAlgn="base" hangingPunct="0">
              <a:spcBef>
                <a:spcPct val="0"/>
              </a:spcBef>
              <a:spcAft>
                <a:spcPct val="0"/>
              </a:spcAft>
              <a:defRPr sz="2300">
                <a:solidFill>
                  <a:schemeClr val="tx1"/>
                </a:solidFill>
                <a:latin typeface="Times New Roman" pitchFamily="18" charset="0"/>
              </a:defRPr>
            </a:lvl9pPr>
          </a:lstStyle>
          <a:p>
            <a:pPr marL="0" marR="0" lvl="0" indent="0" algn="r" defTabSz="908050" rtl="0" eaLnBrk="0" fontAlgn="auto" latinLnBrk="0" hangingPunct="0">
              <a:lnSpc>
                <a:spcPct val="100000"/>
              </a:lnSpc>
              <a:spcBef>
                <a:spcPts val="0"/>
              </a:spcBef>
              <a:spcAft>
                <a:spcPts val="0"/>
              </a:spcAft>
              <a:buClr>
                <a:srgbClr val="000000"/>
              </a:buClr>
              <a:buSzTx/>
              <a:buFont typeface="Arial"/>
              <a:buNone/>
              <a:tabLst/>
              <a:defRPr/>
            </a:pPr>
            <a:fld id="{C4F16D97-FA8F-4E94-9961-9F1B0FCB9F5D}" type="slidenum">
              <a:rPr kumimoji="0" lang="es-ES_tradnl" altLang="es-ES_tradnl" sz="1200" b="0" i="0" u="none" strike="noStrike" kern="0" cap="none" spc="0" normalizeH="0" baseline="0" noProof="0">
                <a:ln>
                  <a:noFill/>
                </a:ln>
                <a:solidFill>
                  <a:srgbClr val="000000"/>
                </a:solidFill>
                <a:effectLst/>
                <a:uLnTx/>
                <a:uFillTx/>
                <a:latin typeface="Times"/>
                <a:cs typeface="Arial"/>
                <a:sym typeface="Arial"/>
              </a:rPr>
              <a:pPr marL="0" marR="0" lvl="0" indent="0" algn="r" defTabSz="908050" rtl="0" eaLnBrk="0" fontAlgn="auto" latinLnBrk="0" hangingPunct="0">
                <a:lnSpc>
                  <a:spcPct val="100000"/>
                </a:lnSpc>
                <a:spcBef>
                  <a:spcPts val="0"/>
                </a:spcBef>
                <a:spcAft>
                  <a:spcPts val="0"/>
                </a:spcAft>
                <a:buClr>
                  <a:srgbClr val="000000"/>
                </a:buClr>
                <a:buSzTx/>
                <a:buFont typeface="Arial"/>
                <a:buNone/>
                <a:tabLst/>
                <a:defRPr/>
              </a:pPr>
              <a:t>25</a:t>
            </a:fld>
            <a:endParaRPr kumimoji="0" lang="es-ES_tradnl" altLang="es-ES_tradnl" sz="1200" b="0" i="0" u="none" strike="noStrike" kern="0" cap="none" spc="0" normalizeH="0" baseline="0" noProof="0">
              <a:ln>
                <a:noFill/>
              </a:ln>
              <a:solidFill>
                <a:srgbClr val="000000"/>
              </a:solidFill>
              <a:effectLst/>
              <a:uLnTx/>
              <a:uFillTx/>
              <a:latin typeface="Times"/>
              <a:cs typeface="Arial"/>
              <a:sym typeface="Arial"/>
            </a:endParaRPr>
          </a:p>
        </p:txBody>
      </p:sp>
      <p:sp>
        <p:nvSpPr>
          <p:cNvPr id="11267" name="Rectangle 7"/>
          <p:cNvSpPr txBox="1">
            <a:spLocks noGrp="1" noChangeArrowheads="1"/>
          </p:cNvSpPr>
          <p:nvPr/>
        </p:nvSpPr>
        <p:spPr bwMode="auto">
          <a:xfrm>
            <a:off x="3900934" y="9434020"/>
            <a:ext cx="2987229" cy="5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9" tIns="46350" rIns="92699" bIns="46350" anchor="b"/>
          <a:lstStyle>
            <a:lvl1pPr defTabSz="912813" eaLnBrk="0" hangingPunct="0">
              <a:defRPr sz="2300">
                <a:solidFill>
                  <a:schemeClr val="tx1"/>
                </a:solidFill>
                <a:latin typeface="Times New Roman" pitchFamily="18" charset="0"/>
              </a:defRPr>
            </a:lvl1pPr>
            <a:lvl2pPr marL="742950" indent="-285750" defTabSz="912813" eaLnBrk="0" hangingPunct="0">
              <a:defRPr sz="2300">
                <a:solidFill>
                  <a:schemeClr val="tx1"/>
                </a:solidFill>
                <a:latin typeface="Times New Roman" pitchFamily="18" charset="0"/>
              </a:defRPr>
            </a:lvl2pPr>
            <a:lvl3pPr marL="1143000" indent="-228600" defTabSz="912813" eaLnBrk="0" hangingPunct="0">
              <a:defRPr sz="2300">
                <a:solidFill>
                  <a:schemeClr val="tx1"/>
                </a:solidFill>
                <a:latin typeface="Times New Roman" pitchFamily="18" charset="0"/>
              </a:defRPr>
            </a:lvl3pPr>
            <a:lvl4pPr marL="1600200" indent="-228600" defTabSz="912813" eaLnBrk="0" hangingPunct="0">
              <a:defRPr sz="2300">
                <a:solidFill>
                  <a:schemeClr val="tx1"/>
                </a:solidFill>
                <a:latin typeface="Times New Roman" pitchFamily="18" charset="0"/>
              </a:defRPr>
            </a:lvl4pPr>
            <a:lvl5pPr marL="2057400" indent="-228600" defTabSz="912813" eaLnBrk="0" hangingPunct="0">
              <a:defRPr sz="2300">
                <a:solidFill>
                  <a:schemeClr val="tx1"/>
                </a:solidFill>
                <a:latin typeface="Times New Roman" pitchFamily="18" charset="0"/>
              </a:defRPr>
            </a:lvl5pPr>
            <a:lvl6pPr marL="2514600" indent="-228600" defTabSz="912813" eaLnBrk="0" fontAlgn="base" hangingPunct="0">
              <a:spcBef>
                <a:spcPct val="0"/>
              </a:spcBef>
              <a:spcAft>
                <a:spcPct val="0"/>
              </a:spcAft>
              <a:defRPr sz="2300">
                <a:solidFill>
                  <a:schemeClr val="tx1"/>
                </a:solidFill>
                <a:latin typeface="Times New Roman" pitchFamily="18" charset="0"/>
              </a:defRPr>
            </a:lvl6pPr>
            <a:lvl7pPr marL="2971800" indent="-228600" defTabSz="912813" eaLnBrk="0" fontAlgn="base" hangingPunct="0">
              <a:spcBef>
                <a:spcPct val="0"/>
              </a:spcBef>
              <a:spcAft>
                <a:spcPct val="0"/>
              </a:spcAft>
              <a:defRPr sz="2300">
                <a:solidFill>
                  <a:schemeClr val="tx1"/>
                </a:solidFill>
                <a:latin typeface="Times New Roman" pitchFamily="18" charset="0"/>
              </a:defRPr>
            </a:lvl7pPr>
            <a:lvl8pPr marL="3429000" indent="-228600" defTabSz="912813" eaLnBrk="0" fontAlgn="base" hangingPunct="0">
              <a:spcBef>
                <a:spcPct val="0"/>
              </a:spcBef>
              <a:spcAft>
                <a:spcPct val="0"/>
              </a:spcAft>
              <a:defRPr sz="2300">
                <a:solidFill>
                  <a:schemeClr val="tx1"/>
                </a:solidFill>
                <a:latin typeface="Times New Roman" pitchFamily="18" charset="0"/>
              </a:defRPr>
            </a:lvl8pPr>
            <a:lvl9pPr marL="3886200" indent="-228600" defTabSz="91281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2813" rtl="0" eaLnBrk="0" fontAlgn="auto" latinLnBrk="0" hangingPunct="0">
              <a:lnSpc>
                <a:spcPct val="100000"/>
              </a:lnSpc>
              <a:spcBef>
                <a:spcPts val="0"/>
              </a:spcBef>
              <a:spcAft>
                <a:spcPts val="0"/>
              </a:spcAft>
              <a:buClr>
                <a:srgbClr val="000000"/>
              </a:buClr>
              <a:buSzTx/>
              <a:buFont typeface="Arial"/>
              <a:buNone/>
              <a:tabLst/>
              <a:defRPr/>
            </a:pPr>
            <a:fld id="{206EF447-1647-4B3C-BD59-AE364ACD5347}" type="slidenum">
              <a:rPr kumimoji="0" lang="es-ES_tradnl" altLang="es-ES_tradnl" sz="1200" b="0" i="0" u="none" strike="noStrike" kern="0" cap="none" spc="0" normalizeH="0" baseline="0" noProof="0">
                <a:ln>
                  <a:noFill/>
                </a:ln>
                <a:solidFill>
                  <a:srgbClr val="000000"/>
                </a:solidFill>
                <a:effectLst/>
                <a:uLnTx/>
                <a:uFillTx/>
                <a:latin typeface="Times"/>
                <a:cs typeface="Arial"/>
                <a:sym typeface="Arial"/>
              </a:rPr>
              <a:pPr marL="0" marR="0" lvl="0" indent="0" algn="r" defTabSz="912813" rtl="0" eaLnBrk="0" fontAlgn="auto" latinLnBrk="0" hangingPunct="0">
                <a:lnSpc>
                  <a:spcPct val="100000"/>
                </a:lnSpc>
                <a:spcBef>
                  <a:spcPts val="0"/>
                </a:spcBef>
                <a:spcAft>
                  <a:spcPts val="0"/>
                </a:spcAft>
                <a:buClr>
                  <a:srgbClr val="000000"/>
                </a:buClr>
                <a:buSzTx/>
                <a:buFont typeface="Arial"/>
                <a:buNone/>
                <a:tabLst/>
                <a:defRPr/>
              </a:pPr>
              <a:t>25</a:t>
            </a:fld>
            <a:endParaRPr kumimoji="0" lang="es-ES_tradnl" altLang="es-ES_tradnl" sz="1200" b="0" i="0" u="none" strike="noStrike" kern="0" cap="none" spc="0" normalizeH="0" baseline="0" noProof="0">
              <a:ln>
                <a:noFill/>
              </a:ln>
              <a:solidFill>
                <a:srgbClr val="000000"/>
              </a:solidFill>
              <a:effectLst/>
              <a:uLnTx/>
              <a:uFillTx/>
              <a:latin typeface="Times"/>
              <a:cs typeface="Arial"/>
              <a:sym typeface="Arial"/>
            </a:endParaRPr>
          </a:p>
        </p:txBody>
      </p:sp>
      <p:sp>
        <p:nvSpPr>
          <p:cNvPr id="11268" name="Rectangle 2"/>
          <p:cNvSpPr>
            <a:spLocks noGrp="1" noRot="1" noChangeAspect="1" noChangeArrowheads="1" noTextEdit="1"/>
          </p:cNvSpPr>
          <p:nvPr>
            <p:ph type="sldImg"/>
          </p:nvPr>
        </p:nvSpPr>
        <p:spPr>
          <a:xfrm>
            <a:off x="733425" y="750888"/>
            <a:ext cx="5424488" cy="3756025"/>
          </a:xfrm>
          <a:ln/>
        </p:spPr>
      </p:sp>
      <p:sp>
        <p:nvSpPr>
          <p:cNvPr id="11269" name="Rectangle 3"/>
          <p:cNvSpPr>
            <a:spLocks noGrp="1" noChangeArrowheads="1"/>
          </p:cNvSpPr>
          <p:nvPr>
            <p:ph type="body" idx="1"/>
          </p:nvPr>
        </p:nvSpPr>
        <p:spPr>
          <a:xfrm>
            <a:off x="920138" y="4758083"/>
            <a:ext cx="5047888" cy="4510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2" tIns="46346" rIns="92692" bIns="46346"/>
          <a:lstStyle/>
          <a:p>
            <a:pPr eaLnBrk="1" hangingPunct="1"/>
            <a:endParaRPr lang="es-ES_tradnl" altLang="es-ES_tradnl"/>
          </a:p>
        </p:txBody>
      </p:sp>
      <p:sp>
        <p:nvSpPr>
          <p:cNvPr id="11270" name="1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53351" indent="-289751" eaLnBrk="0" hangingPunct="0">
              <a:defRPr sz="2300">
                <a:solidFill>
                  <a:schemeClr val="tx1"/>
                </a:solidFill>
                <a:latin typeface="Times New Roman" pitchFamily="18" charset="0"/>
              </a:defRPr>
            </a:lvl2pPr>
            <a:lvl3pPr marL="1159002" indent="-231800" eaLnBrk="0" hangingPunct="0">
              <a:defRPr sz="2300">
                <a:solidFill>
                  <a:schemeClr val="tx1"/>
                </a:solidFill>
                <a:latin typeface="Times New Roman" pitchFamily="18" charset="0"/>
              </a:defRPr>
            </a:lvl3pPr>
            <a:lvl4pPr marL="1622603" indent="-231800" eaLnBrk="0" hangingPunct="0">
              <a:defRPr sz="2300">
                <a:solidFill>
                  <a:schemeClr val="tx1"/>
                </a:solidFill>
                <a:latin typeface="Times New Roman" pitchFamily="18" charset="0"/>
              </a:defRPr>
            </a:lvl4pPr>
            <a:lvl5pPr marL="2086204" indent="-231800" eaLnBrk="0" hangingPunct="0">
              <a:defRPr sz="2300">
                <a:solidFill>
                  <a:schemeClr val="tx1"/>
                </a:solidFill>
                <a:latin typeface="Times New Roman" pitchFamily="18" charset="0"/>
              </a:defRPr>
            </a:lvl5pPr>
            <a:lvl6pPr marL="2549804" indent="-231800" eaLnBrk="0" fontAlgn="base" hangingPunct="0">
              <a:spcBef>
                <a:spcPct val="0"/>
              </a:spcBef>
              <a:spcAft>
                <a:spcPct val="0"/>
              </a:spcAft>
              <a:defRPr sz="2300">
                <a:solidFill>
                  <a:schemeClr val="tx1"/>
                </a:solidFill>
                <a:latin typeface="Times New Roman" pitchFamily="18" charset="0"/>
              </a:defRPr>
            </a:lvl6pPr>
            <a:lvl7pPr marL="3013405" indent="-231800" eaLnBrk="0" fontAlgn="base" hangingPunct="0">
              <a:spcBef>
                <a:spcPct val="0"/>
              </a:spcBef>
              <a:spcAft>
                <a:spcPct val="0"/>
              </a:spcAft>
              <a:defRPr sz="2300">
                <a:solidFill>
                  <a:schemeClr val="tx1"/>
                </a:solidFill>
                <a:latin typeface="Times New Roman" pitchFamily="18" charset="0"/>
              </a:defRPr>
            </a:lvl7pPr>
            <a:lvl8pPr marL="3477006" indent="-231800" eaLnBrk="0" fontAlgn="base" hangingPunct="0">
              <a:spcBef>
                <a:spcPct val="0"/>
              </a:spcBef>
              <a:spcAft>
                <a:spcPct val="0"/>
              </a:spcAft>
              <a:defRPr sz="2300">
                <a:solidFill>
                  <a:schemeClr val="tx1"/>
                </a:solidFill>
                <a:latin typeface="Times New Roman" pitchFamily="18" charset="0"/>
              </a:defRPr>
            </a:lvl8pPr>
            <a:lvl9pPr marL="3940607" indent="-231800" eaLnBrk="0" fontAlgn="base" hangingPunct="0">
              <a:spcBef>
                <a:spcPct val="0"/>
              </a:spcBef>
              <a:spcAft>
                <a:spcPct val="0"/>
              </a:spcAft>
              <a:defRPr sz="23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AE76FA-ED21-4EEF-82CA-65F08F916EAA}" type="slidenum">
              <a:rPr kumimoji="0" lang="es-ES" sz="1200" b="0" i="0" u="none" strike="noStrike" kern="0" cap="none" spc="0" normalizeH="0" baseline="0" noProof="0">
                <a:ln>
                  <a:noFill/>
                </a:ln>
                <a:solidFill>
                  <a:srgbClr val="000000"/>
                </a:solidFill>
                <a:effectLst/>
                <a:uLnTx/>
                <a:uFillTx/>
                <a:latin typeface="Times New Roman" pitchFamily="18"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s-ES" sz="1200" b="0" i="0" u="none" strike="noStrike" kern="0" cap="none" spc="0" normalizeH="0" baseline="0" noProof="0">
              <a:ln>
                <a:noFill/>
              </a:ln>
              <a:solidFill>
                <a:srgbClr val="000000"/>
              </a:solidFill>
              <a:effectLst/>
              <a:uLnTx/>
              <a:uFillTx/>
              <a:latin typeface="Times New Roman" pitchFamily="18" charset="0"/>
              <a:cs typeface="Arial"/>
              <a:sym typeface="Arial"/>
            </a:endParaRPr>
          </a:p>
        </p:txBody>
      </p:sp>
    </p:spTree>
    <p:extLst>
      <p:ext uri="{BB962C8B-B14F-4D97-AF65-F5344CB8AC3E}">
        <p14:creationId xmlns:p14="http://schemas.microsoft.com/office/powerpoint/2010/main" val="453967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Google Shape;23;p43"/>
          <p:cNvSpPr txBox="1">
            <a:spLocks noGrp="1"/>
          </p:cNvSpPr>
          <p:nvPr>
            <p:ph type="body" idx="1"/>
          </p:nvPr>
        </p:nvSpPr>
        <p:spPr>
          <a:xfrm>
            <a:off x="495301" y="1600202"/>
            <a:ext cx="8915400" cy="4525963"/>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70675332-8FAC-7D93-A7C9-A10E77A37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B49B1E83-5956-A3F7-87FD-F9D5DE1EA3B7}"/>
              </a:ext>
            </a:extLst>
          </p:cNvPr>
          <p:cNvPicPr>
            <a:picLocks noChangeAspect="1"/>
          </p:cNvPicPr>
          <p:nvPr userDrawn="1"/>
        </p:nvPicPr>
        <p:blipFill>
          <a:blip r:embed="rId3"/>
          <a:stretch>
            <a:fillRect/>
          </a:stretch>
        </p:blipFill>
        <p:spPr>
          <a:xfrm>
            <a:off x="7924873" y="158891"/>
            <a:ext cx="955891" cy="6492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C99601D-83F3-86CB-91E4-1373F0A0E9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F28EC53D-183F-D561-3468-8908BFDDC101}"/>
              </a:ext>
            </a:extLst>
          </p:cNvPr>
          <p:cNvPicPr>
            <a:picLocks noChangeAspect="1"/>
          </p:cNvPicPr>
          <p:nvPr userDrawn="1"/>
        </p:nvPicPr>
        <p:blipFill>
          <a:blip r:embed="rId3"/>
          <a:stretch>
            <a:fillRect/>
          </a:stretch>
        </p:blipFill>
        <p:spPr>
          <a:xfrm>
            <a:off x="7814037" y="178806"/>
            <a:ext cx="955891" cy="649285"/>
          </a:xfrm>
          <a:prstGeom prst="rect">
            <a:avLst/>
          </a:prstGeom>
        </p:spPr>
      </p:pic>
    </p:spTree>
    <p:extLst>
      <p:ext uri="{BB962C8B-B14F-4D97-AF65-F5344CB8AC3E}">
        <p14:creationId xmlns:p14="http://schemas.microsoft.com/office/powerpoint/2010/main" val="18003124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395788" cy="6858000"/>
          </a:xfrm>
          <a:custGeom>
            <a:avLst/>
            <a:gdLst>
              <a:gd name="connsiteX0" fmla="*/ 0 w 5410200"/>
              <a:gd name="connsiteY0" fmla="*/ 0 h 6858000"/>
              <a:gd name="connsiteX1" fmla="*/ 5410200 w 5410200"/>
              <a:gd name="connsiteY1" fmla="*/ 0 h 6858000"/>
              <a:gd name="connsiteX2" fmla="*/ 5410200 w 5410200"/>
              <a:gd name="connsiteY2" fmla="*/ 6858000 h 6858000"/>
              <a:gd name="connsiteX3" fmla="*/ 0 w 5410200"/>
              <a:gd name="connsiteY3" fmla="*/ 6858000 h 6858000"/>
              <a:gd name="connsiteX4" fmla="*/ 0 w 5410200"/>
              <a:gd name="connsiteY4" fmla="*/ 0 h 6858000"/>
              <a:gd name="connsiteX0" fmla="*/ 0 w 5410200"/>
              <a:gd name="connsiteY0" fmla="*/ 0 h 6858000"/>
              <a:gd name="connsiteX1" fmla="*/ 5410200 w 5410200"/>
              <a:gd name="connsiteY1" fmla="*/ 0 h 6858000"/>
              <a:gd name="connsiteX2" fmla="*/ 4381500 w 5410200"/>
              <a:gd name="connsiteY2" fmla="*/ 6858000 h 6858000"/>
              <a:gd name="connsiteX3" fmla="*/ 0 w 5410200"/>
              <a:gd name="connsiteY3" fmla="*/ 6858000 h 6858000"/>
              <a:gd name="connsiteX4" fmla="*/ 0 w 54102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0" h="6858000">
                <a:moveTo>
                  <a:pt x="0" y="0"/>
                </a:moveTo>
                <a:lnTo>
                  <a:pt x="5410200" y="0"/>
                </a:lnTo>
                <a:lnTo>
                  <a:pt x="4381500" y="6858000"/>
                </a:lnTo>
                <a:lnTo>
                  <a:pt x="0" y="6858000"/>
                </a:lnTo>
                <a:lnTo>
                  <a:pt x="0" y="0"/>
                </a:lnTo>
                <a:close/>
              </a:path>
            </a:pathLst>
          </a:custGeom>
        </p:spPr>
        <p:txBody>
          <a:bodyPr/>
          <a:lstStyle/>
          <a:p>
            <a:endParaRPr lang="id-ID"/>
          </a:p>
        </p:txBody>
      </p:sp>
      <p:pic>
        <p:nvPicPr>
          <p:cNvPr id="2" name="Picture 3">
            <a:extLst>
              <a:ext uri="{FF2B5EF4-FFF2-40B4-BE49-F238E27FC236}">
                <a16:creationId xmlns:a16="http://schemas.microsoft.com/office/drawing/2014/main" id="{80FEF84D-519D-770F-FBF2-8B4E8D7726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D2ED70E6-417F-C17A-B4F8-A8527E7F7E18}"/>
              </a:ext>
            </a:extLst>
          </p:cNvPr>
          <p:cNvPicPr>
            <a:picLocks noChangeAspect="1"/>
          </p:cNvPicPr>
          <p:nvPr userDrawn="1"/>
        </p:nvPicPr>
        <p:blipFill>
          <a:blip r:embed="rId3"/>
          <a:stretch>
            <a:fillRect/>
          </a:stretch>
        </p:blipFill>
        <p:spPr>
          <a:xfrm>
            <a:off x="7814037" y="178806"/>
            <a:ext cx="955891" cy="649285"/>
          </a:xfrm>
          <a:prstGeom prst="rect">
            <a:avLst/>
          </a:prstGeom>
        </p:spPr>
      </p:pic>
    </p:spTree>
    <p:extLst>
      <p:ext uri="{BB962C8B-B14F-4D97-AF65-F5344CB8AC3E}">
        <p14:creationId xmlns:p14="http://schemas.microsoft.com/office/powerpoint/2010/main" val="74426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782505" y="4406902"/>
            <a:ext cx="8420101" cy="1362075"/>
          </a:xfrm>
          <a:prstGeom prst="rect">
            <a:avLst/>
          </a:prstGeom>
          <a:noFill/>
          <a:ln>
            <a:noFill/>
          </a:ln>
        </p:spPr>
        <p:txBody>
          <a:bodyPr spcFirstLastPara="1" wrap="square" lIns="91400" tIns="45700" rIns="91400" bIns="45700" anchor="t" anchorCtr="0">
            <a:noAutofit/>
          </a:bodyPr>
          <a:lstStyle>
            <a:lvl1pPr marR="0" lvl="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6" name="Google Shape;26;p44"/>
          <p:cNvSpPr txBox="1">
            <a:spLocks noGrp="1"/>
          </p:cNvSpPr>
          <p:nvPr>
            <p:ph type="body" idx="1"/>
          </p:nvPr>
        </p:nvSpPr>
        <p:spPr>
          <a:xfrm>
            <a:off x="782505" y="2906714"/>
            <a:ext cx="8420101" cy="1500187"/>
          </a:xfrm>
          <a:prstGeom prst="rect">
            <a:avLst/>
          </a:prstGeom>
          <a:noFill/>
          <a:ln>
            <a:noFill/>
          </a:ln>
        </p:spPr>
        <p:txBody>
          <a:bodyPr spcFirstLastPara="1" wrap="square" lIns="91400" tIns="45700" rIns="91400" bIns="45700" anchor="b" anchorCtr="0">
            <a:noAutofit/>
          </a:bodyPr>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EF22144C-D1EB-FBD3-3436-E15AA850E0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D9ACC99D-BC33-1B68-C5D3-C998F7FE7C9A}"/>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9" name="Google Shape;29;p45"/>
          <p:cNvSpPr txBox="1">
            <a:spLocks noGrp="1"/>
          </p:cNvSpPr>
          <p:nvPr>
            <p:ph type="body" idx="1"/>
          </p:nvPr>
        </p:nvSpPr>
        <p:spPr>
          <a:xfrm>
            <a:off x="495301" y="1600202"/>
            <a:ext cx="4375150" cy="4525963"/>
          </a:xfrm>
          <a:prstGeom prst="rect">
            <a:avLst/>
          </a:prstGeom>
          <a:noFill/>
          <a:ln>
            <a:noFill/>
          </a:ln>
        </p:spPr>
        <p:txBody>
          <a:bodyPr spcFirstLastPara="1" wrap="square" lIns="91400" tIns="45700" rIns="91400"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45"/>
          <p:cNvSpPr txBox="1">
            <a:spLocks noGrp="1"/>
          </p:cNvSpPr>
          <p:nvPr>
            <p:ph type="body" idx="2"/>
          </p:nvPr>
        </p:nvSpPr>
        <p:spPr>
          <a:xfrm>
            <a:off x="5035551" y="1600202"/>
            <a:ext cx="4375150" cy="4525963"/>
          </a:xfrm>
          <a:prstGeom prst="rect">
            <a:avLst/>
          </a:prstGeom>
          <a:noFill/>
          <a:ln>
            <a:noFill/>
          </a:ln>
        </p:spPr>
        <p:txBody>
          <a:bodyPr spcFirstLastPara="1" wrap="square" lIns="91400" tIns="45700" rIns="91400"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4B881A39-5381-4999-D293-B5B6B918AE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BEFF597D-38D9-C05F-9A48-ADF95D391618}"/>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1"/>
        <p:cNvGrpSpPr/>
        <p:nvPr/>
      </p:nvGrpSpPr>
      <p:grpSpPr>
        <a:xfrm>
          <a:off x="0" y="0"/>
          <a:ext cx="0" cy="0"/>
          <a:chOff x="0" y="0"/>
          <a:chExt cx="0" cy="0"/>
        </a:xfrm>
      </p:grpSpPr>
      <p:sp>
        <p:nvSpPr>
          <p:cNvPr id="32" name="Google Shape;32;p46"/>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3" name="Google Shape;33;p46"/>
          <p:cNvSpPr txBox="1">
            <a:spLocks noGrp="1"/>
          </p:cNvSpPr>
          <p:nvPr>
            <p:ph type="body" idx="1"/>
          </p:nvPr>
        </p:nvSpPr>
        <p:spPr>
          <a:xfrm>
            <a:off x="495300" y="1535114"/>
            <a:ext cx="4376870" cy="639762"/>
          </a:xfrm>
          <a:prstGeom prst="rect">
            <a:avLst/>
          </a:prstGeom>
          <a:noFill/>
          <a:ln>
            <a:noFill/>
          </a:ln>
        </p:spPr>
        <p:txBody>
          <a:bodyPr spcFirstLastPara="1" wrap="square" lIns="91400" tIns="45700" rIns="91400" bIns="45700" anchor="b" anchorCtr="0">
            <a:noAutofit/>
          </a:bodyPr>
          <a:lstStyle>
            <a:lvl1pPr marL="457200" marR="0" lvl="0" indent="-228600" algn="l" rtl="0">
              <a:spcBef>
                <a:spcPts val="460"/>
              </a:spcBef>
              <a:spcAft>
                <a:spcPts val="0"/>
              </a:spcAft>
              <a:buClr>
                <a:schemeClr val="dk1"/>
              </a:buClr>
              <a:buSzPts val="2300"/>
              <a:buFont typeface="Times New Roman"/>
              <a:buNone/>
              <a:defRPr sz="23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46"/>
          <p:cNvSpPr txBox="1">
            <a:spLocks noGrp="1"/>
          </p:cNvSpPr>
          <p:nvPr>
            <p:ph type="body" idx="2"/>
          </p:nvPr>
        </p:nvSpPr>
        <p:spPr>
          <a:xfrm>
            <a:off x="495300" y="2174876"/>
            <a:ext cx="4376870" cy="3951289"/>
          </a:xfrm>
          <a:prstGeom prst="rect">
            <a:avLst/>
          </a:prstGeom>
          <a:noFill/>
          <a:ln>
            <a:noFill/>
          </a:ln>
        </p:spPr>
        <p:txBody>
          <a:bodyPr spcFirstLastPara="1" wrap="square" lIns="91400" tIns="45700" rIns="91400" bIns="45700" anchor="t" anchorCtr="0">
            <a:noAutofit/>
          </a:bodyPr>
          <a:lstStyle>
            <a:lvl1pPr marL="457200" marR="0" lvl="0"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46"/>
          <p:cNvSpPr txBox="1">
            <a:spLocks noGrp="1"/>
          </p:cNvSpPr>
          <p:nvPr>
            <p:ph type="body" idx="3"/>
          </p:nvPr>
        </p:nvSpPr>
        <p:spPr>
          <a:xfrm>
            <a:off x="5032112" y="1535114"/>
            <a:ext cx="4378590" cy="639762"/>
          </a:xfrm>
          <a:prstGeom prst="rect">
            <a:avLst/>
          </a:prstGeom>
          <a:noFill/>
          <a:ln>
            <a:noFill/>
          </a:ln>
        </p:spPr>
        <p:txBody>
          <a:bodyPr spcFirstLastPara="1" wrap="square" lIns="91400" tIns="45700" rIns="91400" bIns="45700" anchor="b" anchorCtr="0">
            <a:noAutofit/>
          </a:bodyPr>
          <a:lstStyle>
            <a:lvl1pPr marL="457200" marR="0" lvl="0" indent="-228600" algn="l" rtl="0">
              <a:spcBef>
                <a:spcPts val="460"/>
              </a:spcBef>
              <a:spcAft>
                <a:spcPts val="0"/>
              </a:spcAft>
              <a:buClr>
                <a:schemeClr val="dk1"/>
              </a:buClr>
              <a:buSzPts val="2300"/>
              <a:buFont typeface="Times New Roman"/>
              <a:buNone/>
              <a:defRPr sz="23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46"/>
          <p:cNvSpPr txBox="1">
            <a:spLocks noGrp="1"/>
          </p:cNvSpPr>
          <p:nvPr>
            <p:ph type="body" idx="4"/>
          </p:nvPr>
        </p:nvSpPr>
        <p:spPr>
          <a:xfrm>
            <a:off x="5032112" y="2174876"/>
            <a:ext cx="4378590" cy="3951289"/>
          </a:xfrm>
          <a:prstGeom prst="rect">
            <a:avLst/>
          </a:prstGeom>
          <a:noFill/>
          <a:ln>
            <a:noFill/>
          </a:ln>
        </p:spPr>
        <p:txBody>
          <a:bodyPr spcFirstLastPara="1" wrap="square" lIns="91400" tIns="45700" rIns="91400" bIns="45700" anchor="t" anchorCtr="0">
            <a:noAutofit/>
          </a:bodyPr>
          <a:lstStyle>
            <a:lvl1pPr marL="457200" marR="0" lvl="0"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56CCA9DA-FE12-550B-5C42-E3D805D43E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B3245404-A68B-6040-8006-62942C4DC776}"/>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7"/>
        <p:cNvGrpSpPr/>
        <p:nvPr/>
      </p:nvGrpSpPr>
      <p:grpSpPr>
        <a:xfrm>
          <a:off x="0" y="0"/>
          <a:ext cx="0" cy="0"/>
          <a:chOff x="0" y="0"/>
          <a:chExt cx="0" cy="0"/>
        </a:xfrm>
      </p:grpSpPr>
      <p:sp>
        <p:nvSpPr>
          <p:cNvPr id="38" name="Google Shape;38;p47"/>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6ADD4E21-17DD-391A-D4EA-C8EE5C8464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F1F00415-0C87-4927-9A95-3B5CD3D0B458}"/>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9"/>
        <p:cNvGrpSpPr/>
        <p:nvPr/>
      </p:nvGrpSpPr>
      <p:grpSpPr>
        <a:xfrm>
          <a:off x="0" y="0"/>
          <a:ext cx="0" cy="0"/>
          <a:chOff x="0" y="0"/>
          <a:chExt cx="0" cy="0"/>
        </a:xfrm>
      </p:grpSpPr>
      <p:sp>
        <p:nvSpPr>
          <p:cNvPr id="40" name="Google Shape;40;p48"/>
          <p:cNvSpPr txBox="1">
            <a:spLocks noGrp="1"/>
          </p:cNvSpPr>
          <p:nvPr>
            <p:ph type="title"/>
          </p:nvPr>
        </p:nvSpPr>
        <p:spPr>
          <a:xfrm>
            <a:off x="495302" y="273051"/>
            <a:ext cx="3259005" cy="1162050"/>
          </a:xfrm>
          <a:prstGeom prst="rect">
            <a:avLst/>
          </a:prstGeom>
          <a:noFill/>
          <a:ln>
            <a:noFill/>
          </a:ln>
        </p:spPr>
        <p:txBody>
          <a:bodyPr spcFirstLastPara="1" wrap="square" lIns="91400" tIns="45700" rIns="91400"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1" name="Google Shape;41;p48"/>
          <p:cNvSpPr txBox="1">
            <a:spLocks noGrp="1"/>
          </p:cNvSpPr>
          <p:nvPr>
            <p:ph type="body" idx="1"/>
          </p:nvPr>
        </p:nvSpPr>
        <p:spPr>
          <a:xfrm>
            <a:off x="3872972" y="273052"/>
            <a:ext cx="5537729" cy="5853113"/>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48"/>
          <p:cNvSpPr txBox="1">
            <a:spLocks noGrp="1"/>
          </p:cNvSpPr>
          <p:nvPr>
            <p:ph type="body" idx="2"/>
          </p:nvPr>
        </p:nvSpPr>
        <p:spPr>
          <a:xfrm>
            <a:off x="495302" y="1435102"/>
            <a:ext cx="3259005" cy="4691063"/>
          </a:xfrm>
          <a:prstGeom prst="rect">
            <a:avLst/>
          </a:prstGeom>
          <a:noFill/>
          <a:ln>
            <a:noFill/>
          </a:ln>
        </p:spPr>
        <p:txBody>
          <a:bodyPr spcFirstLastPara="1" wrap="square" lIns="91400" tIns="45700" rIns="91400"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dirty="0"/>
          </a:p>
        </p:txBody>
      </p:sp>
      <p:pic>
        <p:nvPicPr>
          <p:cNvPr id="2" name="Picture 3">
            <a:extLst>
              <a:ext uri="{FF2B5EF4-FFF2-40B4-BE49-F238E27FC236}">
                <a16:creationId xmlns:a16="http://schemas.microsoft.com/office/drawing/2014/main" id="{038A3B41-A124-15AF-3829-31F5C4C3DD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D97229A2-7C0B-B399-3C4A-52F5A7B8E71B}"/>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3"/>
        <p:cNvGrpSpPr/>
        <p:nvPr/>
      </p:nvGrpSpPr>
      <p:grpSpPr>
        <a:xfrm>
          <a:off x="0" y="0"/>
          <a:ext cx="0" cy="0"/>
          <a:chOff x="0" y="0"/>
          <a:chExt cx="0" cy="0"/>
        </a:xfrm>
      </p:grpSpPr>
      <p:sp>
        <p:nvSpPr>
          <p:cNvPr id="44" name="Google Shape;44;p49"/>
          <p:cNvSpPr txBox="1">
            <a:spLocks noGrp="1"/>
          </p:cNvSpPr>
          <p:nvPr>
            <p:ph type="title"/>
          </p:nvPr>
        </p:nvSpPr>
        <p:spPr>
          <a:xfrm>
            <a:off x="1941645" y="4800601"/>
            <a:ext cx="5943600" cy="566738"/>
          </a:xfrm>
          <a:prstGeom prst="rect">
            <a:avLst/>
          </a:prstGeom>
          <a:noFill/>
          <a:ln>
            <a:noFill/>
          </a:ln>
        </p:spPr>
        <p:txBody>
          <a:bodyPr spcFirstLastPara="1" wrap="square" lIns="91400" tIns="45700" rIns="91400"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5" name="Google Shape;45;p49"/>
          <p:cNvSpPr>
            <a:spLocks noGrp="1"/>
          </p:cNvSpPr>
          <p:nvPr>
            <p:ph type="pic" idx="2"/>
          </p:nvPr>
        </p:nvSpPr>
        <p:spPr>
          <a:xfrm>
            <a:off x="1941645" y="612776"/>
            <a:ext cx="5943600" cy="4114800"/>
          </a:xfrm>
          <a:prstGeom prst="rect">
            <a:avLst/>
          </a:prstGeom>
          <a:noFill/>
          <a:ln>
            <a:noFill/>
          </a:ln>
        </p:spPr>
        <p:txBody>
          <a:bodyPr spcFirstLastPara="1" wrap="square" lIns="91400" tIns="45700" rIns="91400"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6" name="Google Shape;46;p49"/>
          <p:cNvSpPr txBox="1">
            <a:spLocks noGrp="1"/>
          </p:cNvSpPr>
          <p:nvPr>
            <p:ph type="body" idx="1"/>
          </p:nvPr>
        </p:nvSpPr>
        <p:spPr>
          <a:xfrm>
            <a:off x="1941645" y="5367339"/>
            <a:ext cx="5943600" cy="804862"/>
          </a:xfrm>
          <a:prstGeom prst="rect">
            <a:avLst/>
          </a:prstGeom>
          <a:noFill/>
          <a:ln>
            <a:noFill/>
          </a:ln>
        </p:spPr>
        <p:txBody>
          <a:bodyPr spcFirstLastPara="1" wrap="square" lIns="91400" tIns="45700" rIns="91400"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643042CD-91DA-5D4E-6496-48A181CF90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A2B20DE7-ACEA-443C-0D30-53F99FCC6FD4}"/>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9" name="Google Shape;49;p50"/>
          <p:cNvSpPr txBox="1">
            <a:spLocks noGrp="1"/>
          </p:cNvSpPr>
          <p:nvPr>
            <p:ph type="body" idx="1"/>
          </p:nvPr>
        </p:nvSpPr>
        <p:spPr>
          <a:xfrm rot="5400000">
            <a:off x="2690019" y="-594517"/>
            <a:ext cx="4525963" cy="8915400"/>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3A8BD655-2E49-3F33-E8B8-E8360E354C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138D7EA7-1DBD-B469-4A31-14D3BF5DCC47}"/>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rot="5400000">
            <a:off x="5370512" y="2085977"/>
            <a:ext cx="5851525" cy="222885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2" name="Google Shape;52;p51"/>
          <p:cNvSpPr txBox="1">
            <a:spLocks noGrp="1"/>
          </p:cNvSpPr>
          <p:nvPr>
            <p:ph type="body" idx="1"/>
          </p:nvPr>
        </p:nvSpPr>
        <p:spPr>
          <a:xfrm rot="5400000">
            <a:off x="830262" y="-60322"/>
            <a:ext cx="5851525" cy="6521450"/>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733DE550-D367-0BFB-0A5C-C2A5B4B9A5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4FB65679-A4CF-46F1-3CF7-B7D2576DD91D}"/>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A9A07C-5CA9-7A15-4488-F87BACC4B92E}"/>
              </a:ext>
            </a:extLst>
          </p:cNvPr>
          <p:cNvSpPr/>
          <p:nvPr/>
        </p:nvSpPr>
        <p:spPr>
          <a:xfrm>
            <a:off x="4953000" y="0"/>
            <a:ext cx="1212253"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N"/>
          </a:p>
        </p:txBody>
      </p:sp>
      <p:pic>
        <p:nvPicPr>
          <p:cNvPr id="1028" name="Picture 4" descr="RFEVB - La Liga Iberdrola vivió una tercera jornada de máxima igualdad">
            <a:extLst>
              <a:ext uri="{FF2B5EF4-FFF2-40B4-BE49-F238E27FC236}">
                <a16:creationId xmlns:a16="http://schemas.microsoft.com/office/drawing/2014/main" id="{63BA5335-9EE0-A4F3-9C48-2D2C1674A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r="21599"/>
          <a:stretch/>
        </p:blipFill>
        <p:spPr bwMode="auto">
          <a:xfrm>
            <a:off x="5590083" y="0"/>
            <a:ext cx="4315917" cy="6858000"/>
          </a:xfrm>
          <a:prstGeom prst="rect">
            <a:avLst/>
          </a:prstGeom>
          <a:noFill/>
        </p:spPr>
      </p:pic>
      <p:pic>
        <p:nvPicPr>
          <p:cNvPr id="8" name="Picture 3">
            <a:extLst>
              <a:ext uri="{FF2B5EF4-FFF2-40B4-BE49-F238E27FC236}">
                <a16:creationId xmlns:a16="http://schemas.microsoft.com/office/drawing/2014/main" id="{B8B37726-4035-6C6A-6925-2C7C9B83A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5430838"/>
            <a:ext cx="1597025" cy="8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61">
            <a:extLst>
              <a:ext uri="{FF2B5EF4-FFF2-40B4-BE49-F238E27FC236}">
                <a16:creationId xmlns:a16="http://schemas.microsoft.com/office/drawing/2014/main" id="{C89A46A8-442C-1731-A2B8-B9FCA2B34B8C}"/>
              </a:ext>
            </a:extLst>
          </p:cNvPr>
          <p:cNvSpPr>
            <a:spLocks noChangeArrowheads="1"/>
          </p:cNvSpPr>
          <p:nvPr/>
        </p:nvSpPr>
        <p:spPr bwMode="auto">
          <a:xfrm>
            <a:off x="384175" y="2868335"/>
            <a:ext cx="4989513" cy="104644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a:ln>
                  <a:noFill/>
                </a:ln>
                <a:solidFill>
                  <a:srgbClr val="EEECE1">
                    <a:lumMod val="50000"/>
                  </a:srgbClr>
                </a:solidFill>
                <a:effectLst/>
                <a:uLnTx/>
                <a:uFillTx/>
                <a:latin typeface="Montserrat Black" pitchFamily="2" charset="77"/>
                <a:ea typeface="Verdana" panose="020B0604030504040204" pitchFamily="34" charset="0"/>
                <a:cs typeface="Arial" panose="020B0604020202020204" pitchFamily="34" charset="0"/>
                <a:sym typeface="Arial"/>
              </a:rPr>
              <a:t>GIPUZKOAKO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a:ln>
                  <a:noFill/>
                </a:ln>
                <a:solidFill>
                  <a:srgbClr val="EEECE1">
                    <a:lumMod val="50000"/>
                  </a:srgbClr>
                </a:solidFill>
                <a:effectLst/>
                <a:uLnTx/>
                <a:uFillTx/>
                <a:latin typeface="Montserrat Black" pitchFamily="2" charset="77"/>
                <a:ea typeface="Verdana" panose="020B0604030504040204" pitchFamily="34" charset="0"/>
                <a:cs typeface="Arial" panose="020B0604020202020204" pitchFamily="34" charset="0"/>
                <a:sym typeface="Arial"/>
              </a:rPr>
              <a:t>BOLEIBOLAREN</a:t>
            </a:r>
          </a:p>
          <a:p>
            <a:pPr defTabSz="914400" eaLnBrk="1" fontAlgn="auto" hangingPunct="1">
              <a:spcBef>
                <a:spcPts val="0"/>
              </a:spcBef>
              <a:spcAft>
                <a:spcPts val="0"/>
              </a:spcAft>
              <a:buClr>
                <a:srgbClr val="000000"/>
              </a:buClr>
              <a:buFont typeface="Arial"/>
              <a:buNone/>
              <a:defRPr/>
            </a:pPr>
            <a:r>
              <a:rPr lang="es-ES" sz="1400" b="1" kern="0" dirty="0">
                <a:solidFill>
                  <a:schemeClr val="bg2">
                    <a:lumMod val="50000"/>
                  </a:schemeClr>
                </a:solidFill>
                <a:latin typeface="Montserrat" pitchFamily="2" charset="77"/>
                <a:ea typeface="Verdana" panose="020B0604030504040204" pitchFamily="34" charset="0"/>
                <a:cs typeface="Arial" panose="020B0604020202020204" pitchFamily="34" charset="0"/>
                <a:sym typeface="Arial"/>
              </a:rPr>
              <a:t>PLAN PROSPEKTIBO-ESTRATEGIKOA</a:t>
            </a:r>
          </a:p>
        </p:txBody>
      </p:sp>
      <p:sp>
        <p:nvSpPr>
          <p:cNvPr id="14" name="TextBox 6">
            <a:extLst>
              <a:ext uri="{FF2B5EF4-FFF2-40B4-BE49-F238E27FC236}">
                <a16:creationId xmlns:a16="http://schemas.microsoft.com/office/drawing/2014/main" id="{62A99E7A-D223-07C2-F3BD-EB6AF10CCB0A}"/>
              </a:ext>
            </a:extLst>
          </p:cNvPr>
          <p:cNvSpPr txBox="1"/>
          <p:nvPr/>
        </p:nvSpPr>
        <p:spPr>
          <a:xfrm>
            <a:off x="400050" y="3914775"/>
            <a:ext cx="4708525" cy="1323975"/>
          </a:xfrm>
          <a:prstGeom prst="rect">
            <a:avLst/>
          </a:prstGeom>
          <a:noFill/>
        </p:spPr>
        <p:txBody>
          <a:bodyPr>
            <a:spAutoFit/>
          </a:bodyPr>
          <a:lstStyle/>
          <a:p>
            <a:pPr defTabSz="914400" eaLnBrk="1" fontAlgn="auto" hangingPunct="1">
              <a:spcBef>
                <a:spcPts val="0"/>
              </a:spcBef>
              <a:spcAft>
                <a:spcPts val="0"/>
              </a:spcAft>
              <a:buClr>
                <a:srgbClr val="000000"/>
              </a:buClr>
              <a:buFont typeface="Arial"/>
              <a:buNone/>
              <a:defRPr/>
            </a:pPr>
            <a:r>
              <a:rPr lang="es-ES" sz="4000" b="1" kern="0" dirty="0">
                <a:solidFill>
                  <a:srgbClr val="F5801F"/>
                </a:solidFill>
                <a:latin typeface="Montserrat Black" pitchFamily="2" charset="77"/>
                <a:ea typeface="Verdana" panose="020B0604030504040204" pitchFamily="34" charset="0"/>
                <a:cs typeface="Arial" panose="020B0604020202020204" pitchFamily="34" charset="0"/>
                <a:sym typeface="Arial"/>
              </a:rPr>
              <a:t>2030</a:t>
            </a:r>
          </a:p>
          <a:p>
            <a:pPr defTabSz="914400" eaLnBrk="1" fontAlgn="auto" hangingPunct="1">
              <a:spcBef>
                <a:spcPts val="0"/>
              </a:spcBef>
              <a:spcAft>
                <a:spcPts val="0"/>
              </a:spcAft>
              <a:buClr>
                <a:srgbClr val="000000"/>
              </a:buClr>
              <a:buFont typeface="Arial"/>
              <a:buNone/>
              <a:defRPr/>
            </a:pPr>
            <a:endParaRPr lang="es-ES" sz="4000" b="1" kern="0" dirty="0">
              <a:solidFill>
                <a:srgbClr val="024289"/>
              </a:solidFill>
              <a:latin typeface="Montserrat Black" pitchFamily="2" charset="77"/>
              <a:ea typeface="Verdana" panose="020B0604030504040204" pitchFamily="34" charset="0"/>
              <a:cs typeface="Arial" panose="020B0604020202020204" pitchFamily="34" charset="0"/>
              <a:sym typeface="Arial"/>
            </a:endParaRPr>
          </a:p>
        </p:txBody>
      </p:sp>
      <p:pic>
        <p:nvPicPr>
          <p:cNvPr id="2" name="Imagen 1">
            <a:extLst>
              <a:ext uri="{FF2B5EF4-FFF2-40B4-BE49-F238E27FC236}">
                <a16:creationId xmlns:a16="http://schemas.microsoft.com/office/drawing/2014/main" id="{B7788DFA-076D-CD76-A2CB-20D161446EBA}"/>
              </a:ext>
            </a:extLst>
          </p:cNvPr>
          <p:cNvPicPr>
            <a:picLocks noChangeAspect="1"/>
          </p:cNvPicPr>
          <p:nvPr/>
        </p:nvPicPr>
        <p:blipFill>
          <a:blip r:embed="rId5"/>
          <a:stretch>
            <a:fillRect/>
          </a:stretch>
        </p:blipFill>
        <p:spPr>
          <a:xfrm>
            <a:off x="568993" y="5238750"/>
            <a:ext cx="1732088" cy="1176513"/>
          </a:xfrm>
          <a:prstGeom prst="rect">
            <a:avLst/>
          </a:prstGeom>
        </p:spPr>
      </p:pic>
      <p:sp>
        <p:nvSpPr>
          <p:cNvPr id="4" name="Rectangle 7">
            <a:extLst>
              <a:ext uri="{FF2B5EF4-FFF2-40B4-BE49-F238E27FC236}">
                <a16:creationId xmlns:a16="http://schemas.microsoft.com/office/drawing/2014/main" id="{D955756E-518E-F96C-22E2-AFC5128557BE}"/>
              </a:ext>
            </a:extLst>
          </p:cNvPr>
          <p:cNvSpPr/>
          <p:nvPr/>
        </p:nvSpPr>
        <p:spPr>
          <a:xfrm>
            <a:off x="5585272" y="0"/>
            <a:ext cx="4315916" cy="6858000"/>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N"/>
          </a:p>
        </p:txBody>
      </p:sp>
    </p:spTree>
    <p:extLst>
      <p:ext uri="{BB962C8B-B14F-4D97-AF65-F5344CB8AC3E}">
        <p14:creationId xmlns:p14="http://schemas.microsoft.com/office/powerpoint/2010/main" val="1784541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8">
            <a:extLst>
              <a:ext uri="{FF2B5EF4-FFF2-40B4-BE49-F238E27FC236}">
                <a16:creationId xmlns:a16="http://schemas.microsoft.com/office/drawing/2014/main" id="{6631E013-3AC1-60CE-CA64-D4A441D4C3B4}"/>
              </a:ext>
            </a:extLst>
          </p:cNvPr>
          <p:cNvSpPr txBox="1">
            <a:spLocks noChangeArrowheads="1"/>
          </p:cNvSpPr>
          <p:nvPr/>
        </p:nvSpPr>
        <p:spPr bwMode="gray">
          <a:xfrm>
            <a:off x="515814" y="384786"/>
            <a:ext cx="7325859"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34988" indent="-534988">
              <a:defRPr/>
            </a:pPr>
            <a:r>
              <a:rPr lang="es-ES" altLang="es-ES" sz="2000" b="1" noProof="1">
                <a:solidFill>
                  <a:srgbClr val="F5801F"/>
                </a:solidFill>
                <a:latin typeface="Montserrat" pitchFamily="2" charset="77"/>
                <a:ea typeface="+mn-ea"/>
                <a:cs typeface="+mn-cs"/>
              </a:rPr>
              <a:t>2.5. </a:t>
            </a:r>
            <a:r>
              <a:rPr lang="eu-ES" altLang="es-ES" sz="2000" b="1" dirty="0">
                <a:solidFill>
                  <a:srgbClr val="F5801F"/>
                </a:solidFill>
                <a:latin typeface="Montserrat" pitchFamily="2" charset="77"/>
                <a:ea typeface="+mn-ea"/>
                <a:cs typeface="+mn-cs"/>
              </a:rPr>
              <a:t>Hondartzako </a:t>
            </a:r>
            <a:r>
              <a:rPr lang="es-ES" altLang="es-ES" sz="2000" b="1" noProof="1">
                <a:solidFill>
                  <a:srgbClr val="F5801F"/>
                </a:solidFill>
                <a:latin typeface="Montserrat" pitchFamily="2" charset="77"/>
                <a:ea typeface="+mn-ea"/>
                <a:cs typeface="+mn-cs"/>
              </a:rPr>
              <a:t>Boleibolaren apustu-agertokia 2030era</a:t>
            </a:r>
          </a:p>
        </p:txBody>
      </p:sp>
      <p:graphicFrame>
        <p:nvGraphicFramePr>
          <p:cNvPr id="5" name="Tabla 4">
            <a:extLst>
              <a:ext uri="{FF2B5EF4-FFF2-40B4-BE49-F238E27FC236}">
                <a16:creationId xmlns:a16="http://schemas.microsoft.com/office/drawing/2014/main" id="{05856618-8648-D8B9-DA26-47C4641DA212}"/>
              </a:ext>
            </a:extLst>
          </p:cNvPr>
          <p:cNvGraphicFramePr>
            <a:graphicFrameLocks noGrp="1"/>
          </p:cNvGraphicFramePr>
          <p:nvPr>
            <p:extLst>
              <p:ext uri="{D42A27DB-BD31-4B8C-83A1-F6EECF244321}">
                <p14:modId xmlns:p14="http://schemas.microsoft.com/office/powerpoint/2010/main" val="96138375"/>
              </p:ext>
            </p:extLst>
          </p:nvPr>
        </p:nvGraphicFramePr>
        <p:xfrm>
          <a:off x="930563" y="1339272"/>
          <a:ext cx="8044874" cy="2253187"/>
        </p:xfrm>
        <a:graphic>
          <a:graphicData uri="http://schemas.openxmlformats.org/drawingml/2006/table">
            <a:tbl>
              <a:tblPr/>
              <a:tblGrid>
                <a:gridCol w="451719">
                  <a:extLst>
                    <a:ext uri="{9D8B030D-6E8A-4147-A177-3AD203B41FA5}">
                      <a16:colId xmlns:a16="http://schemas.microsoft.com/office/drawing/2014/main" val="1089588619"/>
                    </a:ext>
                  </a:extLst>
                </a:gridCol>
                <a:gridCol w="1570256">
                  <a:extLst>
                    <a:ext uri="{9D8B030D-6E8A-4147-A177-3AD203B41FA5}">
                      <a16:colId xmlns:a16="http://schemas.microsoft.com/office/drawing/2014/main" val="456764912"/>
                    </a:ext>
                  </a:extLst>
                </a:gridCol>
                <a:gridCol w="6022899">
                  <a:extLst>
                    <a:ext uri="{9D8B030D-6E8A-4147-A177-3AD203B41FA5}">
                      <a16:colId xmlns:a16="http://schemas.microsoft.com/office/drawing/2014/main" val="2002075192"/>
                    </a:ext>
                  </a:extLst>
                </a:gridCol>
              </a:tblGrid>
              <a:tr h="273187">
                <a:tc>
                  <a:txBody>
                    <a:bodyPr/>
                    <a:lstStyle/>
                    <a:p>
                      <a:pPr algn="ctr" fontAlgn="ctr"/>
                      <a:r>
                        <a:rPr lang="eu-ES" sz="1100" b="1" i="0" u="none" strike="noStrike" noProof="0" dirty="0">
                          <a:solidFill>
                            <a:srgbClr val="FFFFFF"/>
                          </a:solidFill>
                          <a:effectLst/>
                          <a:latin typeface="Calibri" panose="020F0502020204030204" pitchFamily="34" charset="0"/>
                        </a:rPr>
                        <a:t>Zk.</a:t>
                      </a:r>
                    </a:p>
                  </a:txBody>
                  <a:tcPr marL="4163" marR="4163" marT="4163"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rPr>
                        <a:t>Izena</a:t>
                      </a:r>
                    </a:p>
                  </a:txBody>
                  <a:tcPr marL="4163" marR="4163" marT="4163"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rPr>
                        <a:t>2030erako APUSTU-AGERTOKIA</a:t>
                      </a:r>
                    </a:p>
                  </a:txBody>
                  <a:tcPr marL="4163" marR="4163" marT="4163" marB="0" anchor="ctr">
                    <a:lnL>
                      <a:noFill/>
                    </a:lnL>
                    <a:lnR>
                      <a:noFill/>
                    </a:lnR>
                    <a:lnT>
                      <a:noFill/>
                    </a:lnT>
                    <a:lnB>
                      <a:noFill/>
                    </a:lnB>
                    <a:solidFill>
                      <a:srgbClr val="F5801F"/>
                    </a:solidFill>
                  </a:tcPr>
                </a:tc>
                <a:extLst>
                  <a:ext uri="{0D108BD9-81ED-4DB2-BD59-A6C34878D82A}">
                    <a16:rowId xmlns:a16="http://schemas.microsoft.com/office/drawing/2014/main" val="961422032"/>
                  </a:ext>
                </a:extLst>
              </a:tr>
              <a:tr h="396000">
                <a:tc>
                  <a:txBody>
                    <a:bodyPr/>
                    <a:lstStyle/>
                    <a:p>
                      <a:pPr algn="ctr" fontAlgn="t"/>
                      <a:r>
                        <a:rPr lang="eu-ES" sz="1100" b="0" i="0" u="none" strike="noStrike" noProof="0" dirty="0">
                          <a:solidFill>
                            <a:srgbClr val="000000"/>
                          </a:solidFill>
                          <a:effectLst/>
                          <a:latin typeface="Calibri" panose="020F0502020204030204" pitchFamily="34" charset="0"/>
                        </a:rPr>
                        <a:t>4</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Kirolariak (kopurua eta kalitatea)</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Hondartzako boleibolaren praktikatzaileen kopurua nabarmen handitzen da eta kalitate maila poliki-poliki hobetzen doa.</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1071890319"/>
                  </a:ext>
                </a:extLst>
              </a:tr>
              <a:tr h="396000">
                <a:tc>
                  <a:txBody>
                    <a:bodyPr/>
                    <a:lstStyle/>
                    <a:p>
                      <a:pPr algn="ctr" fontAlgn="t"/>
                      <a:r>
                        <a:rPr lang="eu-ES" sz="1100" b="0" i="0" u="none" strike="noStrike" noProof="0" dirty="0">
                          <a:solidFill>
                            <a:srgbClr val="000000"/>
                          </a:solidFill>
                          <a:effectLst/>
                          <a:latin typeface="Calibri" panose="020F0502020204030204" pitchFamily="34" charset="0"/>
                        </a:rPr>
                        <a:t>2</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Kirol egituraketa</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Hondartzako Boleibola jarduera gutxieneko antolatu eta egituratu da. Federazioa, klubak eta praktikatzaileak koordinatzen dira jardueraren garapenean.</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1685172612"/>
                  </a:ext>
                </a:extLst>
              </a:tr>
              <a:tr h="396000">
                <a:tc>
                  <a:txBody>
                    <a:bodyPr/>
                    <a:lstStyle/>
                    <a:p>
                      <a:pPr algn="ctr" fontAlgn="t"/>
                      <a:r>
                        <a:rPr lang="eu-ES" sz="1100" b="0" i="0" u="none" strike="noStrike" noProof="0" dirty="0">
                          <a:solidFill>
                            <a:srgbClr val="000000"/>
                          </a:solidFill>
                          <a:effectLst/>
                          <a:latin typeface="Calibri" panose="020F0502020204030204" pitchFamily="34" charset="0"/>
                        </a:rPr>
                        <a:t>3</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Klubak</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Boleibola jarduera gisa duten klub guztietan Hondartzako Boleibola presente dago eta zenbait klubek modu antolatuagoan egituratzen dute.</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2047141580"/>
                  </a:ext>
                </a:extLst>
              </a:tr>
              <a:tr h="396000">
                <a:tc>
                  <a:txBody>
                    <a:bodyPr/>
                    <a:lstStyle/>
                    <a:p>
                      <a:pPr algn="ctr" fontAlgn="t"/>
                      <a:r>
                        <a:rPr lang="eu-ES" sz="1100" b="0" i="0" u="none" strike="noStrike" noProof="0" dirty="0">
                          <a:solidFill>
                            <a:srgbClr val="000000"/>
                          </a:solidFill>
                          <a:effectLst/>
                          <a:latin typeface="Calibri" panose="020F0502020204030204" pitchFamily="34" charset="0"/>
                        </a:rPr>
                        <a:t>5</a:t>
                      </a:r>
                    </a:p>
                  </a:txBody>
                  <a:tcPr marL="6350" marR="6350" marT="6350" marB="0">
                    <a:lnL>
                      <a:noFill/>
                    </a:lnL>
                    <a:lnR>
                      <a:noFill/>
                    </a:lnR>
                    <a:lnT>
                      <a:noFill/>
                    </a:lnT>
                    <a:lnB>
                      <a:noFill/>
                    </a:lnB>
                    <a:noFill/>
                  </a:tcPr>
                </a:tc>
                <a:tc>
                  <a:txBody>
                    <a:bodyPr/>
                    <a:lstStyle/>
                    <a:p>
                      <a:pPr algn="l" fontAlgn="t"/>
                      <a:r>
                        <a:rPr lang="fi-FI" sz="1100" b="0" i="0" u="none" strike="noStrike" noProof="0" dirty="0">
                          <a:solidFill>
                            <a:srgbClr val="000000"/>
                          </a:solidFill>
                          <a:effectLst/>
                          <a:latin typeface="Calibri" panose="020F0502020204030204" pitchFamily="34" charset="0"/>
                        </a:rPr>
                        <a:t>Jokoa eta lehiaketak oro har (kopurua eta kalitatea)</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Hondartzako boleibolaren jarduera oso nabarmen hazi da. Jokalariak entitate batean antolatu dira. Txapelketa kopurua hazten ari da eta lehia globala dago. Lehiaketen balorazioa 8tik gorakoa da.</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1735686388"/>
                  </a:ext>
                </a:extLst>
              </a:tr>
              <a:tr h="396000">
                <a:tc>
                  <a:txBody>
                    <a:bodyPr/>
                    <a:lstStyle/>
                    <a:p>
                      <a:pPr algn="ctr" fontAlgn="t"/>
                      <a:r>
                        <a:rPr lang="eu-ES" sz="1100" b="0" i="0" u="none" strike="noStrike" noProof="0" dirty="0">
                          <a:solidFill>
                            <a:srgbClr val="000000"/>
                          </a:solidFill>
                          <a:effectLst/>
                          <a:latin typeface="Calibri" panose="020F0502020204030204" pitchFamily="34" charset="0"/>
                        </a:rPr>
                        <a:t>7</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Instalazioak: pista hondartzan</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Hondartzan gutxieneko instalazio iraunkor bat lortu da, urte osoan zehar kirol eta legezko jarduera egiteko aukera ematen duena. Instalazioekiko asebetetze-maila 6-8 bitartekoa da.</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274305300"/>
                  </a:ext>
                </a:extLst>
              </a:tr>
            </a:tbl>
          </a:graphicData>
        </a:graphic>
      </p:graphicFrame>
    </p:spTree>
    <p:extLst>
      <p:ext uri="{BB962C8B-B14F-4D97-AF65-F5344CB8AC3E}">
        <p14:creationId xmlns:p14="http://schemas.microsoft.com/office/powerpoint/2010/main" val="83172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4541-DF3B-6F68-AC41-AD1C9ACE681B}"/>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71F64A74-AC03-ADF0-F2BE-36A34B30BE0B}"/>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4">
            <a:extLst>
              <a:ext uri="{FF2B5EF4-FFF2-40B4-BE49-F238E27FC236}">
                <a16:creationId xmlns:a16="http://schemas.microsoft.com/office/drawing/2014/main" id="{EF7EB302-5056-9B76-38E4-13E456F5DDE8}"/>
              </a:ext>
            </a:extLst>
          </p:cNvPr>
          <p:cNvSpPr txBox="1"/>
          <p:nvPr/>
        </p:nvSpPr>
        <p:spPr>
          <a:xfrm>
            <a:off x="3458712" y="3332163"/>
            <a:ext cx="6447287" cy="1569660"/>
          </a:xfrm>
          <a:prstGeom prst="rect">
            <a:avLst/>
          </a:prstGeom>
          <a:noFill/>
        </p:spPr>
        <p:txBody>
          <a:bodyPr wrap="square">
            <a:spAutoFit/>
          </a:bodyPr>
          <a:lstStyle/>
          <a:p>
            <a:pPr algn="l"/>
            <a:r>
              <a:rPr lang="eu-ES" sz="3200" b="1" spc="300" dirty="0">
                <a:solidFill>
                  <a:srgbClr val="F5801F"/>
                </a:solidFill>
                <a:latin typeface="Montserrat" pitchFamily="2" charset="77"/>
              </a:rPr>
              <a:t>Helburu estrategikoak eta jarduketak &amp; proiektuak</a:t>
            </a:r>
            <a:endParaRPr kumimoji="0" lang="eu-ES" sz="3200" b="1" i="0" u="none" strike="noStrike" kern="0" cap="none" spc="300" normalizeH="0" baseline="0" dirty="0">
              <a:ln>
                <a:noFill/>
              </a:ln>
              <a:solidFill>
                <a:srgbClr val="F5801F"/>
              </a:solidFill>
              <a:effectLst/>
              <a:uLnTx/>
              <a:uFillTx/>
              <a:latin typeface="Montserrat" pitchFamily="2" charset="77"/>
              <a:cs typeface="Arial"/>
              <a:sym typeface="Arial"/>
            </a:endParaRPr>
          </a:p>
        </p:txBody>
      </p:sp>
      <p:sp>
        <p:nvSpPr>
          <p:cNvPr id="5" name="Diagrama de flujo: conector 3">
            <a:extLst>
              <a:ext uri="{FF2B5EF4-FFF2-40B4-BE49-F238E27FC236}">
                <a16:creationId xmlns:a16="http://schemas.microsoft.com/office/drawing/2014/main" id="{B0E0CE35-19F1-A305-A6FB-85FEDF8B9509}"/>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4400" b="1" spc="300" dirty="0">
                <a:solidFill>
                  <a:srgbClr val="F5801F"/>
                </a:solidFill>
                <a:latin typeface="Raleway" panose="020B0503030101060003" pitchFamily="34" charset="0"/>
              </a:rPr>
              <a:t>3</a:t>
            </a:r>
            <a:endParaRPr kumimoji="0" lang="es-ES" sz="4400" b="1" i="0" u="none" strike="noStrike" kern="0" cap="none" spc="300" normalizeH="0" baseline="0" noProof="0" dirty="0">
              <a:ln>
                <a:noFill/>
              </a:ln>
              <a:solidFill>
                <a:srgbClr val="F5801F"/>
              </a:solidFill>
              <a:effectLst/>
              <a:uLnTx/>
              <a:uFillTx/>
              <a:latin typeface="Raleway" panose="020B0503030101060003" pitchFamily="34" charset="0"/>
              <a:ea typeface="+mn-ea"/>
              <a:cs typeface="+mn-cs"/>
              <a:sym typeface="Arial"/>
            </a:endParaRPr>
          </a:p>
        </p:txBody>
      </p:sp>
      <p:sp>
        <p:nvSpPr>
          <p:cNvPr id="6" name="TextBox 5">
            <a:extLst>
              <a:ext uri="{FF2B5EF4-FFF2-40B4-BE49-F238E27FC236}">
                <a16:creationId xmlns:a16="http://schemas.microsoft.com/office/drawing/2014/main" id="{5BE6E9A0-4CCA-5837-FF2F-00F4A953F752}"/>
              </a:ext>
            </a:extLst>
          </p:cNvPr>
          <p:cNvSpPr txBox="1"/>
          <p:nvPr/>
        </p:nvSpPr>
        <p:spPr>
          <a:xfrm>
            <a:off x="3589338" y="4892525"/>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u-ES" sz="1600" b="1" spc="300" dirty="0">
                <a:solidFill>
                  <a:srgbClr val="948A54"/>
                </a:solidFill>
                <a:latin typeface="Montserrat" pitchFamily="2" charset="77"/>
              </a:rPr>
              <a:t>Gipuzkoako Boleibolaren Plan Prospektibo-Estrategikoa – 2030</a:t>
            </a:r>
          </a:p>
        </p:txBody>
      </p:sp>
    </p:spTree>
    <p:extLst>
      <p:ext uri="{BB962C8B-B14F-4D97-AF65-F5344CB8AC3E}">
        <p14:creationId xmlns:p14="http://schemas.microsoft.com/office/powerpoint/2010/main" val="7943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dirty="0">
                <a:solidFill>
                  <a:srgbClr val="F5801F"/>
                </a:solidFill>
                <a:latin typeface="Montserrat" pitchFamily="2" charset="77"/>
                <a:ea typeface="+mn-ea"/>
                <a:cs typeface="+mn-cs"/>
              </a:rPr>
              <a:t>3.1. Helburu estrategikoak eta jarduketak &amp; proiektuak</a:t>
            </a:r>
          </a:p>
          <a:p>
            <a:pPr>
              <a:defRPr/>
            </a:pPr>
            <a:r>
              <a:rPr lang="eu-ES" altLang="es-ES" sz="2000" b="1" dirty="0">
                <a:solidFill>
                  <a:srgbClr val="F5801F"/>
                </a:solidFill>
                <a:latin typeface="Montserrat" pitchFamily="2" charset="77"/>
                <a:ea typeface="+mn-ea"/>
                <a:cs typeface="+mn-cs"/>
              </a:rPr>
              <a:t>Boleibola 2030</a:t>
            </a:r>
          </a:p>
        </p:txBody>
      </p:sp>
      <p:sp>
        <p:nvSpPr>
          <p:cNvPr id="2" name="TextBox 70">
            <a:extLst>
              <a:ext uri="{FF2B5EF4-FFF2-40B4-BE49-F238E27FC236}">
                <a16:creationId xmlns:a16="http://schemas.microsoft.com/office/drawing/2014/main" id="{F9CD1B90-EC97-EEBA-FA81-98DDBBC0CA59}"/>
              </a:ext>
            </a:extLst>
          </p:cNvPr>
          <p:cNvSpPr txBox="1">
            <a:spLocks noChangeArrowheads="1"/>
          </p:cNvSpPr>
          <p:nvPr/>
        </p:nvSpPr>
        <p:spPr bwMode="auto">
          <a:xfrm>
            <a:off x="587064" y="1202727"/>
            <a:ext cx="8179738"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ct val="0"/>
              </a:spcAft>
              <a:buClrTx/>
              <a:buNone/>
            </a:pPr>
            <a:r>
              <a:rPr lang="eu-ES" sz="1400" b="1" dirty="0">
                <a:ea typeface="Verdana" panose="020B0604030504040204" pitchFamily="34" charset="0"/>
                <a:cs typeface="Calibri" panose="020F0502020204030204" pitchFamily="34" charset="0"/>
              </a:rPr>
              <a:t>Helburu estrategikoen eta jarduketa &amp; proiektuen definizioa</a:t>
            </a:r>
            <a:r>
              <a:rPr lang="eu-ES" sz="1400" dirty="0">
                <a:ea typeface="Verdana" panose="020B0604030504040204" pitchFamily="34" charset="0"/>
                <a:cs typeface="Calibri" panose="020F0502020204030204" pitchFamily="34" charset="0"/>
              </a:rPr>
              <a:t>: apustu egoera diseinatu ondoren, etorkizuneko egoera horretara iristeko estrategia hedatzen da. Horretarako, helburu estrategikoen funtsezko aldagaiak, jarduketak eta horiei lotutako adierazleak biltzen dira, 2030ean planaren jarraipena eta azken ebaluazioa egin ahal izateko.</a:t>
            </a:r>
            <a:endParaRPr lang="eu-ES" altLang="en-CN" sz="1400" dirty="0">
              <a:ea typeface="Verdana" panose="020B0604030504040204" pitchFamily="34" charset="0"/>
              <a:cs typeface="Calibri" panose="020F0502020204030204" pitchFamily="34" charset="0"/>
            </a:endParaRPr>
          </a:p>
        </p:txBody>
      </p:sp>
      <p:sp>
        <p:nvSpPr>
          <p:cNvPr id="3" name="Freeform 5">
            <a:extLst>
              <a:ext uri="{FF2B5EF4-FFF2-40B4-BE49-F238E27FC236}">
                <a16:creationId xmlns:a16="http://schemas.microsoft.com/office/drawing/2014/main" id="{96A88C55-0E57-5C39-62CF-175FC27B1B23}"/>
              </a:ext>
            </a:extLst>
          </p:cNvPr>
          <p:cNvSpPr>
            <a:spLocks/>
          </p:cNvSpPr>
          <p:nvPr/>
        </p:nvSpPr>
        <p:spPr bwMode="auto">
          <a:xfrm rot="5400000">
            <a:off x="4019877" y="3296292"/>
            <a:ext cx="588141" cy="409716"/>
          </a:xfrm>
          <a:custGeom>
            <a:avLst/>
            <a:gdLst>
              <a:gd name="T0" fmla="*/ 531 w 531"/>
              <a:gd name="T1" fmla="*/ 142 h 395"/>
              <a:gd name="T2" fmla="*/ 51 w 531"/>
              <a:gd name="T3" fmla="*/ 395 h 395"/>
              <a:gd name="T4" fmla="*/ 0 w 531"/>
              <a:gd name="T5" fmla="*/ 304 h 395"/>
              <a:gd name="T6" fmla="*/ 451 w 531"/>
              <a:gd name="T7" fmla="*/ 0 h 395"/>
              <a:gd name="T8" fmla="*/ 531 w 531"/>
              <a:gd name="T9" fmla="*/ 142 h 395"/>
            </a:gdLst>
            <a:ahLst/>
            <a:cxnLst>
              <a:cxn ang="0">
                <a:pos x="T0" y="T1"/>
              </a:cxn>
              <a:cxn ang="0">
                <a:pos x="T2" y="T3"/>
              </a:cxn>
              <a:cxn ang="0">
                <a:pos x="T4" y="T5"/>
              </a:cxn>
              <a:cxn ang="0">
                <a:pos x="T6" y="T7"/>
              </a:cxn>
              <a:cxn ang="0">
                <a:pos x="T8" y="T9"/>
              </a:cxn>
            </a:cxnLst>
            <a:rect l="0" t="0" r="r" b="b"/>
            <a:pathLst>
              <a:path w="531" h="395">
                <a:moveTo>
                  <a:pt x="531" y="142"/>
                </a:moveTo>
                <a:cubicBezTo>
                  <a:pt x="454" y="55"/>
                  <a:pt x="36" y="336"/>
                  <a:pt x="51" y="395"/>
                </a:cubicBezTo>
                <a:cubicBezTo>
                  <a:pt x="0" y="304"/>
                  <a:pt x="0" y="304"/>
                  <a:pt x="0" y="304"/>
                </a:cubicBezTo>
                <a:cubicBezTo>
                  <a:pt x="42" y="347"/>
                  <a:pt x="486" y="112"/>
                  <a:pt x="451" y="0"/>
                </a:cubicBezTo>
                <a:lnTo>
                  <a:pt x="531" y="142"/>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6">
            <a:extLst>
              <a:ext uri="{FF2B5EF4-FFF2-40B4-BE49-F238E27FC236}">
                <a16:creationId xmlns:a16="http://schemas.microsoft.com/office/drawing/2014/main" id="{FD699384-F3E2-7636-B19D-B362F6669C4D}"/>
              </a:ext>
            </a:extLst>
          </p:cNvPr>
          <p:cNvSpPr>
            <a:spLocks/>
          </p:cNvSpPr>
          <p:nvPr/>
        </p:nvSpPr>
        <p:spPr bwMode="auto">
          <a:xfrm rot="5400000">
            <a:off x="4913984" y="4843300"/>
            <a:ext cx="523379" cy="359493"/>
          </a:xfrm>
          <a:custGeom>
            <a:avLst/>
            <a:gdLst>
              <a:gd name="T0" fmla="*/ 0 w 472"/>
              <a:gd name="T1" fmla="*/ 162 h 347"/>
              <a:gd name="T2" fmla="*/ 434 w 472"/>
              <a:gd name="T3" fmla="*/ 0 h 347"/>
              <a:gd name="T4" fmla="*/ 472 w 472"/>
              <a:gd name="T5" fmla="*/ 70 h 347"/>
              <a:gd name="T6" fmla="*/ 102 w 472"/>
              <a:gd name="T7" fmla="*/ 347 h 347"/>
              <a:gd name="T8" fmla="*/ 0 w 472"/>
              <a:gd name="T9" fmla="*/ 162 h 347"/>
            </a:gdLst>
            <a:ahLst/>
            <a:cxnLst>
              <a:cxn ang="0">
                <a:pos x="T0" y="T1"/>
              </a:cxn>
              <a:cxn ang="0">
                <a:pos x="T2" y="T3"/>
              </a:cxn>
              <a:cxn ang="0">
                <a:pos x="T4" y="T5"/>
              </a:cxn>
              <a:cxn ang="0">
                <a:pos x="T6" y="T7"/>
              </a:cxn>
              <a:cxn ang="0">
                <a:pos x="T8" y="T9"/>
              </a:cxn>
            </a:cxnLst>
            <a:rect l="0" t="0" r="r" b="b"/>
            <a:pathLst>
              <a:path w="472" h="347">
                <a:moveTo>
                  <a:pt x="0" y="162"/>
                </a:moveTo>
                <a:cubicBezTo>
                  <a:pt x="115" y="305"/>
                  <a:pt x="443" y="40"/>
                  <a:pt x="434" y="0"/>
                </a:cubicBezTo>
                <a:cubicBezTo>
                  <a:pt x="472" y="70"/>
                  <a:pt x="472" y="70"/>
                  <a:pt x="472" y="70"/>
                </a:cubicBezTo>
                <a:cubicBezTo>
                  <a:pt x="443" y="42"/>
                  <a:pt x="93" y="234"/>
                  <a:pt x="102" y="347"/>
                </a:cubicBezTo>
                <a:lnTo>
                  <a:pt x="0" y="162"/>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9">
            <a:extLst>
              <a:ext uri="{FF2B5EF4-FFF2-40B4-BE49-F238E27FC236}">
                <a16:creationId xmlns:a16="http://schemas.microsoft.com/office/drawing/2014/main" id="{8D3AD9A7-3E07-02F9-610F-8C75B3C46D73}"/>
              </a:ext>
            </a:extLst>
          </p:cNvPr>
          <p:cNvSpPr>
            <a:spLocks/>
          </p:cNvSpPr>
          <p:nvPr/>
        </p:nvSpPr>
        <p:spPr bwMode="auto">
          <a:xfrm rot="5400000">
            <a:off x="4874994" y="3394095"/>
            <a:ext cx="518093" cy="376675"/>
          </a:xfrm>
          <a:custGeom>
            <a:avLst/>
            <a:gdLst>
              <a:gd name="T0" fmla="*/ 357 w 467"/>
              <a:gd name="T1" fmla="*/ 363 h 363"/>
              <a:gd name="T2" fmla="*/ 0 w 467"/>
              <a:gd name="T3" fmla="*/ 68 h 363"/>
              <a:gd name="T4" fmla="*/ 41 w 467"/>
              <a:gd name="T5" fmla="*/ 0 h 363"/>
              <a:gd name="T6" fmla="*/ 467 w 467"/>
              <a:gd name="T7" fmla="*/ 182 h 363"/>
              <a:gd name="T8" fmla="*/ 357 w 467"/>
              <a:gd name="T9" fmla="*/ 363 h 363"/>
            </a:gdLst>
            <a:ahLst/>
            <a:cxnLst>
              <a:cxn ang="0">
                <a:pos x="T0" y="T1"/>
              </a:cxn>
              <a:cxn ang="0">
                <a:pos x="T2" y="T3"/>
              </a:cxn>
              <a:cxn ang="0">
                <a:pos x="T4" y="T5"/>
              </a:cxn>
              <a:cxn ang="0">
                <a:pos x="T6" y="T7"/>
              </a:cxn>
              <a:cxn ang="0">
                <a:pos x="T8" y="T9"/>
              </a:cxn>
            </a:cxnLst>
            <a:rect l="0" t="0" r="r" b="b"/>
            <a:pathLst>
              <a:path w="467" h="363">
                <a:moveTo>
                  <a:pt x="357" y="363"/>
                </a:moveTo>
                <a:cubicBezTo>
                  <a:pt x="424" y="192"/>
                  <a:pt x="30" y="41"/>
                  <a:pt x="0" y="68"/>
                </a:cubicBezTo>
                <a:cubicBezTo>
                  <a:pt x="41" y="0"/>
                  <a:pt x="41" y="0"/>
                  <a:pt x="41" y="0"/>
                </a:cubicBezTo>
                <a:cubicBezTo>
                  <a:pt x="31" y="39"/>
                  <a:pt x="373" y="246"/>
                  <a:pt x="467" y="182"/>
                </a:cubicBezTo>
                <a:lnTo>
                  <a:pt x="357" y="363"/>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972348A3-B45D-A3A6-1FA7-D84C696ED6C8}"/>
              </a:ext>
            </a:extLst>
          </p:cNvPr>
          <p:cNvSpPr>
            <a:spLocks/>
          </p:cNvSpPr>
          <p:nvPr/>
        </p:nvSpPr>
        <p:spPr bwMode="auto">
          <a:xfrm rot="5400000">
            <a:off x="3840792" y="4099202"/>
            <a:ext cx="194285" cy="479765"/>
          </a:xfrm>
          <a:custGeom>
            <a:avLst/>
            <a:gdLst>
              <a:gd name="T0" fmla="*/ 175 w 175"/>
              <a:gd name="T1" fmla="*/ 4 h 462"/>
              <a:gd name="T2" fmla="*/ 134 w 175"/>
              <a:gd name="T3" fmla="*/ 462 h 462"/>
              <a:gd name="T4" fmla="*/ 54 w 175"/>
              <a:gd name="T5" fmla="*/ 460 h 462"/>
              <a:gd name="T6" fmla="*/ 0 w 175"/>
              <a:gd name="T7" fmla="*/ 0 h 462"/>
              <a:gd name="T8" fmla="*/ 175 w 175"/>
              <a:gd name="T9" fmla="*/ 4 h 462"/>
            </a:gdLst>
            <a:ahLst/>
            <a:cxnLst>
              <a:cxn ang="0">
                <a:pos x="T0" y="T1"/>
              </a:cxn>
              <a:cxn ang="0">
                <a:pos x="T2" y="T3"/>
              </a:cxn>
              <a:cxn ang="0">
                <a:pos x="T4" y="T5"/>
              </a:cxn>
              <a:cxn ang="0">
                <a:pos x="T6" y="T7"/>
              </a:cxn>
              <a:cxn ang="0">
                <a:pos x="T8" y="T9"/>
              </a:cxn>
            </a:cxnLst>
            <a:rect l="0" t="0" r="r" b="b"/>
            <a:pathLst>
              <a:path w="175" h="462">
                <a:moveTo>
                  <a:pt x="175" y="4"/>
                </a:moveTo>
                <a:cubicBezTo>
                  <a:pt x="54" y="82"/>
                  <a:pt x="95" y="449"/>
                  <a:pt x="134" y="462"/>
                </a:cubicBezTo>
                <a:cubicBezTo>
                  <a:pt x="54" y="460"/>
                  <a:pt x="54" y="460"/>
                  <a:pt x="54" y="460"/>
                </a:cubicBezTo>
                <a:cubicBezTo>
                  <a:pt x="94" y="449"/>
                  <a:pt x="102" y="49"/>
                  <a:pt x="0" y="0"/>
                </a:cubicBezTo>
                <a:lnTo>
                  <a:pt x="175" y="4"/>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13">
            <a:extLst>
              <a:ext uri="{FF2B5EF4-FFF2-40B4-BE49-F238E27FC236}">
                <a16:creationId xmlns:a16="http://schemas.microsoft.com/office/drawing/2014/main" id="{D7A585F2-CC46-15FC-19BD-3182F5E9A101}"/>
              </a:ext>
            </a:extLst>
          </p:cNvPr>
          <p:cNvSpPr>
            <a:spLocks/>
          </p:cNvSpPr>
          <p:nvPr/>
        </p:nvSpPr>
        <p:spPr bwMode="auto">
          <a:xfrm rot="5400000">
            <a:off x="4042347" y="4923261"/>
            <a:ext cx="600036" cy="392535"/>
          </a:xfrm>
          <a:custGeom>
            <a:avLst/>
            <a:gdLst>
              <a:gd name="T0" fmla="*/ 84 w 542"/>
              <a:gd name="T1" fmla="*/ 0 h 378"/>
              <a:gd name="T2" fmla="*/ 542 w 542"/>
              <a:gd name="T3" fmla="*/ 289 h 378"/>
              <a:gd name="T4" fmla="*/ 488 w 542"/>
              <a:gd name="T5" fmla="*/ 378 h 378"/>
              <a:gd name="T6" fmla="*/ 0 w 542"/>
              <a:gd name="T7" fmla="*/ 139 h 378"/>
              <a:gd name="T8" fmla="*/ 84 w 542"/>
              <a:gd name="T9" fmla="*/ 0 h 378"/>
            </a:gdLst>
            <a:ahLst/>
            <a:cxnLst>
              <a:cxn ang="0">
                <a:pos x="T0" y="T1"/>
              </a:cxn>
              <a:cxn ang="0">
                <a:pos x="T2" y="T3"/>
              </a:cxn>
              <a:cxn ang="0">
                <a:pos x="T4" y="T5"/>
              </a:cxn>
              <a:cxn ang="0">
                <a:pos x="T6" y="T7"/>
              </a:cxn>
              <a:cxn ang="0">
                <a:pos x="T8" y="T9"/>
              </a:cxn>
            </a:cxnLst>
            <a:rect l="0" t="0" r="r" b="b"/>
            <a:pathLst>
              <a:path w="542" h="378">
                <a:moveTo>
                  <a:pt x="84" y="0"/>
                </a:moveTo>
                <a:cubicBezTo>
                  <a:pt x="46" y="109"/>
                  <a:pt x="499" y="331"/>
                  <a:pt x="542" y="289"/>
                </a:cubicBezTo>
                <a:cubicBezTo>
                  <a:pt x="488" y="378"/>
                  <a:pt x="488" y="378"/>
                  <a:pt x="488" y="378"/>
                </a:cubicBezTo>
                <a:cubicBezTo>
                  <a:pt x="505" y="320"/>
                  <a:pt x="80" y="53"/>
                  <a:pt x="0" y="139"/>
                </a:cubicBezTo>
                <a:lnTo>
                  <a:pt x="84" y="0"/>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5">
            <a:extLst>
              <a:ext uri="{FF2B5EF4-FFF2-40B4-BE49-F238E27FC236}">
                <a16:creationId xmlns:a16="http://schemas.microsoft.com/office/drawing/2014/main" id="{F9EE6AD1-2925-3AFF-2503-287914CD3210}"/>
              </a:ext>
            </a:extLst>
          </p:cNvPr>
          <p:cNvSpPr>
            <a:spLocks/>
          </p:cNvSpPr>
          <p:nvPr/>
        </p:nvSpPr>
        <p:spPr bwMode="auto">
          <a:xfrm rot="5400000">
            <a:off x="5580764" y="4017920"/>
            <a:ext cx="179747" cy="564352"/>
          </a:xfrm>
          <a:custGeom>
            <a:avLst/>
            <a:gdLst>
              <a:gd name="T0" fmla="*/ 0 w 163"/>
              <a:gd name="T1" fmla="*/ 542 h 544"/>
              <a:gd name="T2" fmla="*/ 21 w 163"/>
              <a:gd name="T3" fmla="*/ 0 h 544"/>
              <a:gd name="T4" fmla="*/ 125 w 163"/>
              <a:gd name="T5" fmla="*/ 2 h 544"/>
              <a:gd name="T6" fmla="*/ 163 w 163"/>
              <a:gd name="T7" fmla="*/ 544 h 544"/>
              <a:gd name="T8" fmla="*/ 0 w 163"/>
              <a:gd name="T9" fmla="*/ 542 h 544"/>
            </a:gdLst>
            <a:ahLst/>
            <a:cxnLst>
              <a:cxn ang="0">
                <a:pos x="T0" y="T1"/>
              </a:cxn>
              <a:cxn ang="0">
                <a:pos x="T2" y="T3"/>
              </a:cxn>
              <a:cxn ang="0">
                <a:pos x="T4" y="T5"/>
              </a:cxn>
              <a:cxn ang="0">
                <a:pos x="T6" y="T7"/>
              </a:cxn>
              <a:cxn ang="0">
                <a:pos x="T8" y="T9"/>
              </a:cxn>
            </a:cxnLst>
            <a:rect l="0" t="0" r="r" b="b"/>
            <a:pathLst>
              <a:path w="163" h="544">
                <a:moveTo>
                  <a:pt x="0" y="542"/>
                </a:moveTo>
                <a:cubicBezTo>
                  <a:pt x="114" y="520"/>
                  <a:pt x="79" y="16"/>
                  <a:pt x="21" y="0"/>
                </a:cubicBezTo>
                <a:cubicBezTo>
                  <a:pt x="125" y="2"/>
                  <a:pt x="125" y="2"/>
                  <a:pt x="125" y="2"/>
                </a:cubicBezTo>
                <a:cubicBezTo>
                  <a:pt x="66" y="16"/>
                  <a:pt x="48" y="518"/>
                  <a:pt x="163" y="544"/>
                </a:cubicBezTo>
                <a:lnTo>
                  <a:pt x="0" y="542"/>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7">
            <a:extLst>
              <a:ext uri="{FF2B5EF4-FFF2-40B4-BE49-F238E27FC236}">
                <a16:creationId xmlns:a16="http://schemas.microsoft.com/office/drawing/2014/main" id="{BE44D0E4-00BE-8920-8DFF-EDF46789C39D}"/>
              </a:ext>
            </a:extLst>
          </p:cNvPr>
          <p:cNvSpPr>
            <a:spLocks/>
          </p:cNvSpPr>
          <p:nvPr/>
        </p:nvSpPr>
        <p:spPr bwMode="auto">
          <a:xfrm rot="5400000">
            <a:off x="4093891" y="3665035"/>
            <a:ext cx="1356028" cy="1270121"/>
          </a:xfrm>
          <a:custGeom>
            <a:avLst/>
            <a:gdLst>
              <a:gd name="T0" fmla="*/ 1221 w 1223"/>
              <a:gd name="T1" fmla="*/ 609 h 1223"/>
              <a:gd name="T2" fmla="*/ 614 w 1223"/>
              <a:gd name="T3" fmla="*/ 1221 h 1223"/>
              <a:gd name="T4" fmla="*/ 1 w 1223"/>
              <a:gd name="T5" fmla="*/ 614 h 1223"/>
              <a:gd name="T6" fmla="*/ 609 w 1223"/>
              <a:gd name="T7" fmla="*/ 1 h 1223"/>
              <a:gd name="T8" fmla="*/ 1221 w 1223"/>
              <a:gd name="T9" fmla="*/ 609 h 1223"/>
            </a:gdLst>
            <a:ahLst/>
            <a:cxnLst>
              <a:cxn ang="0">
                <a:pos x="T0" y="T1"/>
              </a:cxn>
              <a:cxn ang="0">
                <a:pos x="T2" y="T3"/>
              </a:cxn>
              <a:cxn ang="0">
                <a:pos x="T4" y="T5"/>
              </a:cxn>
              <a:cxn ang="0">
                <a:pos x="T6" y="T7"/>
              </a:cxn>
              <a:cxn ang="0">
                <a:pos x="T8" y="T9"/>
              </a:cxn>
            </a:cxnLst>
            <a:rect l="0" t="0" r="r" b="b"/>
            <a:pathLst>
              <a:path w="1223" h="1223">
                <a:moveTo>
                  <a:pt x="1221" y="609"/>
                </a:moveTo>
                <a:cubicBezTo>
                  <a:pt x="1223" y="946"/>
                  <a:pt x="951" y="1220"/>
                  <a:pt x="614" y="1221"/>
                </a:cubicBezTo>
                <a:cubicBezTo>
                  <a:pt x="277" y="1223"/>
                  <a:pt x="2" y="951"/>
                  <a:pt x="1" y="614"/>
                </a:cubicBezTo>
                <a:cubicBezTo>
                  <a:pt x="0" y="277"/>
                  <a:pt x="272" y="2"/>
                  <a:pt x="609" y="1"/>
                </a:cubicBezTo>
                <a:cubicBezTo>
                  <a:pt x="946" y="0"/>
                  <a:pt x="1220" y="272"/>
                  <a:pt x="1221" y="609"/>
                </a:cubicBez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25">
            <a:extLst>
              <a:ext uri="{FF2B5EF4-FFF2-40B4-BE49-F238E27FC236}">
                <a16:creationId xmlns:a16="http://schemas.microsoft.com/office/drawing/2014/main" id="{FAA21E8C-6A0D-1C0B-1800-F3A2D52C5FEB}"/>
              </a:ext>
            </a:extLst>
          </p:cNvPr>
          <p:cNvSpPr/>
          <p:nvPr/>
        </p:nvSpPr>
        <p:spPr>
          <a:xfrm flipH="1">
            <a:off x="1304033" y="2665257"/>
            <a:ext cx="2317268" cy="656013"/>
          </a:xfrm>
          <a:prstGeom prst="rect">
            <a:avLst/>
          </a:prstGeom>
        </p:spPr>
        <p:txBody>
          <a:bodyPr wrap="square" lIns="182880" tIns="34290" rIns="182880" bIns="45720">
            <a:spAutoFit/>
          </a:bodyPr>
          <a:lstStyle/>
          <a:p>
            <a:pPr algn="r">
              <a:lnSpc>
                <a:spcPct val="89000"/>
              </a:lnSpc>
              <a:buClrTx/>
              <a:buFontTx/>
              <a:buNone/>
            </a:pPr>
            <a:r>
              <a:rPr lang="eu-ES" sz="1800" kern="1200" dirty="0">
                <a:solidFill>
                  <a:prstClr val="black"/>
                </a:solidFill>
                <a:latin typeface="Calibri"/>
                <a:ea typeface="+mn-ea"/>
                <a:cs typeface="+mn-cs"/>
              </a:rPr>
              <a:t>06</a:t>
            </a:r>
            <a:r>
              <a:rPr lang="eu-ES" sz="1200" kern="1200" dirty="0">
                <a:solidFill>
                  <a:prstClr val="black"/>
                </a:solidFill>
                <a:latin typeface="Calibri"/>
                <a:ea typeface="+mn-ea"/>
                <a:cs typeface="+mn-cs"/>
              </a:rPr>
              <a:t> </a:t>
            </a:r>
          </a:p>
          <a:p>
            <a:pPr algn="r">
              <a:lnSpc>
                <a:spcPct val="89000"/>
              </a:lnSpc>
              <a:buClrTx/>
              <a:buFontTx/>
              <a:buNone/>
            </a:pPr>
            <a:r>
              <a:rPr lang="eu-ES" sz="1200" kern="1200" dirty="0">
                <a:solidFill>
                  <a:prstClr val="black"/>
                </a:solidFill>
                <a:latin typeface="Calibri"/>
                <a:ea typeface="+mn-ea"/>
                <a:cs typeface="+mn-cs"/>
              </a:rPr>
              <a:t>Federazioaren antolaketa eta kudeaketa optimizatzea</a:t>
            </a:r>
          </a:p>
        </p:txBody>
      </p:sp>
      <p:grpSp>
        <p:nvGrpSpPr>
          <p:cNvPr id="13" name="Group 43">
            <a:extLst>
              <a:ext uri="{FF2B5EF4-FFF2-40B4-BE49-F238E27FC236}">
                <a16:creationId xmlns:a16="http://schemas.microsoft.com/office/drawing/2014/main" id="{09FCD606-8A17-B9E1-E94C-D6E4E6C7BDC6}"/>
              </a:ext>
            </a:extLst>
          </p:cNvPr>
          <p:cNvGrpSpPr/>
          <p:nvPr/>
        </p:nvGrpSpPr>
        <p:grpSpPr>
          <a:xfrm>
            <a:off x="3625258" y="2699686"/>
            <a:ext cx="641603" cy="646784"/>
            <a:chOff x="4099792" y="1559130"/>
            <a:chExt cx="1095975" cy="996589"/>
          </a:xfrm>
        </p:grpSpPr>
        <p:sp>
          <p:nvSpPr>
            <p:cNvPr id="15" name="Freeform 8">
              <a:extLst>
                <a:ext uri="{FF2B5EF4-FFF2-40B4-BE49-F238E27FC236}">
                  <a16:creationId xmlns:a16="http://schemas.microsoft.com/office/drawing/2014/main" id="{DE6401A0-854B-7CC5-5E8A-B5B67ED8C5EE}"/>
                </a:ext>
              </a:extLst>
            </p:cNvPr>
            <p:cNvSpPr>
              <a:spLocks/>
            </p:cNvSpPr>
            <p:nvPr/>
          </p:nvSpPr>
          <p:spPr bwMode="auto">
            <a:xfrm>
              <a:off x="4099792" y="1559130"/>
              <a:ext cx="1095975" cy="996589"/>
            </a:xfrm>
            <a:custGeom>
              <a:avLst/>
              <a:gdLst>
                <a:gd name="T0" fmla="*/ 10 w 862"/>
                <a:gd name="T1" fmla="*/ 449 h 862"/>
                <a:gd name="T2" fmla="*/ 413 w 862"/>
                <a:gd name="T3" fmla="*/ 10 h 862"/>
                <a:gd name="T4" fmla="*/ 852 w 862"/>
                <a:gd name="T5" fmla="*/ 412 h 862"/>
                <a:gd name="T6" fmla="*/ 450 w 862"/>
                <a:gd name="T7" fmla="*/ 852 h 862"/>
                <a:gd name="T8" fmla="*/ 10 w 862"/>
                <a:gd name="T9" fmla="*/ 449 h 862"/>
              </a:gdLst>
              <a:ahLst/>
              <a:cxnLst>
                <a:cxn ang="0">
                  <a:pos x="T0" y="T1"/>
                </a:cxn>
                <a:cxn ang="0">
                  <a:pos x="T2" y="T3"/>
                </a:cxn>
                <a:cxn ang="0">
                  <a:pos x="T4" y="T5"/>
                </a:cxn>
                <a:cxn ang="0">
                  <a:pos x="T6" y="T7"/>
                </a:cxn>
                <a:cxn ang="0">
                  <a:pos x="T8" y="T9"/>
                </a:cxn>
              </a:cxnLst>
              <a:rect l="0" t="0" r="r" b="b"/>
              <a:pathLst>
                <a:path w="862" h="862">
                  <a:moveTo>
                    <a:pt x="10" y="449"/>
                  </a:moveTo>
                  <a:cubicBezTo>
                    <a:pt x="0" y="217"/>
                    <a:pt x="180" y="20"/>
                    <a:pt x="413" y="10"/>
                  </a:cubicBezTo>
                  <a:cubicBezTo>
                    <a:pt x="645" y="0"/>
                    <a:pt x="842" y="180"/>
                    <a:pt x="852" y="412"/>
                  </a:cubicBezTo>
                  <a:cubicBezTo>
                    <a:pt x="862" y="645"/>
                    <a:pt x="682" y="842"/>
                    <a:pt x="450" y="852"/>
                  </a:cubicBezTo>
                  <a:cubicBezTo>
                    <a:pt x="217" y="862"/>
                    <a:pt x="20" y="682"/>
                    <a:pt x="10" y="449"/>
                  </a:cubicBezTo>
                  <a:close/>
                </a:path>
              </a:pathLst>
            </a:custGeom>
            <a:solidFill>
              <a:srgbClr val="8CADA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27">
              <a:extLst>
                <a:ext uri="{FF2B5EF4-FFF2-40B4-BE49-F238E27FC236}">
                  <a16:creationId xmlns:a16="http://schemas.microsoft.com/office/drawing/2014/main" id="{F506CEE8-D4FC-2EF0-DA92-90A2244E70ED}"/>
                </a:ext>
              </a:extLst>
            </p:cNvPr>
            <p:cNvSpPr/>
            <p:nvPr/>
          </p:nvSpPr>
          <p:spPr>
            <a:xfrm>
              <a:off x="4292041" y="1559132"/>
              <a:ext cx="558272" cy="861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dt-line-technology-01" panose="02000509000000000000" pitchFamily="49" charset="0"/>
                  <a:ea typeface="+mn-ea"/>
                  <a:cs typeface="Arial" panose="020B0604020202020204" pitchFamily="34" charset="0"/>
                </a:rPr>
                <a:t>6</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7" name="Group 38">
            <a:extLst>
              <a:ext uri="{FF2B5EF4-FFF2-40B4-BE49-F238E27FC236}">
                <a16:creationId xmlns:a16="http://schemas.microsoft.com/office/drawing/2014/main" id="{5C96398A-EFCE-0AEB-355B-84AEA75CA088}"/>
              </a:ext>
            </a:extLst>
          </p:cNvPr>
          <p:cNvGrpSpPr/>
          <p:nvPr/>
        </p:nvGrpSpPr>
        <p:grpSpPr>
          <a:xfrm>
            <a:off x="5062011" y="2669161"/>
            <a:ext cx="729559" cy="778461"/>
            <a:chOff x="6258510" y="1706329"/>
            <a:chExt cx="972745" cy="1037948"/>
          </a:xfrm>
        </p:grpSpPr>
        <p:sp>
          <p:nvSpPr>
            <p:cNvPr id="18" name="Freeform 10">
              <a:extLst>
                <a:ext uri="{FF2B5EF4-FFF2-40B4-BE49-F238E27FC236}">
                  <a16:creationId xmlns:a16="http://schemas.microsoft.com/office/drawing/2014/main" id="{F874EC00-F193-C640-27C5-C9A68F845FB4}"/>
                </a:ext>
              </a:extLst>
            </p:cNvPr>
            <p:cNvSpPr>
              <a:spLocks/>
            </p:cNvSpPr>
            <p:nvPr/>
          </p:nvSpPr>
          <p:spPr bwMode="auto">
            <a:xfrm rot="5400000">
              <a:off x="6225909" y="1738930"/>
              <a:ext cx="1037948" cy="972745"/>
            </a:xfrm>
            <a:custGeom>
              <a:avLst/>
              <a:gdLst>
                <a:gd name="T0" fmla="*/ 197 w 703"/>
                <a:gd name="T1" fmla="*/ 86 h 703"/>
                <a:gd name="T2" fmla="*/ 617 w 703"/>
                <a:gd name="T3" fmla="*/ 197 h 703"/>
                <a:gd name="T4" fmla="*/ 507 w 703"/>
                <a:gd name="T5" fmla="*/ 617 h 703"/>
                <a:gd name="T6" fmla="*/ 86 w 703"/>
                <a:gd name="T7" fmla="*/ 506 h 703"/>
                <a:gd name="T8" fmla="*/ 197 w 703"/>
                <a:gd name="T9" fmla="*/ 86 h 703"/>
              </a:gdLst>
              <a:ahLst/>
              <a:cxnLst>
                <a:cxn ang="0">
                  <a:pos x="T0" y="T1"/>
                </a:cxn>
                <a:cxn ang="0">
                  <a:pos x="T2" y="T3"/>
                </a:cxn>
                <a:cxn ang="0">
                  <a:pos x="T4" y="T5"/>
                </a:cxn>
                <a:cxn ang="0">
                  <a:pos x="T6" y="T7"/>
                </a:cxn>
                <a:cxn ang="0">
                  <a:pos x="T8" y="T9"/>
                </a:cxn>
              </a:cxnLst>
              <a:rect l="0" t="0" r="r" b="b"/>
              <a:pathLst>
                <a:path w="703" h="703">
                  <a:moveTo>
                    <a:pt x="197" y="86"/>
                  </a:moveTo>
                  <a:cubicBezTo>
                    <a:pt x="343" y="0"/>
                    <a:pt x="532" y="50"/>
                    <a:pt x="617" y="197"/>
                  </a:cubicBezTo>
                  <a:cubicBezTo>
                    <a:pt x="703" y="343"/>
                    <a:pt x="653" y="532"/>
                    <a:pt x="507" y="617"/>
                  </a:cubicBezTo>
                  <a:cubicBezTo>
                    <a:pt x="360" y="703"/>
                    <a:pt x="171" y="653"/>
                    <a:pt x="86" y="506"/>
                  </a:cubicBezTo>
                  <a:cubicBezTo>
                    <a:pt x="0" y="360"/>
                    <a:pt x="50" y="171"/>
                    <a:pt x="197" y="86"/>
                  </a:cubicBezTo>
                  <a:close/>
                </a:path>
              </a:pathLst>
            </a:custGeom>
            <a:solidFill>
              <a:srgbClr val="8C7B7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28">
              <a:extLst>
                <a:ext uri="{FF2B5EF4-FFF2-40B4-BE49-F238E27FC236}">
                  <a16:creationId xmlns:a16="http://schemas.microsoft.com/office/drawing/2014/main" id="{75B8FE43-199B-D793-B609-D32F4421A269}"/>
                </a:ext>
              </a:extLst>
            </p:cNvPr>
            <p:cNvSpPr/>
            <p:nvPr/>
          </p:nvSpPr>
          <p:spPr>
            <a:xfrm>
              <a:off x="6505286" y="1887289"/>
              <a:ext cx="479191" cy="6771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dt-line-technology-01" panose="02000509000000000000" pitchFamily="49" charset="0"/>
                  <a:ea typeface="+mn-ea"/>
                  <a:cs typeface="Arial" panose="020B0604020202020204" pitchFamily="34" charset="0"/>
                </a:rPr>
                <a:t>1</a:t>
              </a:r>
              <a:endParaRPr kumimoji="0" lang="en-US" sz="27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0" name="Group 39">
            <a:extLst>
              <a:ext uri="{FF2B5EF4-FFF2-40B4-BE49-F238E27FC236}">
                <a16:creationId xmlns:a16="http://schemas.microsoft.com/office/drawing/2014/main" id="{A5E86615-6FEB-B5DF-A001-0F7BBB21CEE8}"/>
              </a:ext>
            </a:extLst>
          </p:cNvPr>
          <p:cNvGrpSpPr/>
          <p:nvPr/>
        </p:nvGrpSpPr>
        <p:grpSpPr>
          <a:xfrm>
            <a:off x="5884923" y="3898371"/>
            <a:ext cx="774767" cy="738280"/>
            <a:chOff x="7545732" y="3345278"/>
            <a:chExt cx="1033023" cy="984374"/>
          </a:xfrm>
        </p:grpSpPr>
        <p:sp>
          <p:nvSpPr>
            <p:cNvPr id="21" name="Freeform 16">
              <a:extLst>
                <a:ext uri="{FF2B5EF4-FFF2-40B4-BE49-F238E27FC236}">
                  <a16:creationId xmlns:a16="http://schemas.microsoft.com/office/drawing/2014/main" id="{046CC3AF-390C-BE20-CC72-B6D94912BA13}"/>
                </a:ext>
              </a:extLst>
            </p:cNvPr>
            <p:cNvSpPr>
              <a:spLocks/>
            </p:cNvSpPr>
            <p:nvPr/>
          </p:nvSpPr>
          <p:spPr bwMode="auto">
            <a:xfrm rot="5400000">
              <a:off x="7570057" y="3320953"/>
              <a:ext cx="984374" cy="1033023"/>
            </a:xfrm>
            <a:custGeom>
              <a:avLst/>
              <a:gdLst>
                <a:gd name="T0" fmla="*/ 676 w 963"/>
                <a:gd name="T1" fmla="*/ 108 h 963"/>
                <a:gd name="T2" fmla="*/ 855 w 963"/>
                <a:gd name="T3" fmla="*/ 676 h 963"/>
                <a:gd name="T4" fmla="*/ 287 w 963"/>
                <a:gd name="T5" fmla="*/ 855 h 963"/>
                <a:gd name="T6" fmla="*/ 108 w 963"/>
                <a:gd name="T7" fmla="*/ 287 h 963"/>
                <a:gd name="T8" fmla="*/ 676 w 963"/>
                <a:gd name="T9" fmla="*/ 108 h 963"/>
              </a:gdLst>
              <a:ahLst/>
              <a:cxnLst>
                <a:cxn ang="0">
                  <a:pos x="T0" y="T1"/>
                </a:cxn>
                <a:cxn ang="0">
                  <a:pos x="T2" y="T3"/>
                </a:cxn>
                <a:cxn ang="0">
                  <a:pos x="T4" y="T5"/>
                </a:cxn>
                <a:cxn ang="0">
                  <a:pos x="T6" y="T7"/>
                </a:cxn>
                <a:cxn ang="0">
                  <a:pos x="T8" y="T9"/>
                </a:cxn>
              </a:cxnLst>
              <a:rect l="0" t="0" r="r" b="b"/>
              <a:pathLst>
                <a:path w="963" h="963">
                  <a:moveTo>
                    <a:pt x="676" y="108"/>
                  </a:moveTo>
                  <a:cubicBezTo>
                    <a:pt x="882" y="215"/>
                    <a:pt x="963" y="470"/>
                    <a:pt x="855" y="676"/>
                  </a:cubicBezTo>
                  <a:cubicBezTo>
                    <a:pt x="748" y="882"/>
                    <a:pt x="493" y="963"/>
                    <a:pt x="287" y="855"/>
                  </a:cubicBezTo>
                  <a:cubicBezTo>
                    <a:pt x="81" y="748"/>
                    <a:pt x="0" y="493"/>
                    <a:pt x="108" y="287"/>
                  </a:cubicBezTo>
                  <a:cubicBezTo>
                    <a:pt x="215" y="81"/>
                    <a:pt x="469" y="0"/>
                    <a:pt x="676" y="108"/>
                  </a:cubicBezTo>
                  <a:close/>
                </a:path>
              </a:pathLst>
            </a:custGeom>
            <a:solidFill>
              <a:srgbClr val="8FB0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9">
              <a:extLst>
                <a:ext uri="{FF2B5EF4-FFF2-40B4-BE49-F238E27FC236}">
                  <a16:creationId xmlns:a16="http://schemas.microsoft.com/office/drawing/2014/main" id="{072C6C7C-C5F4-D9D4-0241-D2C7D3C50891}"/>
                </a:ext>
              </a:extLst>
            </p:cNvPr>
            <p:cNvSpPr/>
            <p:nvPr/>
          </p:nvSpPr>
          <p:spPr>
            <a:xfrm>
              <a:off x="7792599" y="3437353"/>
              <a:ext cx="532624" cy="80021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dt-line-technology-01" panose="02000509000000000000" pitchFamily="49" charset="0"/>
                  <a:ea typeface="+mn-ea"/>
                  <a:cs typeface="Arial" panose="020B0604020202020204" pitchFamily="34" charset="0"/>
                </a:rPr>
                <a:t>2</a:t>
              </a:r>
              <a:endParaRPr kumimoji="0" lang="en-US" sz="33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3" name="Group 40">
            <a:extLst>
              <a:ext uri="{FF2B5EF4-FFF2-40B4-BE49-F238E27FC236}">
                <a16:creationId xmlns:a16="http://schemas.microsoft.com/office/drawing/2014/main" id="{4F1AA287-9018-C565-EBA8-51761FF0AD92}"/>
              </a:ext>
            </a:extLst>
          </p:cNvPr>
          <p:cNvGrpSpPr/>
          <p:nvPr/>
        </p:nvGrpSpPr>
        <p:grpSpPr>
          <a:xfrm>
            <a:off x="5188890" y="5169752"/>
            <a:ext cx="639686" cy="683301"/>
            <a:chOff x="6427682" y="5040450"/>
            <a:chExt cx="852915" cy="911068"/>
          </a:xfrm>
        </p:grpSpPr>
        <p:sp>
          <p:nvSpPr>
            <p:cNvPr id="24" name="Freeform 7">
              <a:extLst>
                <a:ext uri="{FF2B5EF4-FFF2-40B4-BE49-F238E27FC236}">
                  <a16:creationId xmlns:a16="http://schemas.microsoft.com/office/drawing/2014/main" id="{42E29CB0-B1BF-5C6C-95BD-0B1AF01238C2}"/>
                </a:ext>
              </a:extLst>
            </p:cNvPr>
            <p:cNvSpPr>
              <a:spLocks/>
            </p:cNvSpPr>
            <p:nvPr/>
          </p:nvSpPr>
          <p:spPr bwMode="auto">
            <a:xfrm rot="5400000">
              <a:off x="6398606" y="5069526"/>
              <a:ext cx="911068" cy="852915"/>
            </a:xfrm>
            <a:custGeom>
              <a:avLst/>
              <a:gdLst>
                <a:gd name="T0" fmla="*/ 616 w 617"/>
                <a:gd name="T1" fmla="*/ 307 h 616"/>
                <a:gd name="T2" fmla="*/ 310 w 617"/>
                <a:gd name="T3" fmla="*/ 616 h 616"/>
                <a:gd name="T4" fmla="*/ 1 w 617"/>
                <a:gd name="T5" fmla="*/ 309 h 616"/>
                <a:gd name="T6" fmla="*/ 307 w 617"/>
                <a:gd name="T7" fmla="*/ 0 h 616"/>
                <a:gd name="T8" fmla="*/ 616 w 617"/>
                <a:gd name="T9" fmla="*/ 307 h 616"/>
              </a:gdLst>
              <a:ahLst/>
              <a:cxnLst>
                <a:cxn ang="0">
                  <a:pos x="T0" y="T1"/>
                </a:cxn>
                <a:cxn ang="0">
                  <a:pos x="T2" y="T3"/>
                </a:cxn>
                <a:cxn ang="0">
                  <a:pos x="T4" y="T5"/>
                </a:cxn>
                <a:cxn ang="0">
                  <a:pos x="T6" y="T7"/>
                </a:cxn>
                <a:cxn ang="0">
                  <a:pos x="T8" y="T9"/>
                </a:cxn>
              </a:cxnLst>
              <a:rect l="0" t="0" r="r" b="b"/>
              <a:pathLst>
                <a:path w="617" h="616">
                  <a:moveTo>
                    <a:pt x="616" y="307"/>
                  </a:moveTo>
                  <a:cubicBezTo>
                    <a:pt x="617" y="477"/>
                    <a:pt x="480" y="615"/>
                    <a:pt x="310" y="616"/>
                  </a:cubicBezTo>
                  <a:cubicBezTo>
                    <a:pt x="140" y="616"/>
                    <a:pt x="2" y="479"/>
                    <a:pt x="1" y="309"/>
                  </a:cubicBezTo>
                  <a:cubicBezTo>
                    <a:pt x="0" y="139"/>
                    <a:pt x="138" y="1"/>
                    <a:pt x="307" y="0"/>
                  </a:cubicBezTo>
                  <a:cubicBezTo>
                    <a:pt x="477" y="0"/>
                    <a:pt x="616" y="137"/>
                    <a:pt x="616" y="307"/>
                  </a:cubicBezTo>
                  <a:close/>
                </a:path>
              </a:pathLst>
            </a:custGeom>
            <a:solidFill>
              <a:srgbClr val="D1904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30">
              <a:extLst>
                <a:ext uri="{FF2B5EF4-FFF2-40B4-BE49-F238E27FC236}">
                  <a16:creationId xmlns:a16="http://schemas.microsoft.com/office/drawing/2014/main" id="{10A677FA-9C64-E76B-883C-54F0C257C954}"/>
                </a:ext>
              </a:extLst>
            </p:cNvPr>
            <p:cNvSpPr/>
            <p:nvPr/>
          </p:nvSpPr>
          <p:spPr>
            <a:xfrm>
              <a:off x="6636249" y="5210337"/>
              <a:ext cx="479191" cy="6771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dt-line-transportation-01" panose="02000509000000000000" pitchFamily="49" charset="0"/>
                  <a:ea typeface="+mn-ea"/>
                  <a:cs typeface="Arial" panose="020B0604020202020204" pitchFamily="34" charset="0"/>
                </a:rPr>
                <a:t>3</a:t>
              </a:r>
              <a:endParaRPr kumimoji="0" lang="en-US" sz="27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6" name="Group 41">
            <a:extLst>
              <a:ext uri="{FF2B5EF4-FFF2-40B4-BE49-F238E27FC236}">
                <a16:creationId xmlns:a16="http://schemas.microsoft.com/office/drawing/2014/main" id="{4940DC78-5444-A21D-B5BF-403A18293DAE}"/>
              </a:ext>
            </a:extLst>
          </p:cNvPr>
          <p:cNvGrpSpPr/>
          <p:nvPr/>
        </p:nvGrpSpPr>
        <p:grpSpPr>
          <a:xfrm>
            <a:off x="3688802" y="5263589"/>
            <a:ext cx="814143" cy="738280"/>
            <a:chOff x="4427566" y="5165566"/>
            <a:chExt cx="1085524" cy="984373"/>
          </a:xfrm>
        </p:grpSpPr>
        <p:sp>
          <p:nvSpPr>
            <p:cNvPr id="27" name="Freeform 14">
              <a:extLst>
                <a:ext uri="{FF2B5EF4-FFF2-40B4-BE49-F238E27FC236}">
                  <a16:creationId xmlns:a16="http://schemas.microsoft.com/office/drawing/2014/main" id="{62B1BF53-6F2F-C57A-E1EC-48507D761F73}"/>
                </a:ext>
              </a:extLst>
            </p:cNvPr>
            <p:cNvSpPr>
              <a:spLocks/>
            </p:cNvSpPr>
            <p:nvPr/>
          </p:nvSpPr>
          <p:spPr bwMode="auto">
            <a:xfrm rot="5400000">
              <a:off x="4478141" y="5114991"/>
              <a:ext cx="984373" cy="1085524"/>
            </a:xfrm>
            <a:custGeom>
              <a:avLst/>
              <a:gdLst>
                <a:gd name="T0" fmla="*/ 707 w 961"/>
                <a:gd name="T1" fmla="*/ 836 h 961"/>
                <a:gd name="T2" fmla="*/ 125 w 961"/>
                <a:gd name="T3" fmla="*/ 707 h 961"/>
                <a:gd name="T4" fmla="*/ 254 w 961"/>
                <a:gd name="T5" fmla="*/ 125 h 961"/>
                <a:gd name="T6" fmla="*/ 835 w 961"/>
                <a:gd name="T7" fmla="*/ 254 h 961"/>
                <a:gd name="T8" fmla="*/ 707 w 961"/>
                <a:gd name="T9" fmla="*/ 836 h 961"/>
              </a:gdLst>
              <a:ahLst/>
              <a:cxnLst>
                <a:cxn ang="0">
                  <a:pos x="T0" y="T1"/>
                </a:cxn>
                <a:cxn ang="0">
                  <a:pos x="T2" y="T3"/>
                </a:cxn>
                <a:cxn ang="0">
                  <a:pos x="T4" y="T5"/>
                </a:cxn>
                <a:cxn ang="0">
                  <a:pos x="T6" y="T7"/>
                </a:cxn>
                <a:cxn ang="0">
                  <a:pos x="T8" y="T9"/>
                </a:cxn>
              </a:cxnLst>
              <a:rect l="0" t="0" r="r" b="b"/>
              <a:pathLst>
                <a:path w="961" h="961">
                  <a:moveTo>
                    <a:pt x="707" y="836"/>
                  </a:moveTo>
                  <a:cubicBezTo>
                    <a:pt x="510" y="961"/>
                    <a:pt x="250" y="903"/>
                    <a:pt x="125" y="707"/>
                  </a:cubicBezTo>
                  <a:cubicBezTo>
                    <a:pt x="0" y="511"/>
                    <a:pt x="58" y="250"/>
                    <a:pt x="254" y="125"/>
                  </a:cubicBezTo>
                  <a:cubicBezTo>
                    <a:pt x="450" y="0"/>
                    <a:pt x="710" y="58"/>
                    <a:pt x="835" y="254"/>
                  </a:cubicBezTo>
                  <a:cubicBezTo>
                    <a:pt x="961" y="450"/>
                    <a:pt x="903" y="710"/>
                    <a:pt x="707" y="836"/>
                  </a:cubicBezTo>
                  <a:close/>
                </a:path>
              </a:pathLst>
            </a:custGeom>
            <a:solidFill>
              <a:srgbClr val="D1634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31">
              <a:extLst>
                <a:ext uri="{FF2B5EF4-FFF2-40B4-BE49-F238E27FC236}">
                  <a16:creationId xmlns:a16="http://schemas.microsoft.com/office/drawing/2014/main" id="{1B20F7B3-1B7A-7EE7-FF21-74B6B6728422}"/>
                </a:ext>
              </a:extLst>
            </p:cNvPr>
            <p:cNvSpPr/>
            <p:nvPr/>
          </p:nvSpPr>
          <p:spPr>
            <a:xfrm>
              <a:off x="4653874" y="5213483"/>
              <a:ext cx="558272" cy="861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dt-line-science-01" panose="02000509000000000000" pitchFamily="49" charset="0"/>
                  <a:ea typeface="+mn-ea"/>
                  <a:cs typeface="Arial" panose="020B0604020202020204" pitchFamily="34" charset="0"/>
                </a:rPr>
                <a:t>4</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9" name="Group 42">
            <a:extLst>
              <a:ext uri="{FF2B5EF4-FFF2-40B4-BE49-F238E27FC236}">
                <a16:creationId xmlns:a16="http://schemas.microsoft.com/office/drawing/2014/main" id="{7BD33B51-F6FB-1BDF-2A47-8F52E785D909}"/>
              </a:ext>
            </a:extLst>
          </p:cNvPr>
          <p:cNvGrpSpPr/>
          <p:nvPr/>
        </p:nvGrpSpPr>
        <p:grpSpPr>
          <a:xfrm>
            <a:off x="3017394" y="3967036"/>
            <a:ext cx="730881" cy="778461"/>
            <a:chOff x="3532355" y="3436829"/>
            <a:chExt cx="974508" cy="1037948"/>
          </a:xfrm>
        </p:grpSpPr>
        <p:sp>
          <p:nvSpPr>
            <p:cNvPr id="30" name="Freeform 12">
              <a:extLst>
                <a:ext uri="{FF2B5EF4-FFF2-40B4-BE49-F238E27FC236}">
                  <a16:creationId xmlns:a16="http://schemas.microsoft.com/office/drawing/2014/main" id="{0EB03205-3E7F-340B-6EFB-8EBA1F735A55}"/>
                </a:ext>
              </a:extLst>
            </p:cNvPr>
            <p:cNvSpPr>
              <a:spLocks/>
            </p:cNvSpPr>
            <p:nvPr/>
          </p:nvSpPr>
          <p:spPr bwMode="auto">
            <a:xfrm rot="5400000">
              <a:off x="3500635" y="3468549"/>
              <a:ext cx="1037948" cy="974508"/>
            </a:xfrm>
            <a:custGeom>
              <a:avLst/>
              <a:gdLst>
                <a:gd name="T0" fmla="*/ 199 w 703"/>
                <a:gd name="T1" fmla="*/ 619 h 703"/>
                <a:gd name="T2" fmla="*/ 85 w 703"/>
                <a:gd name="T3" fmla="*/ 199 h 703"/>
                <a:gd name="T4" fmla="*/ 505 w 703"/>
                <a:gd name="T5" fmla="*/ 85 h 703"/>
                <a:gd name="T6" fmla="*/ 619 w 703"/>
                <a:gd name="T7" fmla="*/ 504 h 703"/>
                <a:gd name="T8" fmla="*/ 199 w 703"/>
                <a:gd name="T9" fmla="*/ 619 h 703"/>
              </a:gdLst>
              <a:ahLst/>
              <a:cxnLst>
                <a:cxn ang="0">
                  <a:pos x="T0" y="T1"/>
                </a:cxn>
                <a:cxn ang="0">
                  <a:pos x="T2" y="T3"/>
                </a:cxn>
                <a:cxn ang="0">
                  <a:pos x="T4" y="T5"/>
                </a:cxn>
                <a:cxn ang="0">
                  <a:pos x="T6" y="T7"/>
                </a:cxn>
                <a:cxn ang="0">
                  <a:pos x="T8" y="T9"/>
                </a:cxn>
              </a:cxnLst>
              <a:rect l="0" t="0" r="r" b="b"/>
              <a:pathLst>
                <a:path w="703" h="703">
                  <a:moveTo>
                    <a:pt x="199" y="619"/>
                  </a:moveTo>
                  <a:cubicBezTo>
                    <a:pt x="52" y="534"/>
                    <a:pt x="0" y="346"/>
                    <a:pt x="85" y="199"/>
                  </a:cubicBezTo>
                  <a:cubicBezTo>
                    <a:pt x="169" y="51"/>
                    <a:pt x="357" y="0"/>
                    <a:pt x="505" y="85"/>
                  </a:cubicBezTo>
                  <a:cubicBezTo>
                    <a:pt x="652" y="169"/>
                    <a:pt x="703" y="357"/>
                    <a:pt x="619" y="504"/>
                  </a:cubicBezTo>
                  <a:cubicBezTo>
                    <a:pt x="535" y="652"/>
                    <a:pt x="347" y="703"/>
                    <a:pt x="199" y="619"/>
                  </a:cubicBezTo>
                  <a:close/>
                </a:path>
              </a:pathLst>
            </a:custGeom>
            <a:solidFill>
              <a:srgbClr val="CCB4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32">
              <a:extLst>
                <a:ext uri="{FF2B5EF4-FFF2-40B4-BE49-F238E27FC236}">
                  <a16:creationId xmlns:a16="http://schemas.microsoft.com/office/drawing/2014/main" id="{81214DF2-5A4A-E155-78BF-959516A2162F}"/>
                </a:ext>
              </a:extLst>
            </p:cNvPr>
            <p:cNvSpPr/>
            <p:nvPr/>
          </p:nvSpPr>
          <p:spPr>
            <a:xfrm>
              <a:off x="3725626" y="3632636"/>
              <a:ext cx="479191" cy="6771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dt-line-transportation-01" panose="02000509000000000000" pitchFamily="49" charset="0"/>
                  <a:ea typeface="+mn-ea"/>
                  <a:cs typeface="Arial" panose="020B0604020202020204" pitchFamily="34" charset="0"/>
                </a:rPr>
                <a:t>5</a:t>
              </a:r>
              <a:endParaRPr kumimoji="0" lang="en-US" sz="27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32" name="Rectangle 33">
            <a:extLst>
              <a:ext uri="{FF2B5EF4-FFF2-40B4-BE49-F238E27FC236}">
                <a16:creationId xmlns:a16="http://schemas.microsoft.com/office/drawing/2014/main" id="{1A126A58-893F-B102-2E11-E503D38A2ADB}"/>
              </a:ext>
            </a:extLst>
          </p:cNvPr>
          <p:cNvSpPr/>
          <p:nvPr/>
        </p:nvSpPr>
        <p:spPr>
          <a:xfrm flipH="1">
            <a:off x="427506" y="3943833"/>
            <a:ext cx="2642947" cy="656013"/>
          </a:xfrm>
          <a:prstGeom prst="rect">
            <a:avLst/>
          </a:prstGeom>
        </p:spPr>
        <p:txBody>
          <a:bodyPr wrap="square" lIns="182880" tIns="34290" rIns="182880" bIns="45720">
            <a:spAutoFit/>
          </a:bodyPr>
          <a:lstStyle/>
          <a:p>
            <a:pPr algn="r">
              <a:lnSpc>
                <a:spcPct val="89000"/>
              </a:lnSpc>
              <a:buClrTx/>
              <a:buFontTx/>
              <a:buNone/>
            </a:pPr>
            <a:r>
              <a:rPr lang="eu-ES" sz="1800" kern="1200" dirty="0">
                <a:solidFill>
                  <a:prstClr val="black"/>
                </a:solidFill>
                <a:latin typeface="Calibri"/>
                <a:ea typeface="+mn-ea"/>
                <a:cs typeface="+mn-cs"/>
              </a:rPr>
              <a:t>05</a:t>
            </a:r>
            <a:r>
              <a:rPr lang="eu-ES" sz="1200" kern="1200" dirty="0">
                <a:solidFill>
                  <a:prstClr val="black"/>
                </a:solidFill>
                <a:latin typeface="Calibri"/>
                <a:ea typeface="+mn-ea"/>
                <a:cs typeface="+mn-cs"/>
              </a:rPr>
              <a:t> </a:t>
            </a:r>
          </a:p>
          <a:p>
            <a:pPr algn="r">
              <a:lnSpc>
                <a:spcPct val="89000"/>
              </a:lnSpc>
              <a:buClrTx/>
              <a:buFontTx/>
              <a:buNone/>
            </a:pPr>
            <a:r>
              <a:rPr lang="eu-ES" sz="1200" kern="1200" dirty="0">
                <a:solidFill>
                  <a:prstClr val="black"/>
                </a:solidFill>
                <a:latin typeface="Calibri"/>
                <a:ea typeface="+mn-ea"/>
                <a:cs typeface="+mn-cs"/>
              </a:rPr>
              <a:t>Lehiaketa-jarduera areagotzea eta kirol-lehiaketen antolaketa hobetzea</a:t>
            </a:r>
          </a:p>
        </p:txBody>
      </p:sp>
      <p:sp>
        <p:nvSpPr>
          <p:cNvPr id="33" name="Rectangle 34">
            <a:extLst>
              <a:ext uri="{FF2B5EF4-FFF2-40B4-BE49-F238E27FC236}">
                <a16:creationId xmlns:a16="http://schemas.microsoft.com/office/drawing/2014/main" id="{0CB6A455-F648-518B-A39B-810FB2343B9C}"/>
              </a:ext>
            </a:extLst>
          </p:cNvPr>
          <p:cNvSpPr/>
          <p:nvPr/>
        </p:nvSpPr>
        <p:spPr>
          <a:xfrm flipH="1">
            <a:off x="1421739" y="5198132"/>
            <a:ext cx="2317268" cy="820353"/>
          </a:xfrm>
          <a:prstGeom prst="rect">
            <a:avLst/>
          </a:prstGeom>
        </p:spPr>
        <p:txBody>
          <a:bodyPr wrap="square" lIns="182880" tIns="34290" rIns="182880" bIns="45720">
            <a:spAutoFit/>
          </a:bodyPr>
          <a:lstStyle/>
          <a:p>
            <a:pPr algn="r">
              <a:lnSpc>
                <a:spcPct val="89000"/>
              </a:lnSpc>
              <a:buClrTx/>
              <a:buFontTx/>
              <a:buNone/>
            </a:pPr>
            <a:r>
              <a:rPr lang="eu-ES" sz="1800" kern="1200" dirty="0">
                <a:solidFill>
                  <a:prstClr val="black"/>
                </a:solidFill>
                <a:latin typeface="Calibri"/>
                <a:ea typeface="+mn-ea"/>
                <a:cs typeface="+mn-cs"/>
              </a:rPr>
              <a:t>04</a:t>
            </a:r>
            <a:r>
              <a:rPr lang="eu-ES" sz="1200" kern="1200" dirty="0">
                <a:solidFill>
                  <a:prstClr val="black"/>
                </a:solidFill>
                <a:latin typeface="Calibri"/>
                <a:ea typeface="+mn-ea"/>
                <a:cs typeface="+mn-cs"/>
              </a:rPr>
              <a:t> </a:t>
            </a:r>
          </a:p>
          <a:p>
            <a:pPr algn="r">
              <a:lnSpc>
                <a:spcPct val="89000"/>
              </a:lnSpc>
              <a:buClrTx/>
              <a:buFontTx/>
              <a:buNone/>
            </a:pPr>
            <a:r>
              <a:rPr lang="eu-ES" sz="1200" kern="1200" dirty="0">
                <a:solidFill>
                  <a:prstClr val="black"/>
                </a:solidFill>
                <a:latin typeface="Calibri"/>
                <a:ea typeface="+mn-ea"/>
                <a:cs typeface="+mn-cs"/>
              </a:rPr>
              <a:t>Kluben kopurua eta zuzendaritza taldeen maila teknikoa handitzea</a:t>
            </a:r>
          </a:p>
        </p:txBody>
      </p:sp>
      <p:sp>
        <p:nvSpPr>
          <p:cNvPr id="34" name="Rectangle 35">
            <a:extLst>
              <a:ext uri="{FF2B5EF4-FFF2-40B4-BE49-F238E27FC236}">
                <a16:creationId xmlns:a16="http://schemas.microsoft.com/office/drawing/2014/main" id="{C3D0047F-E4F4-7C92-295A-90BF3DC9B7E0}"/>
              </a:ext>
            </a:extLst>
          </p:cNvPr>
          <p:cNvSpPr/>
          <p:nvPr/>
        </p:nvSpPr>
        <p:spPr>
          <a:xfrm flipH="1">
            <a:off x="5728458" y="2644272"/>
            <a:ext cx="2718289" cy="820353"/>
          </a:xfrm>
          <a:prstGeom prst="rect">
            <a:avLst/>
          </a:prstGeom>
        </p:spPr>
        <p:txBody>
          <a:bodyPr wrap="square" lIns="182880" tIns="34290" rIns="182880" bIns="45720">
            <a:spAutoFit/>
          </a:bodyPr>
          <a:lstStyle/>
          <a:p>
            <a:pPr>
              <a:lnSpc>
                <a:spcPct val="89000"/>
              </a:lnSpc>
              <a:buClrTx/>
              <a:buFontTx/>
              <a:buNone/>
            </a:pPr>
            <a:r>
              <a:rPr lang="eu-ES" sz="1800" kern="1200" dirty="0">
                <a:solidFill>
                  <a:prstClr val="black"/>
                </a:solidFill>
                <a:latin typeface="Calibri"/>
                <a:ea typeface="+mn-ea"/>
                <a:cs typeface="+mn-cs"/>
              </a:rPr>
              <a:t>01</a:t>
            </a:r>
            <a:endParaRPr lang="eu-ES" sz="1200" kern="1200" dirty="0">
              <a:solidFill>
                <a:prstClr val="black"/>
              </a:solidFill>
              <a:latin typeface="Calibri"/>
              <a:ea typeface="+mn-ea"/>
              <a:cs typeface="+mn-cs"/>
            </a:endParaRPr>
          </a:p>
          <a:p>
            <a:pPr>
              <a:lnSpc>
                <a:spcPct val="89000"/>
              </a:lnSpc>
              <a:buClrTx/>
              <a:buFontTx/>
              <a:buNone/>
            </a:pPr>
            <a:r>
              <a:rPr lang="eu-ES" sz="1200" kern="1200" dirty="0">
                <a:solidFill>
                  <a:prstClr val="black"/>
                </a:solidFill>
                <a:latin typeface="Calibri"/>
                <a:ea typeface="+mn-ea"/>
                <a:cs typeface="+mn-cs"/>
              </a:rPr>
              <a:t>Kirol jardueran eragina duten eragile guztien inplikazio eta lankidetza handiagoa sustatzea</a:t>
            </a:r>
          </a:p>
        </p:txBody>
      </p:sp>
      <p:sp>
        <p:nvSpPr>
          <p:cNvPr id="35" name="Rectangle 36">
            <a:extLst>
              <a:ext uri="{FF2B5EF4-FFF2-40B4-BE49-F238E27FC236}">
                <a16:creationId xmlns:a16="http://schemas.microsoft.com/office/drawing/2014/main" id="{957C16F6-90F3-255E-A252-4B757D04C877}"/>
              </a:ext>
            </a:extLst>
          </p:cNvPr>
          <p:cNvSpPr/>
          <p:nvPr/>
        </p:nvSpPr>
        <p:spPr>
          <a:xfrm flipH="1">
            <a:off x="6613555" y="3967035"/>
            <a:ext cx="2317268" cy="656013"/>
          </a:xfrm>
          <a:prstGeom prst="rect">
            <a:avLst/>
          </a:prstGeom>
        </p:spPr>
        <p:txBody>
          <a:bodyPr wrap="square" lIns="182880" tIns="34290" rIns="182880" bIns="45720">
            <a:spAutoFit/>
          </a:bodyPr>
          <a:lstStyle/>
          <a:p>
            <a:pPr>
              <a:lnSpc>
                <a:spcPct val="89000"/>
              </a:lnSpc>
              <a:buClrTx/>
              <a:buFontTx/>
              <a:buNone/>
            </a:pPr>
            <a:r>
              <a:rPr lang="eu-ES" sz="1800" kern="1200" dirty="0">
                <a:solidFill>
                  <a:prstClr val="black"/>
                </a:solidFill>
                <a:latin typeface="Calibri"/>
                <a:ea typeface="+mn-ea"/>
                <a:cs typeface="+mn-cs"/>
              </a:rPr>
              <a:t>02</a:t>
            </a:r>
            <a:endParaRPr lang="eu-ES" sz="1200" kern="1200" dirty="0">
              <a:solidFill>
                <a:prstClr val="black"/>
              </a:solidFill>
              <a:latin typeface="Calibri"/>
              <a:ea typeface="+mn-ea"/>
              <a:cs typeface="+mn-cs"/>
            </a:endParaRPr>
          </a:p>
          <a:p>
            <a:pPr>
              <a:lnSpc>
                <a:spcPct val="89000"/>
              </a:lnSpc>
              <a:buClrTx/>
              <a:buFontTx/>
              <a:buNone/>
            </a:pPr>
            <a:r>
              <a:rPr lang="eu-ES" sz="1200" kern="1200" dirty="0">
                <a:solidFill>
                  <a:prstClr val="black"/>
                </a:solidFill>
                <a:latin typeface="Calibri"/>
                <a:ea typeface="+mn-ea"/>
                <a:cs typeface="+mn-cs"/>
              </a:rPr>
              <a:t>Kirolarien kopurua eta maila teknikoa handitzea</a:t>
            </a:r>
          </a:p>
        </p:txBody>
      </p:sp>
      <p:sp>
        <p:nvSpPr>
          <p:cNvPr id="36" name="Rectangle 37">
            <a:extLst>
              <a:ext uri="{FF2B5EF4-FFF2-40B4-BE49-F238E27FC236}">
                <a16:creationId xmlns:a16="http://schemas.microsoft.com/office/drawing/2014/main" id="{C1D196A3-7BD2-3466-1CF4-218C05BFB74B}"/>
              </a:ext>
            </a:extLst>
          </p:cNvPr>
          <p:cNvSpPr/>
          <p:nvPr/>
        </p:nvSpPr>
        <p:spPr>
          <a:xfrm flipH="1">
            <a:off x="5802314" y="5209948"/>
            <a:ext cx="2317268" cy="656013"/>
          </a:xfrm>
          <a:prstGeom prst="rect">
            <a:avLst/>
          </a:prstGeom>
        </p:spPr>
        <p:txBody>
          <a:bodyPr wrap="square" lIns="182880" tIns="34290" rIns="182880" bIns="45720">
            <a:spAutoFit/>
          </a:bodyPr>
          <a:lstStyle/>
          <a:p>
            <a:pPr>
              <a:lnSpc>
                <a:spcPct val="89000"/>
              </a:lnSpc>
              <a:buClrTx/>
              <a:buFontTx/>
              <a:buNone/>
            </a:pPr>
            <a:r>
              <a:rPr lang="eu-ES" sz="1800" kern="1200" dirty="0">
                <a:solidFill>
                  <a:prstClr val="black"/>
                </a:solidFill>
                <a:latin typeface="Calibri"/>
                <a:ea typeface="+mn-ea"/>
                <a:cs typeface="+mn-cs"/>
              </a:rPr>
              <a:t>03</a:t>
            </a:r>
            <a:endParaRPr lang="eu-ES" sz="1200" kern="1200" dirty="0">
              <a:solidFill>
                <a:prstClr val="black"/>
              </a:solidFill>
              <a:latin typeface="Calibri"/>
              <a:ea typeface="+mn-ea"/>
              <a:cs typeface="+mn-cs"/>
            </a:endParaRPr>
          </a:p>
          <a:p>
            <a:pPr>
              <a:lnSpc>
                <a:spcPct val="89000"/>
              </a:lnSpc>
              <a:buClrTx/>
              <a:buFontTx/>
              <a:buNone/>
            </a:pPr>
            <a:r>
              <a:rPr lang="eu-ES" sz="1200" kern="1200" dirty="0">
                <a:solidFill>
                  <a:prstClr val="black"/>
                </a:solidFill>
                <a:latin typeface="Calibri"/>
                <a:ea typeface="+mn-ea"/>
                <a:cs typeface="+mn-cs"/>
              </a:rPr>
              <a:t>Entrenatzaileen kopurua eta maila teknikoa handitzea</a:t>
            </a:r>
          </a:p>
        </p:txBody>
      </p:sp>
    </p:spTree>
    <p:extLst>
      <p:ext uri="{BB962C8B-B14F-4D97-AF65-F5344CB8AC3E}">
        <p14:creationId xmlns:p14="http://schemas.microsoft.com/office/powerpoint/2010/main" val="98773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22" presetClass="entr" presetSubtype="4"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1" fill="hold" grpId="0" nodeType="withEffect">
                                  <p:stCondLst>
                                    <p:cond delay="60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2" fill="hold" grpId="0" nodeType="withEffect">
                                  <p:stCondLst>
                                    <p:cond delay="70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par>
                                <p:cTn id="26" presetID="22" presetClass="entr" presetSubtype="4" fill="hold" grpId="0" nodeType="withEffect">
                                  <p:stCondLst>
                                    <p:cond delay="80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49" presetClass="entr" presetSubtype="0" decel="10000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style.rotation</p:attrName>
                                        </p:attrNameLst>
                                      </p:cBhvr>
                                      <p:tavLst>
                                        <p:tav tm="0">
                                          <p:val>
                                            <p:fltVal val="360"/>
                                          </p:val>
                                        </p:tav>
                                        <p:tav tm="100000">
                                          <p:val>
                                            <p:fltVal val="0"/>
                                          </p:val>
                                        </p:tav>
                                      </p:tavLst>
                                    </p:anim>
                                    <p:animEffect transition="in" filter="fade">
                                      <p:cBhvr>
                                        <p:cTn id="34" dur="500"/>
                                        <p:tgtEl>
                                          <p:spTgt spid="17"/>
                                        </p:tgtEl>
                                      </p:cBhvr>
                                    </p:animEffect>
                                  </p:childTnLst>
                                </p:cTn>
                              </p:par>
                              <p:par>
                                <p:cTn id="35" presetID="49" presetClass="entr" presetSubtype="0" decel="100000"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style.rotation</p:attrName>
                                        </p:attrNameLst>
                                      </p:cBhvr>
                                      <p:tavLst>
                                        <p:tav tm="0">
                                          <p:val>
                                            <p:fltVal val="360"/>
                                          </p:val>
                                        </p:tav>
                                        <p:tav tm="100000">
                                          <p:val>
                                            <p:fltVal val="0"/>
                                          </p:val>
                                        </p:tav>
                                      </p:tavLst>
                                    </p:anim>
                                    <p:animEffect transition="in" filter="fade">
                                      <p:cBhvr>
                                        <p:cTn id="40" dur="500"/>
                                        <p:tgtEl>
                                          <p:spTgt spid="20"/>
                                        </p:tgtEl>
                                      </p:cBhvr>
                                    </p:animEffect>
                                  </p:childTnLst>
                                </p:cTn>
                              </p:par>
                              <p:par>
                                <p:cTn id="41" presetID="49" presetClass="entr" presetSubtype="0" decel="100000" fill="hold" nodeType="withEffect">
                                  <p:stCondLst>
                                    <p:cond delay="7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style.rotation</p:attrName>
                                        </p:attrNameLst>
                                      </p:cBhvr>
                                      <p:tavLst>
                                        <p:tav tm="0">
                                          <p:val>
                                            <p:fltVal val="360"/>
                                          </p:val>
                                        </p:tav>
                                        <p:tav tm="100000">
                                          <p:val>
                                            <p:fltVal val="0"/>
                                          </p:val>
                                        </p:tav>
                                      </p:tavLst>
                                    </p:anim>
                                    <p:animEffect transition="in" filter="fade">
                                      <p:cBhvr>
                                        <p:cTn id="46" dur="500"/>
                                        <p:tgtEl>
                                          <p:spTgt spid="23"/>
                                        </p:tgtEl>
                                      </p:cBhvr>
                                    </p:animEffect>
                                  </p:childTnLst>
                                </p:cTn>
                              </p:par>
                              <p:par>
                                <p:cTn id="47" presetID="49" presetClass="entr" presetSubtype="0" decel="100000" fill="hold" nodeType="withEffect">
                                  <p:stCondLst>
                                    <p:cond delay="8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style.rotation</p:attrName>
                                        </p:attrNameLst>
                                      </p:cBhvr>
                                      <p:tavLst>
                                        <p:tav tm="0">
                                          <p:val>
                                            <p:fltVal val="360"/>
                                          </p:val>
                                        </p:tav>
                                        <p:tav tm="100000">
                                          <p:val>
                                            <p:fltVal val="0"/>
                                          </p:val>
                                        </p:tav>
                                      </p:tavLst>
                                    </p:anim>
                                    <p:animEffect transition="in" filter="fade">
                                      <p:cBhvr>
                                        <p:cTn id="52" dur="500"/>
                                        <p:tgtEl>
                                          <p:spTgt spid="26"/>
                                        </p:tgtEl>
                                      </p:cBhvr>
                                    </p:animEffect>
                                  </p:childTnLst>
                                </p:cTn>
                              </p:par>
                              <p:par>
                                <p:cTn id="53" presetID="49" presetClass="entr" presetSubtype="0" decel="100000" fill="hold" nodeType="withEffect">
                                  <p:stCondLst>
                                    <p:cond delay="9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style.rotation</p:attrName>
                                        </p:attrNameLst>
                                      </p:cBhvr>
                                      <p:tavLst>
                                        <p:tav tm="0">
                                          <p:val>
                                            <p:fltVal val="360"/>
                                          </p:val>
                                        </p:tav>
                                        <p:tav tm="100000">
                                          <p:val>
                                            <p:fltVal val="0"/>
                                          </p:val>
                                        </p:tav>
                                      </p:tavLst>
                                    </p:anim>
                                    <p:animEffect transition="in" filter="fade">
                                      <p:cBhvr>
                                        <p:cTn id="58" dur="500"/>
                                        <p:tgtEl>
                                          <p:spTgt spid="29"/>
                                        </p:tgtEl>
                                      </p:cBhvr>
                                    </p:animEffect>
                                  </p:childTnLst>
                                </p:cTn>
                              </p:par>
                              <p:par>
                                <p:cTn id="59" presetID="49" presetClass="entr" presetSubtype="0" decel="100000" fill="hold" nodeType="withEffect">
                                  <p:stCondLst>
                                    <p:cond delay="10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7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9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11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dirty="0">
                <a:solidFill>
                  <a:srgbClr val="F5801F"/>
                </a:solidFill>
                <a:latin typeface="Montserrat" pitchFamily="2" charset="77"/>
                <a:ea typeface="+mn-ea"/>
                <a:cs typeface="+mn-cs"/>
              </a:rPr>
              <a:t>3.1. Helburu estrategikoak eta jarduketak &amp; proiektuak</a:t>
            </a:r>
          </a:p>
          <a:p>
            <a:pPr>
              <a:defRPr/>
            </a:pPr>
            <a:r>
              <a:rPr lang="eu-ES" altLang="es-ES" sz="2000" b="1" dirty="0">
                <a:solidFill>
                  <a:srgbClr val="F5801F"/>
                </a:solidFill>
                <a:latin typeface="Montserrat" pitchFamily="2" charset="77"/>
                <a:ea typeface="+mn-ea"/>
                <a:cs typeface="+mn-cs"/>
              </a:rPr>
              <a:t>Boleibola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u-ES" altLang="en-CN" sz="3200" b="1" kern="1200" dirty="0">
                <a:solidFill>
                  <a:srgbClr val="F5801F"/>
                </a:solidFill>
                <a:latin typeface="Montserrat" pitchFamily="2" charset="77"/>
                <a:ea typeface="+mn-ea"/>
                <a:cs typeface="+mn-cs"/>
              </a:rPr>
              <a:t>1.</a:t>
            </a:r>
            <a:r>
              <a:rPr lang="eu-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u-ES" altLang="en-CN" sz="1800" b="1" kern="1200" dirty="0">
                <a:solidFill>
                  <a:srgbClr val="F5801F"/>
                </a:solidFill>
                <a:latin typeface="Montserrat" pitchFamily="2" charset="77"/>
                <a:ea typeface="+mn-ea"/>
                <a:cs typeface="+mn-cs"/>
              </a:rPr>
              <a:t>Kirol jardueran eragina duten eragile guztien inplikazio eta lankidetza handiagoa sustatzea</a:t>
            </a:r>
          </a:p>
        </p:txBody>
      </p:sp>
      <p:graphicFrame>
        <p:nvGraphicFramePr>
          <p:cNvPr id="4" name="Tabla 3">
            <a:extLst>
              <a:ext uri="{FF2B5EF4-FFF2-40B4-BE49-F238E27FC236}">
                <a16:creationId xmlns:a16="http://schemas.microsoft.com/office/drawing/2014/main" id="{08870A8A-2B04-37C7-3107-14829FC2B3B8}"/>
              </a:ext>
            </a:extLst>
          </p:cNvPr>
          <p:cNvGraphicFramePr>
            <a:graphicFrameLocks noGrp="1"/>
          </p:cNvGraphicFramePr>
          <p:nvPr>
            <p:extLst>
              <p:ext uri="{D42A27DB-BD31-4B8C-83A1-F6EECF244321}">
                <p14:modId xmlns:p14="http://schemas.microsoft.com/office/powerpoint/2010/main" val="3480167523"/>
              </p:ext>
            </p:extLst>
          </p:nvPr>
        </p:nvGraphicFramePr>
        <p:xfrm>
          <a:off x="2563797" y="1259498"/>
          <a:ext cx="7249899" cy="4985834"/>
        </p:xfrm>
        <a:graphic>
          <a:graphicData uri="http://schemas.openxmlformats.org/drawingml/2006/table">
            <a:tbl>
              <a:tblPr/>
              <a:tblGrid>
                <a:gridCol w="4162262">
                  <a:extLst>
                    <a:ext uri="{9D8B030D-6E8A-4147-A177-3AD203B41FA5}">
                      <a16:colId xmlns:a16="http://schemas.microsoft.com/office/drawing/2014/main" val="1332681336"/>
                    </a:ext>
                  </a:extLst>
                </a:gridCol>
                <a:gridCol w="913349">
                  <a:extLst>
                    <a:ext uri="{9D8B030D-6E8A-4147-A177-3AD203B41FA5}">
                      <a16:colId xmlns:a16="http://schemas.microsoft.com/office/drawing/2014/main" val="542782192"/>
                    </a:ext>
                  </a:extLst>
                </a:gridCol>
                <a:gridCol w="791216">
                  <a:extLst>
                    <a:ext uri="{9D8B030D-6E8A-4147-A177-3AD203B41FA5}">
                      <a16:colId xmlns:a16="http://schemas.microsoft.com/office/drawing/2014/main" val="1035899256"/>
                    </a:ext>
                  </a:extLst>
                </a:gridCol>
                <a:gridCol w="691536">
                  <a:extLst>
                    <a:ext uri="{9D8B030D-6E8A-4147-A177-3AD203B41FA5}">
                      <a16:colId xmlns:a16="http://schemas.microsoft.com/office/drawing/2014/main" val="704640347"/>
                    </a:ext>
                  </a:extLst>
                </a:gridCol>
                <a:gridCol w="691536">
                  <a:extLst>
                    <a:ext uri="{9D8B030D-6E8A-4147-A177-3AD203B41FA5}">
                      <a16:colId xmlns:a16="http://schemas.microsoft.com/office/drawing/2014/main" val="2896257944"/>
                    </a:ext>
                  </a:extLst>
                </a:gridCol>
              </a:tblGrid>
              <a:tr h="233834">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5083" marR="5083" marT="5083"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5083" marR="5083" marT="5083"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5083" marR="5083" marT="5083" marB="0" anchor="ctr">
                    <a:lnL>
                      <a:noFill/>
                    </a:lnL>
                    <a:lnR>
                      <a:noFill/>
                    </a:lnR>
                    <a:lnT>
                      <a:noFill/>
                    </a:lnT>
                    <a:lnB>
                      <a:noFill/>
                    </a:lnB>
                    <a:solidFill>
                      <a:srgbClr val="F5801F"/>
                    </a:solidFill>
                  </a:tcPr>
                </a:tc>
                <a:extLst>
                  <a:ext uri="{0D108BD9-81ED-4DB2-BD59-A6C34878D82A}">
                    <a16:rowId xmlns:a16="http://schemas.microsoft.com/office/drawing/2014/main" val="2011143163"/>
                  </a:ext>
                </a:extLst>
              </a:tr>
              <a:tr h="111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1.1. Klub/ikastetxeetako arduradun guztiei Federazioaren egungo egoerari buruz (beharrezkoa den erliebea eta profesionalizazioaren helburua) eta 2030eko plan estrategikoaren prospektiba-helburuen berri ematea eta parte hartzea, denek jakin dezaten. lankidetzaren garrantzia, bai ordezkapen prozesuak irauten duen bitartean, bai etorkizuneko eszenatokian, bai planaren definizioan eta lorpenean inplikatzea.</a:t>
                      </a:r>
                    </a:p>
                  </a:txBody>
                  <a:tcPr marL="5083" marR="5083" marT="5083"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Saio pertsonalak: 3 (hasieran, erdian eta amaieran)</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1013891779"/>
                  </a:ext>
                </a:extLst>
              </a:tr>
              <a:tr h="111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1.2. Boleibolaren alorrean, kirol honen parte eta arte sentituz, federazio mailan eta klub edo ikastetxe/ikastola bateko zuzendari edo osagai gisa, kirol honen parte eta arte sentituz, parte hartuz, aurkezten diren proiektuetan elkarlanean aritzea, bai plangintzan, bai garapenean. Bileretan, proiektuetan parte hartzea edo, adibidez, komunikaziorako edukiak sortzeko neurriak hartzea (6. helburuari dagokionez ere).</a:t>
                      </a:r>
                    </a:p>
                  </a:txBody>
                  <a:tcPr marL="5083" marR="5083" marT="508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Parte-hartzaile kopurua %100 handitzea</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4247754564"/>
                  </a:ext>
                </a:extLst>
              </a:tr>
              <a:tr h="75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1.3. Boleiboleko pertsonek elkarreragin eta gizarteratzeko ekitaldi desberdinak egitea sustatzea (txapelketak, ospakizunak, klinikak, etab.). "Boleibol Eguna" lehiaketa ez den ekitaldi baten antolaketa (sariak, klinika, multzo mistoa,...)</a:t>
                      </a:r>
                    </a:p>
                  </a:txBody>
                  <a:tcPr marL="5083" marR="5083" marT="508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Urtean ekitaldi bat: 7 ekitaldi</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3775983624"/>
                  </a:ext>
                </a:extLst>
              </a:tr>
              <a:tr h="111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1.4. Klubetan jokalarien parte-hartzea entrenatzaile eta arbitroentzako ikastaro desberdinetan sustatu, gero klubaren barruan edo kolaboratzaile edo zuzendari gisa egin ditzaten funtzio horiek, eta horrek kirol honen iraunkortasunari ere laguntzeko. Lankideen zerrenda edo talde bat prestatzea jarduera motaren arabera (antolaketa, arbitrajea,...), klubak bisitatu,... (3. eta 4. helburuei dagokienez ere).</a:t>
                      </a:r>
                    </a:p>
                  </a:txBody>
                  <a:tcPr marL="5083" marR="5083" marT="508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Gutxienez kolaboratzaile gehigarri bat urtean eta klubean</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3080582494"/>
                  </a:ext>
                </a:extLst>
              </a:tr>
              <a:tr h="648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1.5. Lehiaketaren Arauak berrikusi eta betearaztea kiroltasuna lehenesten duten lehiaketak sustatzeko eta kirol-kontrako ekintzak zigortzeko.</a:t>
                      </a:r>
                    </a:p>
                  </a:txBody>
                  <a:tcPr marL="5083" marR="5083" marT="508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Berrikuspen estandarrak: 1</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br>
                        <a:rPr lang="eu-ES" sz="1100" b="1"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Berrikuspena</a:t>
                      </a:r>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1184117986"/>
                  </a:ext>
                </a:extLst>
              </a:tr>
            </a:tbl>
          </a:graphicData>
        </a:graphic>
      </p:graphicFrame>
      <p:pic>
        <p:nvPicPr>
          <p:cNvPr id="7170" name="Picture 2" descr="Vectores e ilustraciones de Voleibol para descargar gratis | Freepik">
            <a:extLst>
              <a:ext uri="{FF2B5EF4-FFF2-40B4-BE49-F238E27FC236}">
                <a16:creationId xmlns:a16="http://schemas.microsoft.com/office/drawing/2014/main" id="{2A4693DA-4776-AA59-BA3A-CC1E6C76C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91" y="4692266"/>
            <a:ext cx="1721618" cy="172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4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a:t>
            </a:r>
            <a:r>
              <a:rPr lang="eu-ES" altLang="es-ES" sz="2000" b="1" dirty="0">
                <a:solidFill>
                  <a:srgbClr val="F5801F"/>
                </a:solidFill>
                <a:latin typeface="Montserrat" pitchFamily="2" charset="77"/>
                <a:ea typeface="+mn-ea"/>
                <a:cs typeface="+mn-cs"/>
              </a:rPr>
              <a:t>Helburu estrategikoak eta jarduketak &amp; proiektuak</a:t>
            </a:r>
          </a:p>
          <a:p>
            <a:pPr>
              <a:defRPr/>
            </a:pPr>
            <a:r>
              <a:rPr lang="eu-ES" altLang="es-ES" sz="2000" b="1" dirty="0">
                <a:solidFill>
                  <a:srgbClr val="F5801F"/>
                </a:solidFill>
                <a:latin typeface="Montserrat" pitchFamily="2" charset="77"/>
                <a:ea typeface="+mn-ea"/>
                <a:cs typeface="+mn-cs"/>
              </a:rPr>
              <a:t>Boleibola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480375" y="1177553"/>
            <a:ext cx="202404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2.</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fi-FI" altLang="en-CN" sz="1800" b="1" kern="1200" dirty="0">
                <a:solidFill>
                  <a:srgbClr val="F5801F"/>
                </a:solidFill>
                <a:latin typeface="Montserrat" pitchFamily="2" charset="77"/>
                <a:ea typeface="+mn-ea"/>
                <a:cs typeface="+mn-cs"/>
              </a:rPr>
              <a:t>Kirolarien kopurua eta maila teknikoa handitzea</a:t>
            </a:r>
          </a:p>
        </p:txBody>
      </p:sp>
      <p:graphicFrame>
        <p:nvGraphicFramePr>
          <p:cNvPr id="4" name="Tabla 3">
            <a:extLst>
              <a:ext uri="{FF2B5EF4-FFF2-40B4-BE49-F238E27FC236}">
                <a16:creationId xmlns:a16="http://schemas.microsoft.com/office/drawing/2014/main" id="{42FF6C2C-4AAC-D6DC-6EDA-B8D1699839BA}"/>
              </a:ext>
            </a:extLst>
          </p:cNvPr>
          <p:cNvGraphicFramePr>
            <a:graphicFrameLocks noGrp="1"/>
          </p:cNvGraphicFramePr>
          <p:nvPr>
            <p:extLst>
              <p:ext uri="{D42A27DB-BD31-4B8C-83A1-F6EECF244321}">
                <p14:modId xmlns:p14="http://schemas.microsoft.com/office/powerpoint/2010/main" val="2762911733"/>
              </p:ext>
            </p:extLst>
          </p:nvPr>
        </p:nvGraphicFramePr>
        <p:xfrm>
          <a:off x="2576512" y="1007084"/>
          <a:ext cx="7129462" cy="5790220"/>
        </p:xfrm>
        <a:graphic>
          <a:graphicData uri="http://schemas.openxmlformats.org/drawingml/2006/table">
            <a:tbl>
              <a:tblPr/>
              <a:tblGrid>
                <a:gridCol w="3935124">
                  <a:extLst>
                    <a:ext uri="{9D8B030D-6E8A-4147-A177-3AD203B41FA5}">
                      <a16:colId xmlns:a16="http://schemas.microsoft.com/office/drawing/2014/main" val="372725145"/>
                    </a:ext>
                  </a:extLst>
                </a:gridCol>
                <a:gridCol w="1132038">
                  <a:extLst>
                    <a:ext uri="{9D8B030D-6E8A-4147-A177-3AD203B41FA5}">
                      <a16:colId xmlns:a16="http://schemas.microsoft.com/office/drawing/2014/main" val="1411560144"/>
                    </a:ext>
                  </a:extLst>
                </a:gridCol>
                <a:gridCol w="683244">
                  <a:extLst>
                    <a:ext uri="{9D8B030D-6E8A-4147-A177-3AD203B41FA5}">
                      <a16:colId xmlns:a16="http://schemas.microsoft.com/office/drawing/2014/main" val="2258140108"/>
                    </a:ext>
                  </a:extLst>
                </a:gridCol>
                <a:gridCol w="689528">
                  <a:extLst>
                    <a:ext uri="{9D8B030D-6E8A-4147-A177-3AD203B41FA5}">
                      <a16:colId xmlns:a16="http://schemas.microsoft.com/office/drawing/2014/main" val="598750521"/>
                    </a:ext>
                  </a:extLst>
                </a:gridCol>
                <a:gridCol w="689528">
                  <a:extLst>
                    <a:ext uri="{9D8B030D-6E8A-4147-A177-3AD203B41FA5}">
                      <a16:colId xmlns:a16="http://schemas.microsoft.com/office/drawing/2014/main" val="600871526"/>
                    </a:ext>
                  </a:extLst>
                </a:gridCol>
              </a:tblGrid>
              <a:tr h="219958">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4782" marR="4782" marT="4782"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4782" marR="4782" marT="4782"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4782" marR="4782" marT="4782" marB="0" anchor="ctr">
                    <a:lnL>
                      <a:noFill/>
                    </a:lnL>
                    <a:lnR>
                      <a:noFill/>
                    </a:lnR>
                    <a:lnT>
                      <a:noFill/>
                    </a:lnT>
                    <a:lnB>
                      <a:noFill/>
                    </a:lnB>
                    <a:solidFill>
                      <a:srgbClr val="F5801F"/>
                    </a:solidFill>
                  </a:tcPr>
                </a:tc>
                <a:extLst>
                  <a:ext uri="{0D108BD9-81ED-4DB2-BD59-A6C34878D82A}">
                    <a16:rowId xmlns:a16="http://schemas.microsoft.com/office/drawing/2014/main" val="3705084423"/>
                  </a:ext>
                </a:extLst>
              </a:tr>
              <a:tr h="1044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2.1. 2030erako agertoki objektibotik eratortzen diren eta Kirol Zuzendaritzak (zuzendaria edo bere agindupeko beste pertsona batek) bere gain hartu eta bete behar dituen zereginak argi definitzea, hala nola: prestakuntza teknikoa antolatzea, kirolarien jarraipen pertsonalizatua eta Gipuzkoako hautaketa antolatzea; besteak beste (Obj.6-ri dagokionez ere).</a:t>
                      </a:r>
                    </a:p>
                  </a:txBody>
                  <a:tcPr marL="4782" marR="4782" marT="478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Lanpostuaren funtzio edo zereginen eskuliburua: 1</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4782" marR="4782" marT="4782"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4782" marR="4782" marT="4782" marB="0">
                    <a:lnL>
                      <a:noFill/>
                    </a:lnL>
                    <a:lnR>
                      <a:noFill/>
                    </a:lnR>
                    <a:lnT>
                      <a:noFill/>
                    </a:lnT>
                    <a:lnB>
                      <a:noFill/>
                    </a:lnB>
                    <a:noFill/>
                  </a:tcPr>
                </a:tc>
                <a:extLst>
                  <a:ext uri="{0D108BD9-81ED-4DB2-BD59-A6C34878D82A}">
                    <a16:rowId xmlns:a16="http://schemas.microsoft.com/office/drawing/2014/main" val="1347628111"/>
                  </a:ext>
                </a:extLst>
              </a:tr>
              <a:tr h="1044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2.2. Federazioko zuzendaritza teknikoaren eta klubetako entrenatzaileen arteko komunikazio protokolo bat diseinatu eta ezarri, euren jokalariei buruz duten iritzia bertatik bertara ezagutzeko. Kirol Zuzendaritzak pertsonalki parekatu ahal izango ditu proiekzio gehien duten kirolariak. Horretarako, klubek Kirol Zuzendaritzari jakinaraziko diote zein kirolari diren eta zein partidatan ikus daitezkeen.</a:t>
                      </a:r>
                    </a:p>
                  </a:txBody>
                  <a:tcPr marL="4782" marR="4782" marT="478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Komunikazio-protokoloa: 1</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381333909"/>
                  </a:ext>
                </a:extLst>
              </a:tr>
              <a:tr h="169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2.3 Kirolari guztien (logistika eta teknika) maila teknikoa igotzen duen prestakuntza teknikoa antolatzeaz eta ezartzeaz arduratuko den talde tekniko federatiboa sortzea. Kirol Zuzendaritzak hautatzaileak izendatzen ditu, jokalarien aukeraketa bat egiten du eta maiztasun batekin entrenatzen ditu (hilabete bakoitzeko lehen astelehenetan, edo egun zehatzetan edo campus formatuan Gabonetako oporretan, Aste Santuan, etab.). Horrez gain, alternatibak bilatuko dira partida batzuk beste talde baten aurka jokatzeko, edo talde zaharragoen aurka, edo beste lurralde batekoak, edo txapelketa batean parte hartzeko.</a:t>
                      </a:r>
                    </a:p>
                  </a:txBody>
                  <a:tcPr marL="4782" marR="4782" marT="4782" marB="0">
                    <a:lnL>
                      <a:noFill/>
                    </a:lnL>
                    <a:lnR>
                      <a:noFill/>
                    </a:lnR>
                    <a:lnT>
                      <a:noFill/>
                    </a:lnT>
                    <a:lnB>
                      <a:noFill/>
                    </a:lnB>
                    <a:noFill/>
                  </a:tcPr>
                </a:tc>
                <a:tc>
                  <a:txBody>
                    <a:bodyPr/>
                    <a:lstStyle/>
                    <a:p>
                      <a:pPr algn="l" fontAlgn="t"/>
                      <a:r>
                        <a:rPr lang="fi-FI" sz="1100" b="0" i="0" u="none" strike="noStrike" noProof="0" dirty="0">
                          <a:solidFill>
                            <a:srgbClr val="000000"/>
                          </a:solidFill>
                          <a:effectLst/>
                          <a:latin typeface="Calibri" panose="020F0502020204030204" pitchFamily="34" charset="0"/>
                          <a:cs typeface="Calibri" panose="020F0502020204030204" pitchFamily="34" charset="0"/>
                        </a:rPr>
                        <a:t>Talde teknikoa:1 Urteko teknifikazio kopurua</a:t>
                      </a:r>
                      <a:r>
                        <a:rPr lang="eu-ES" sz="1100" b="0" i="0" u="none" strike="noStrike" noProof="0" dirty="0">
                          <a:solidFill>
                            <a:srgbClr val="000000"/>
                          </a:solidFill>
                          <a:effectLst/>
                          <a:latin typeface="Calibri" panose="020F0502020204030204" pitchFamily="34" charset="0"/>
                          <a:cs typeface="Calibri" panose="020F0502020204030204" pitchFamily="34" charset="0"/>
                        </a:rPr>
                        <a:t>: 6</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1223472732"/>
                  </a:ext>
                </a:extLst>
              </a:tr>
              <a:tr h="864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2.4. Euskal Federazioari Lurraldeko Taldekako Txapelketa egitea proposatzea, bertatik Euskadiko selekzioak (</a:t>
                      </a:r>
                      <a:r>
                        <a:rPr lang="eu-ES" sz="1100" b="0" i="0" u="none" strike="noStrike" noProof="0" dirty="0" err="1">
                          <a:solidFill>
                            <a:srgbClr val="000000"/>
                          </a:solidFill>
                          <a:effectLst/>
                          <a:latin typeface="Calibri" panose="020F0502020204030204" pitchFamily="34" charset="0"/>
                          <a:cs typeface="Calibri" panose="020F0502020204030204" pitchFamily="34" charset="0"/>
                        </a:rPr>
                        <a:t>infantilak</a:t>
                      </a:r>
                      <a:r>
                        <a:rPr lang="eu-ES" sz="1100" b="0" i="0" u="none" strike="noStrike" noProof="0" dirty="0">
                          <a:solidFill>
                            <a:srgbClr val="000000"/>
                          </a:solidFill>
                          <a:effectLst/>
                          <a:latin typeface="Calibri" panose="020F0502020204030204" pitchFamily="34" charset="0"/>
                          <a:cs typeface="Calibri" panose="020F0502020204030204" pitchFamily="34" charset="0"/>
                        </a:rPr>
                        <a:t>, kadeteak, gazteak) osatzeko. Ezinezkoa bada, Gipuzkoako selekzioen trukeak formalizatzea beste autonomia erkidego batzuekin,... (Errioxa, Nafarroa, Kantabria...)</a:t>
                      </a:r>
                    </a:p>
                  </a:txBody>
                  <a:tcPr marL="4782" marR="4782" marT="478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Urteko txapelketa kopurua: 3 (haurrak, kadeteak, gazteak)</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3383815593"/>
                  </a:ext>
                </a:extLst>
              </a:tr>
              <a:tr h="39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2.5. Lehiaketak ikusteko bidaiak antolatu, hala nola, Euskadiko txapelketak, Estatuko txapelketak, nazioarteko txapelketak, etab.</a:t>
                      </a:r>
                    </a:p>
                  </a:txBody>
                  <a:tcPr marL="4782" marR="4782" marT="478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Urteko bidaia kopurua: 2</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572146349"/>
                  </a:ext>
                </a:extLst>
              </a:tr>
              <a:tr h="39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2.6. Boleibol Sozialeko jarduerak sustatzea, hala nola, adinekoekin edo etorkinekin jarduerak.</a:t>
                      </a:r>
                    </a:p>
                  </a:txBody>
                  <a:tcPr marL="4782" marR="4782" marT="478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Gutxienez beste udalerri bat urtean </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3049388052"/>
                  </a:ext>
                </a:extLst>
              </a:tr>
            </a:tbl>
          </a:graphicData>
        </a:graphic>
      </p:graphicFrame>
      <p:pic>
        <p:nvPicPr>
          <p:cNvPr id="16386" name="Picture 2" descr="Imagen ial de voleibol Royalty Free Stock SVG Vector">
            <a:extLst>
              <a:ext uri="{FF2B5EF4-FFF2-40B4-BE49-F238E27FC236}">
                <a16:creationId xmlns:a16="http://schemas.microsoft.com/office/drawing/2014/main" id="{A41DDAD6-7889-4D0E-9111-449770306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4" y="4418705"/>
            <a:ext cx="1454315" cy="205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8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a:t>
            </a:r>
            <a:r>
              <a:rPr lang="eu-ES" altLang="es-ES" sz="2000" b="1" dirty="0">
                <a:solidFill>
                  <a:srgbClr val="F5801F"/>
                </a:solidFill>
                <a:latin typeface="Montserrat" pitchFamily="2" charset="77"/>
                <a:ea typeface="+mn-ea"/>
                <a:cs typeface="+mn-cs"/>
              </a:rPr>
              <a:t>Helburu estrategikoak eta jarduketak &amp; proiektuak</a:t>
            </a:r>
          </a:p>
          <a:p>
            <a:pPr>
              <a:defRPr/>
            </a:pPr>
            <a:r>
              <a:rPr lang="eu-ES" altLang="es-ES" sz="2000" b="1" dirty="0">
                <a:solidFill>
                  <a:srgbClr val="F5801F"/>
                </a:solidFill>
                <a:latin typeface="Montserrat" pitchFamily="2" charset="77"/>
                <a:ea typeface="+mn-ea"/>
                <a:cs typeface="+mn-cs"/>
              </a:rPr>
              <a:t>Boleibola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15594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3.</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fi-FI" altLang="en-CN" sz="1800" b="1" kern="1200" dirty="0">
                <a:solidFill>
                  <a:srgbClr val="F5801F"/>
                </a:solidFill>
                <a:latin typeface="Montserrat" pitchFamily="2" charset="77"/>
                <a:ea typeface="+mn-ea"/>
                <a:cs typeface="+mn-cs"/>
              </a:rPr>
              <a:t>Entrenatzaileen kopurua eta maila teknikoa handitzea</a:t>
            </a:r>
          </a:p>
        </p:txBody>
      </p:sp>
      <p:pic>
        <p:nvPicPr>
          <p:cNvPr id="4" name="Imagen 3">
            <a:extLst>
              <a:ext uri="{FF2B5EF4-FFF2-40B4-BE49-F238E27FC236}">
                <a16:creationId xmlns:a16="http://schemas.microsoft.com/office/drawing/2014/main" id="{81C47C02-1598-4729-3799-6BEE794DDDA1}"/>
              </a:ext>
            </a:extLst>
          </p:cNvPr>
          <p:cNvPicPr>
            <a:picLocks noChangeAspect="1"/>
          </p:cNvPicPr>
          <p:nvPr/>
        </p:nvPicPr>
        <p:blipFill>
          <a:blip r:embed="rId2"/>
          <a:stretch>
            <a:fillRect/>
          </a:stretch>
        </p:blipFill>
        <p:spPr>
          <a:xfrm>
            <a:off x="173037" y="4129645"/>
            <a:ext cx="2143125" cy="2143125"/>
          </a:xfrm>
          <a:prstGeom prst="rect">
            <a:avLst/>
          </a:prstGeom>
        </p:spPr>
      </p:pic>
      <p:graphicFrame>
        <p:nvGraphicFramePr>
          <p:cNvPr id="5" name="Tabla 4">
            <a:extLst>
              <a:ext uri="{FF2B5EF4-FFF2-40B4-BE49-F238E27FC236}">
                <a16:creationId xmlns:a16="http://schemas.microsoft.com/office/drawing/2014/main" id="{8EB79CFC-92BB-472C-E27C-70E84B0B1B2A}"/>
              </a:ext>
            </a:extLst>
          </p:cNvPr>
          <p:cNvGraphicFramePr>
            <a:graphicFrameLocks noGrp="1"/>
          </p:cNvGraphicFramePr>
          <p:nvPr>
            <p:extLst>
              <p:ext uri="{D42A27DB-BD31-4B8C-83A1-F6EECF244321}">
                <p14:modId xmlns:p14="http://schemas.microsoft.com/office/powerpoint/2010/main" val="2948695197"/>
              </p:ext>
            </p:extLst>
          </p:nvPr>
        </p:nvGraphicFramePr>
        <p:xfrm>
          <a:off x="2576513" y="1259498"/>
          <a:ext cx="7129462" cy="4481082"/>
        </p:xfrm>
        <a:graphic>
          <a:graphicData uri="http://schemas.openxmlformats.org/drawingml/2006/table">
            <a:tbl>
              <a:tblPr/>
              <a:tblGrid>
                <a:gridCol w="4092142">
                  <a:extLst>
                    <a:ext uri="{9D8B030D-6E8A-4147-A177-3AD203B41FA5}">
                      <a16:colId xmlns:a16="http://schemas.microsoft.com/office/drawing/2014/main" val="1756702828"/>
                    </a:ext>
                  </a:extLst>
                </a:gridCol>
                <a:gridCol w="1034568">
                  <a:extLst>
                    <a:ext uri="{9D8B030D-6E8A-4147-A177-3AD203B41FA5}">
                      <a16:colId xmlns:a16="http://schemas.microsoft.com/office/drawing/2014/main" val="1004389699"/>
                    </a:ext>
                  </a:extLst>
                </a:gridCol>
                <a:gridCol w="698498">
                  <a:extLst>
                    <a:ext uri="{9D8B030D-6E8A-4147-A177-3AD203B41FA5}">
                      <a16:colId xmlns:a16="http://schemas.microsoft.com/office/drawing/2014/main" val="68071381"/>
                    </a:ext>
                  </a:extLst>
                </a:gridCol>
                <a:gridCol w="698498">
                  <a:extLst>
                    <a:ext uri="{9D8B030D-6E8A-4147-A177-3AD203B41FA5}">
                      <a16:colId xmlns:a16="http://schemas.microsoft.com/office/drawing/2014/main" val="3064266260"/>
                    </a:ext>
                  </a:extLst>
                </a:gridCol>
                <a:gridCol w="605756">
                  <a:extLst>
                    <a:ext uri="{9D8B030D-6E8A-4147-A177-3AD203B41FA5}">
                      <a16:colId xmlns:a16="http://schemas.microsoft.com/office/drawing/2014/main" val="3216687729"/>
                    </a:ext>
                  </a:extLst>
                </a:gridCol>
              </a:tblGrid>
              <a:tr h="266882">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5802" marR="5802" marT="5802"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5802" marR="5802" marT="5802"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5802" marR="5802" marT="5802" marB="0" anchor="ctr">
                    <a:lnL>
                      <a:noFill/>
                    </a:lnL>
                    <a:lnR>
                      <a:noFill/>
                    </a:lnR>
                    <a:lnT>
                      <a:noFill/>
                    </a:lnT>
                    <a:lnB>
                      <a:noFill/>
                    </a:lnB>
                    <a:solidFill>
                      <a:srgbClr val="F5801F"/>
                    </a:solidFill>
                  </a:tcPr>
                </a:tc>
                <a:extLst>
                  <a:ext uri="{0D108BD9-81ED-4DB2-BD59-A6C34878D82A}">
                    <a16:rowId xmlns:a16="http://schemas.microsoft.com/office/drawing/2014/main" val="4001868056"/>
                  </a:ext>
                </a:extLst>
              </a:tr>
              <a:tr h="61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3.1. Kategoria bakoitzari dagokion entrenatzaile maila edukitzearen beharrari buruzko arau federala betearaztea, jarraipen eta kontrol sistema bat ezarriz.</a:t>
                      </a:r>
                    </a:p>
                  </a:txBody>
                  <a:tcPr marL="5802" marR="5802" marT="580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Jarraipen eta kontrol sistema: 1</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br>
                        <a:rPr lang="eu-ES" sz="1100" b="1"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Diseinua</a:t>
                      </a:r>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extLst>
                  <a:ext uri="{0D108BD9-81ED-4DB2-BD59-A6C34878D82A}">
                    <a16:rowId xmlns:a16="http://schemas.microsoft.com/office/drawing/2014/main" val="155216726"/>
                  </a:ext>
                </a:extLst>
              </a:tr>
              <a:tr h="4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3.2. Maila ezberdinetan coaching ikastaroak egitea beharrezko eta derrigorrezko titulazioak lortzeko.</a:t>
                      </a:r>
                    </a:p>
                  </a:txBody>
                  <a:tcPr marL="5802" marR="5802" marT="580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Ikastaroak urtean: 1</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extLst>
                  <a:ext uri="{0D108BD9-81ED-4DB2-BD59-A6C34878D82A}">
                    <a16:rowId xmlns:a16="http://schemas.microsoft.com/office/drawing/2014/main" val="3475256941"/>
                  </a:ext>
                </a:extLst>
              </a:tr>
              <a:tr h="97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3.3. Entrenatzaileen alderdi tekniko-taktikoak etengabe eguneratu klinika eta mini-jardunaldien bitartez, esperientziak, zalantzak eta abar partekatzeko... Derrigorrezkoak izango dira urte horretan coaching ikastaroa egiten dutenentzat. Jokalarien teknikotasunekin bat egin dezakete. Sortu eta editatu prestakuntza-bideoak.</a:t>
                      </a:r>
                    </a:p>
                  </a:txBody>
                  <a:tcPr marL="5802" marR="5802" marT="580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Kontzentrazio kopurua, klinikak urtean: 2</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extLst>
                  <a:ext uri="{0D108BD9-81ED-4DB2-BD59-A6C34878D82A}">
                    <a16:rowId xmlns:a16="http://schemas.microsoft.com/office/drawing/2014/main" val="3593246427"/>
                  </a:ext>
                </a:extLst>
              </a:tr>
              <a:tr h="13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3.4. Jokalari-kopuru handia duten taldeentzat diseinatutako hainbat entrenamendu saio tipiko prestatu (zehaztu beharreko jokalari-tarte ezberdinen arabera: 18-24), zelai bakoitzeko jokalarien ratioa maximizatzeko entrenamenduaren kalitatea galdu gabe. Entrenamendu hauek klubei ezagutaraztea, adibidez, webgunean edo praktikan jarriz prestakuntza teknikoko jardunaldietako baten bidez (2. helburuari dagokionez ere).</a:t>
                      </a:r>
                    </a:p>
                  </a:txBody>
                  <a:tcPr marL="5802" marR="5802" marT="580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Entrenamendu tipoen kopurua: 4</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extLst>
                  <a:ext uri="{0D108BD9-81ED-4DB2-BD59-A6C34878D82A}">
                    <a16:rowId xmlns:a16="http://schemas.microsoft.com/office/drawing/2014/main" val="3486456742"/>
                  </a:ext>
                </a:extLst>
              </a:tr>
              <a:tr h="79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3.5. Boleiboleko kirolariaren trebetasun teknikoak eta taktikoak bere kirol-garapen-ibilbidearen etapa bakoitzean definitzen dituen gida bat diseinatu eta hori lortzeko dagozkion entrenamendu-fitxak (2. helburuari dagokionez ere).</a:t>
                      </a:r>
                    </a:p>
                  </a:txBody>
                  <a:tcPr marL="5802" marR="5802" marT="5802"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Gida kopurua: 1</a:t>
                      </a:r>
                    </a:p>
                  </a:txBody>
                  <a:tcPr marL="5802" marR="5802" marT="5802"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extLst>
                  <a:ext uri="{0D108BD9-81ED-4DB2-BD59-A6C34878D82A}">
                    <a16:rowId xmlns:a16="http://schemas.microsoft.com/office/drawing/2014/main" val="1961010699"/>
                  </a:ext>
                </a:extLst>
              </a:tr>
            </a:tbl>
          </a:graphicData>
        </a:graphic>
      </p:graphicFrame>
    </p:spTree>
    <p:extLst>
      <p:ext uri="{BB962C8B-B14F-4D97-AF65-F5344CB8AC3E}">
        <p14:creationId xmlns:p14="http://schemas.microsoft.com/office/powerpoint/2010/main" val="23202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noProof="1">
                <a:solidFill>
                  <a:srgbClr val="F5801F"/>
                </a:solidFill>
                <a:latin typeface="Montserrat" pitchFamily="2" charset="77"/>
                <a:ea typeface="+mn-ea"/>
                <a:cs typeface="+mn-cs"/>
              </a:rPr>
              <a:t>3.1. </a:t>
            </a:r>
            <a:r>
              <a:rPr lang="eu-ES" altLang="es-ES" sz="2000" b="1" dirty="0">
                <a:solidFill>
                  <a:srgbClr val="F5801F"/>
                </a:solidFill>
                <a:latin typeface="Montserrat" pitchFamily="2" charset="77"/>
                <a:ea typeface="+mn-ea"/>
                <a:cs typeface="+mn-cs"/>
              </a:rPr>
              <a:t>Helburu estrategikoak eta jarduketak &amp; proiektuak</a:t>
            </a:r>
          </a:p>
          <a:p>
            <a:pPr>
              <a:defRPr/>
            </a:pPr>
            <a:r>
              <a:rPr lang="eu-ES" altLang="es-ES" sz="2000" b="1" dirty="0">
                <a:solidFill>
                  <a:srgbClr val="F5801F"/>
                </a:solidFill>
                <a:latin typeface="Montserrat" pitchFamily="2" charset="77"/>
                <a:ea typeface="+mn-ea"/>
                <a:cs typeface="+mn-cs"/>
              </a:rPr>
              <a:t>Boleibola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u-ES" altLang="en-CN" sz="3200" b="1" kern="1200" dirty="0">
                <a:solidFill>
                  <a:srgbClr val="F5801F"/>
                </a:solidFill>
                <a:latin typeface="Montserrat" pitchFamily="2" charset="77"/>
                <a:ea typeface="+mn-ea"/>
                <a:cs typeface="+mn-cs"/>
              </a:rPr>
              <a:t>4.</a:t>
            </a:r>
            <a:r>
              <a:rPr lang="eu-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u-ES" altLang="en-CN" sz="1800" b="1" kern="1200" dirty="0">
                <a:solidFill>
                  <a:srgbClr val="F5801F"/>
                </a:solidFill>
                <a:latin typeface="Montserrat" pitchFamily="2" charset="77"/>
                <a:ea typeface="+mn-ea"/>
                <a:cs typeface="+mn-cs"/>
              </a:rPr>
              <a:t>Kluben kopurua eta zuzendaritza taldeen maila teknikoa handitzea</a:t>
            </a:r>
          </a:p>
        </p:txBody>
      </p:sp>
      <p:graphicFrame>
        <p:nvGraphicFramePr>
          <p:cNvPr id="2" name="Tabla 1">
            <a:extLst>
              <a:ext uri="{FF2B5EF4-FFF2-40B4-BE49-F238E27FC236}">
                <a16:creationId xmlns:a16="http://schemas.microsoft.com/office/drawing/2014/main" id="{3F0A29EE-2340-4523-96C7-EDFDB19C70DE}"/>
              </a:ext>
            </a:extLst>
          </p:cNvPr>
          <p:cNvGraphicFramePr>
            <a:graphicFrameLocks noGrp="1"/>
          </p:cNvGraphicFramePr>
          <p:nvPr>
            <p:extLst>
              <p:ext uri="{D42A27DB-BD31-4B8C-83A1-F6EECF244321}">
                <p14:modId xmlns:p14="http://schemas.microsoft.com/office/powerpoint/2010/main" val="3219811030"/>
              </p:ext>
            </p:extLst>
          </p:nvPr>
        </p:nvGraphicFramePr>
        <p:xfrm>
          <a:off x="2563797" y="1259498"/>
          <a:ext cx="7142179" cy="3552360"/>
        </p:xfrm>
        <a:graphic>
          <a:graphicData uri="http://schemas.openxmlformats.org/drawingml/2006/table">
            <a:tbl>
              <a:tblPr/>
              <a:tblGrid>
                <a:gridCol w="4086385">
                  <a:extLst>
                    <a:ext uri="{9D8B030D-6E8A-4147-A177-3AD203B41FA5}">
                      <a16:colId xmlns:a16="http://schemas.microsoft.com/office/drawing/2014/main" val="1914489071"/>
                    </a:ext>
                  </a:extLst>
                </a:gridCol>
                <a:gridCol w="787467">
                  <a:extLst>
                    <a:ext uri="{9D8B030D-6E8A-4147-A177-3AD203B41FA5}">
                      <a16:colId xmlns:a16="http://schemas.microsoft.com/office/drawing/2014/main" val="1234642634"/>
                    </a:ext>
                  </a:extLst>
                </a:gridCol>
                <a:gridCol w="756109">
                  <a:extLst>
                    <a:ext uri="{9D8B030D-6E8A-4147-A177-3AD203B41FA5}">
                      <a16:colId xmlns:a16="http://schemas.microsoft.com/office/drawing/2014/main" val="4205863534"/>
                    </a:ext>
                  </a:extLst>
                </a:gridCol>
                <a:gridCol w="756109">
                  <a:extLst>
                    <a:ext uri="{9D8B030D-6E8A-4147-A177-3AD203B41FA5}">
                      <a16:colId xmlns:a16="http://schemas.microsoft.com/office/drawing/2014/main" val="4220662724"/>
                    </a:ext>
                  </a:extLst>
                </a:gridCol>
                <a:gridCol w="756109">
                  <a:extLst>
                    <a:ext uri="{9D8B030D-6E8A-4147-A177-3AD203B41FA5}">
                      <a16:colId xmlns:a16="http://schemas.microsoft.com/office/drawing/2014/main" val="4127782267"/>
                    </a:ext>
                  </a:extLst>
                </a:gridCol>
              </a:tblGrid>
              <a:tr h="292100">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6350" marR="6350" marT="6350" marB="0" anchor="ctr">
                    <a:lnL>
                      <a:noFill/>
                    </a:lnL>
                    <a:lnR>
                      <a:noFill/>
                    </a:lnR>
                    <a:lnT>
                      <a:noFill/>
                    </a:lnT>
                    <a:lnB>
                      <a:noFill/>
                    </a:lnB>
                    <a:solidFill>
                      <a:srgbClr val="F5801F"/>
                    </a:solidFill>
                  </a:tcPr>
                </a:tc>
                <a:extLst>
                  <a:ext uri="{0D108BD9-81ED-4DB2-BD59-A6C34878D82A}">
                    <a16:rowId xmlns:a16="http://schemas.microsoft.com/office/drawing/2014/main" val="2227232875"/>
                  </a:ext>
                </a:extLst>
              </a:tr>
              <a:tr h="13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4.1. Egungo klubak finkatzea eta beste batzuk sor daitezen bultzatzea, Gipuzkoako zein lurralde-eremutan boleibolik ez duten identifikatuz, gutxienez talde bat zein eremutan sortu beharko litzatekeen zehaztuz edo lehendik dauden klubetan atalak sortuz hutsunea betetzeko eta talde hori sortzen lagunduz. Gure kirola aurkeztea eta ezagutzen diren zonalde horietako pertsonak taldekatzea, nolabait interesatuta badaude (jolastea, taldea sortzea, entrenatzea...).</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Urtean sortutako klubak edo kluben atalak: 1</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1298383903"/>
                  </a:ext>
                </a:extLst>
              </a:tr>
              <a:tr h="864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4.2. Zuzendariei prestakuntza ematea: arbitroen ikastaroak, teknifikazio-jardunaldiak eta abar antolatzen diren bezala, adibidez, bilerak programatzea gai horiek azaltzeko eta galderak jasotzeko. Denboraldi guztietan egin beharreko jarraibide gisa ezartzea.</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Prestakuntza jardunaldien kopurua urteko: 2</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408989163"/>
                  </a:ext>
                </a:extLst>
              </a:tr>
              <a:tr h="635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4.3. Kirol kudeaketarako gidak prestatu eta guztion eskura jarri.</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Prestakuntza giden kopurua urteko: 2</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4234662884"/>
                  </a:ext>
                </a:extLst>
              </a:tr>
              <a:tr h="38735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4.4. Klubei tokiko entitateekin duten harremanean laguntzea, instalazioen erabilera optimizatzeko edo hobetzeko.</a:t>
                      </a: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1079797542"/>
                  </a:ext>
                </a:extLst>
              </a:tr>
            </a:tbl>
          </a:graphicData>
        </a:graphic>
      </p:graphicFrame>
      <p:pic>
        <p:nvPicPr>
          <p:cNvPr id="9218" name="Picture 2" descr="volleyball player png graphic clipart design 20002691 PNG">
            <a:extLst>
              <a:ext uri="{FF2B5EF4-FFF2-40B4-BE49-F238E27FC236}">
                <a16:creationId xmlns:a16="http://schemas.microsoft.com/office/drawing/2014/main" id="{4CAC9045-1B9A-091B-5941-A6BA2B3B5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84" y="4413912"/>
            <a:ext cx="1347231" cy="146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1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a:t>
            </a:r>
            <a:r>
              <a:rPr lang="eu-ES" altLang="es-ES" sz="2000" b="1" dirty="0">
                <a:solidFill>
                  <a:srgbClr val="F5801F"/>
                </a:solidFill>
                <a:latin typeface="Montserrat" pitchFamily="2" charset="77"/>
                <a:ea typeface="+mn-ea"/>
                <a:cs typeface="+mn-cs"/>
              </a:rPr>
              <a:t>Helburu estrategikoak eta jarduketak &amp; proiektuak</a:t>
            </a:r>
          </a:p>
          <a:p>
            <a:pPr>
              <a:defRPr/>
            </a:pPr>
            <a:r>
              <a:rPr lang="eu-ES" altLang="es-ES" sz="2000" b="1" dirty="0">
                <a:solidFill>
                  <a:srgbClr val="F5801F"/>
                </a:solidFill>
                <a:latin typeface="Montserrat" pitchFamily="2" charset="77"/>
                <a:ea typeface="+mn-ea"/>
                <a:cs typeface="+mn-cs"/>
              </a:rPr>
              <a:t>Boleibola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286988" y="1177553"/>
            <a:ext cx="204057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u-ES" altLang="en-CN" sz="3200" b="1" kern="1200" dirty="0">
                <a:solidFill>
                  <a:srgbClr val="F5801F"/>
                </a:solidFill>
                <a:latin typeface="Montserrat" pitchFamily="2" charset="77"/>
                <a:ea typeface="+mn-ea"/>
                <a:cs typeface="+mn-cs"/>
              </a:rPr>
              <a:t>5.</a:t>
            </a:r>
            <a:r>
              <a:rPr lang="eu-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u-ES" altLang="en-CN" sz="1800" b="1" kern="1200" dirty="0">
                <a:solidFill>
                  <a:srgbClr val="F5801F"/>
                </a:solidFill>
                <a:latin typeface="Montserrat" pitchFamily="2" charset="77"/>
                <a:ea typeface="+mn-ea"/>
                <a:cs typeface="+mn-cs"/>
              </a:rPr>
              <a:t>Lehiaketa-jarduera areagotzea eta kirol-lehiaketen antolaketa hobetzea</a:t>
            </a:r>
          </a:p>
        </p:txBody>
      </p:sp>
      <p:graphicFrame>
        <p:nvGraphicFramePr>
          <p:cNvPr id="2" name="Tabla 1">
            <a:extLst>
              <a:ext uri="{FF2B5EF4-FFF2-40B4-BE49-F238E27FC236}">
                <a16:creationId xmlns:a16="http://schemas.microsoft.com/office/drawing/2014/main" id="{29E90992-FF5D-0D6E-7B66-8BC747BDA9B6}"/>
              </a:ext>
            </a:extLst>
          </p:cNvPr>
          <p:cNvGraphicFramePr>
            <a:graphicFrameLocks noGrp="1"/>
          </p:cNvGraphicFramePr>
          <p:nvPr>
            <p:extLst>
              <p:ext uri="{D42A27DB-BD31-4B8C-83A1-F6EECF244321}">
                <p14:modId xmlns:p14="http://schemas.microsoft.com/office/powerpoint/2010/main" val="2791333416"/>
              </p:ext>
            </p:extLst>
          </p:nvPr>
        </p:nvGraphicFramePr>
        <p:xfrm>
          <a:off x="2576513" y="1128873"/>
          <a:ext cx="7129462" cy="5190544"/>
        </p:xfrm>
        <a:graphic>
          <a:graphicData uri="http://schemas.openxmlformats.org/drawingml/2006/table">
            <a:tbl>
              <a:tblPr/>
              <a:tblGrid>
                <a:gridCol w="3958753">
                  <a:extLst>
                    <a:ext uri="{9D8B030D-6E8A-4147-A177-3AD203B41FA5}">
                      <a16:colId xmlns:a16="http://schemas.microsoft.com/office/drawing/2014/main" val="2673153961"/>
                    </a:ext>
                  </a:extLst>
                </a:gridCol>
                <a:gridCol w="1135990">
                  <a:extLst>
                    <a:ext uri="{9D8B030D-6E8A-4147-A177-3AD203B41FA5}">
                      <a16:colId xmlns:a16="http://schemas.microsoft.com/office/drawing/2014/main" val="1265896444"/>
                    </a:ext>
                  </a:extLst>
                </a:gridCol>
                <a:gridCol w="655661">
                  <a:extLst>
                    <a:ext uri="{9D8B030D-6E8A-4147-A177-3AD203B41FA5}">
                      <a16:colId xmlns:a16="http://schemas.microsoft.com/office/drawing/2014/main" val="896346962"/>
                    </a:ext>
                  </a:extLst>
                </a:gridCol>
                <a:gridCol w="689529">
                  <a:extLst>
                    <a:ext uri="{9D8B030D-6E8A-4147-A177-3AD203B41FA5}">
                      <a16:colId xmlns:a16="http://schemas.microsoft.com/office/drawing/2014/main" val="1931425632"/>
                    </a:ext>
                  </a:extLst>
                </a:gridCol>
                <a:gridCol w="689529">
                  <a:extLst>
                    <a:ext uri="{9D8B030D-6E8A-4147-A177-3AD203B41FA5}">
                      <a16:colId xmlns:a16="http://schemas.microsoft.com/office/drawing/2014/main" val="1918439266"/>
                    </a:ext>
                  </a:extLst>
                </a:gridCol>
              </a:tblGrid>
              <a:tr h="186544">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4055" marR="4055" marT="4055"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4055" marR="4055" marT="4055"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4055" marR="4055" marT="4055" marB="0" anchor="ctr">
                    <a:lnL>
                      <a:noFill/>
                    </a:lnL>
                    <a:lnR>
                      <a:noFill/>
                    </a:lnR>
                    <a:lnT>
                      <a:noFill/>
                    </a:lnT>
                    <a:lnB>
                      <a:noFill/>
                    </a:lnB>
                    <a:solidFill>
                      <a:srgbClr val="F5801F"/>
                    </a:solidFill>
                  </a:tcPr>
                </a:tc>
                <a:extLst>
                  <a:ext uri="{0D108BD9-81ED-4DB2-BD59-A6C34878D82A}">
                    <a16:rowId xmlns:a16="http://schemas.microsoft.com/office/drawing/2014/main" val="3967882065"/>
                  </a:ext>
                </a:extLst>
              </a:tr>
              <a:tr h="93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5.1. Uda garairako lehiaketa bat sortzea. Ez du zertan kluben arteko lehiaketa izan behar, baizik eta jokalariek beraiek libreki osatutako taldeekin izan daiteke. Liga mota erregularra izan daiteke (jardunaldiak aste desberdinetan) edo txapelketa mota, data batean edo gehiagotan.</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Lehiaketa kopurua: 1</a:t>
                      </a:r>
                      <a:br>
                        <a:rPr lang="eu-ES" sz="1100" b="0"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Lehiaketa kopurua: 6</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3538424965"/>
                  </a:ext>
                </a:extLst>
              </a:tr>
              <a:tr h="4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5.2. 4x4 txapelketa misto bat antolatzea Gabonetako oporretan, aldi berean 3 edo 4 zelai bildu ditzakeen instalazio batean.</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Lehiaketa kopurua: 1</a:t>
                      </a:r>
                    </a:p>
                  </a:txBody>
                  <a:tcPr marL="4055" marR="4055" marT="4055" marB="0">
                    <a:lnL>
                      <a:noFill/>
                    </a:lnL>
                    <a:lnR>
                      <a:noFill/>
                    </a:lnR>
                    <a:lnT>
                      <a:noFill/>
                    </a:lnT>
                    <a:lnB>
                      <a:noFill/>
                    </a:lnB>
                    <a:noFill/>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2317473357"/>
                  </a:ext>
                </a:extLst>
              </a:tr>
              <a:tr h="61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5.3. Lehiaketa ofiziala utzi duten jokalarientzat afizionatu mailako lehiaketa bat sortzea, senior mailakoa (MASTER), taldeak mistoak izan litezke eta 15 egunean behin jokatu.</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Lehiaketa kopurua: 1</a:t>
                      </a:r>
                      <a:br>
                        <a:rPr lang="eu-ES" sz="1100" b="0"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Egun kopurua: 14</a:t>
                      </a:r>
                    </a:p>
                  </a:txBody>
                  <a:tcPr marL="4055" marR="4055" marT="4055"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95096234"/>
                  </a:ext>
                </a:extLst>
              </a:tr>
              <a:tr h="25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5.4. Final guztiak egun eta leku berean antolatzea.</a:t>
                      </a:r>
                    </a:p>
                  </a:txBody>
                  <a:tcPr marL="4055" marR="4055" marT="4055"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2422279950"/>
                  </a:ext>
                </a:extLst>
              </a:tr>
              <a:tr h="4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5.5. Maila ezberdinetan arbitro-ikastaroak egitea beharrezko eta nahitaezko tituluak lortzeko.</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Urteko ikastaro kopurua: 1</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113764748"/>
                  </a:ext>
                </a:extLst>
              </a:tr>
              <a:tr h="57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5.5. Klubek gutxienez 2 arbitro eskuragarri izan ditzaten bultzatzea, arbitrajearen bidez ordaintzen diren tarifak handituz. Arbitroen poltsa bat sortu. </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Klub bakoitzeko arbitro kopurua: 2</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4112570892"/>
                  </a:ext>
                </a:extLst>
              </a:tr>
              <a:tr h="39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5.6. Administrazio-lanen eraginkortasuna hobetzeko oinarria izango den akta digitala diseinatzea eta abian jartzea.</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Akta digitala: 1</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br>
                        <a:rPr lang="eu-ES" sz="1100" b="1"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Diseinua</a:t>
                      </a:r>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188286754"/>
                  </a:ext>
                </a:extLst>
              </a:tr>
              <a:tr h="93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5.6. Euskadiko Federazioarekin zuzenean koordinatzea arbitroen izendapena, eta gatazkak saihestea bi federazioen lehiaketetarako izendapenetan. Euskadiko Federazioak Gipuzkoari arbitroak eskatzeko aukera baloratzea, eta honek Gipuzkoan jokatzen diren partida guztietarako arbitroak izendatzea, nahiz eta euskal ligak izan.</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Koordinazioa</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839066764"/>
                  </a:ext>
                </a:extLst>
              </a:tr>
              <a:tr h="4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5.7. Arbitroei jarraipena eta laguntza ematea, aurrez aurre edo bideoen bidez, klik, topaketa eta abarrekin.</a:t>
                      </a:r>
                    </a:p>
                  </a:txBody>
                  <a:tcPr marL="4055" marR="4055" marT="40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Urteko bilera kopurua: 4</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1502356973"/>
                  </a:ext>
                </a:extLst>
              </a:tr>
            </a:tbl>
          </a:graphicData>
        </a:graphic>
      </p:graphicFrame>
      <p:pic>
        <p:nvPicPr>
          <p:cNvPr id="4" name="Imagen 3">
            <a:extLst>
              <a:ext uri="{FF2B5EF4-FFF2-40B4-BE49-F238E27FC236}">
                <a16:creationId xmlns:a16="http://schemas.microsoft.com/office/drawing/2014/main" id="{D513AB00-4782-CFA3-5800-B4DE7D7825D6}"/>
              </a:ext>
            </a:extLst>
          </p:cNvPr>
          <p:cNvPicPr>
            <a:picLocks noChangeAspect="1"/>
          </p:cNvPicPr>
          <p:nvPr/>
        </p:nvPicPr>
        <p:blipFill>
          <a:blip r:embed="rId2"/>
          <a:srcRect/>
          <a:stretch/>
        </p:blipFill>
        <p:spPr>
          <a:xfrm>
            <a:off x="434793" y="4743268"/>
            <a:ext cx="1619613" cy="1619613"/>
          </a:xfrm>
          <a:prstGeom prst="rect">
            <a:avLst/>
          </a:prstGeom>
        </p:spPr>
      </p:pic>
    </p:spTree>
    <p:extLst>
      <p:ext uri="{BB962C8B-B14F-4D97-AF65-F5344CB8AC3E}">
        <p14:creationId xmlns:p14="http://schemas.microsoft.com/office/powerpoint/2010/main" val="4133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a:t>
            </a:r>
            <a:r>
              <a:rPr lang="eu-ES" altLang="es-ES" sz="2000" b="1" dirty="0">
                <a:solidFill>
                  <a:srgbClr val="F5801F"/>
                </a:solidFill>
                <a:latin typeface="Montserrat" pitchFamily="2" charset="77"/>
                <a:ea typeface="+mn-ea"/>
                <a:cs typeface="+mn-cs"/>
              </a:rPr>
              <a:t>Helburu estrategikoak eta jarduketak &amp; proiektuak</a:t>
            </a:r>
          </a:p>
          <a:p>
            <a:pPr>
              <a:defRPr/>
            </a:pPr>
            <a:r>
              <a:rPr lang="eu-ES" altLang="es-ES" sz="2000" b="1" dirty="0">
                <a:solidFill>
                  <a:srgbClr val="F5801F"/>
                </a:solidFill>
                <a:latin typeface="Montserrat" pitchFamily="2" charset="77"/>
                <a:ea typeface="+mn-ea"/>
                <a:cs typeface="+mn-cs"/>
              </a:rPr>
              <a:t>Boleibola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u-ES" altLang="en-CN" sz="3200" b="1" kern="1200" dirty="0">
                <a:solidFill>
                  <a:srgbClr val="F5801F"/>
                </a:solidFill>
                <a:latin typeface="Montserrat" pitchFamily="2" charset="77"/>
                <a:ea typeface="+mn-ea"/>
                <a:cs typeface="+mn-cs"/>
              </a:rPr>
              <a:t>6.</a:t>
            </a:r>
            <a:r>
              <a:rPr lang="eu-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u-ES" altLang="en-CN" sz="1800" b="1" kern="1200" dirty="0">
                <a:solidFill>
                  <a:srgbClr val="F5801F"/>
                </a:solidFill>
                <a:latin typeface="Montserrat" pitchFamily="2" charset="77"/>
                <a:ea typeface="+mn-ea"/>
                <a:cs typeface="+mn-cs"/>
              </a:rPr>
              <a:t>Federazioaren antolaketa eta kudeaketa optimizatzea</a:t>
            </a:r>
          </a:p>
        </p:txBody>
      </p:sp>
      <p:graphicFrame>
        <p:nvGraphicFramePr>
          <p:cNvPr id="2" name="Tabla 1">
            <a:extLst>
              <a:ext uri="{FF2B5EF4-FFF2-40B4-BE49-F238E27FC236}">
                <a16:creationId xmlns:a16="http://schemas.microsoft.com/office/drawing/2014/main" id="{ECD478E7-F618-AF4D-D3E7-D060777E2AE6}"/>
              </a:ext>
            </a:extLst>
          </p:cNvPr>
          <p:cNvGraphicFramePr>
            <a:graphicFrameLocks noGrp="1"/>
          </p:cNvGraphicFramePr>
          <p:nvPr>
            <p:extLst>
              <p:ext uri="{D42A27DB-BD31-4B8C-83A1-F6EECF244321}">
                <p14:modId xmlns:p14="http://schemas.microsoft.com/office/powerpoint/2010/main" val="2485877138"/>
              </p:ext>
            </p:extLst>
          </p:nvPr>
        </p:nvGraphicFramePr>
        <p:xfrm>
          <a:off x="2563797" y="1259498"/>
          <a:ext cx="7142178" cy="3933944"/>
        </p:xfrm>
        <a:graphic>
          <a:graphicData uri="http://schemas.openxmlformats.org/drawingml/2006/table">
            <a:tbl>
              <a:tblPr/>
              <a:tblGrid>
                <a:gridCol w="3732209">
                  <a:extLst>
                    <a:ext uri="{9D8B030D-6E8A-4147-A177-3AD203B41FA5}">
                      <a16:colId xmlns:a16="http://schemas.microsoft.com/office/drawing/2014/main" val="402149206"/>
                    </a:ext>
                  </a:extLst>
                </a:gridCol>
                <a:gridCol w="1341430">
                  <a:extLst>
                    <a:ext uri="{9D8B030D-6E8A-4147-A177-3AD203B41FA5}">
                      <a16:colId xmlns:a16="http://schemas.microsoft.com/office/drawing/2014/main" val="2752878562"/>
                    </a:ext>
                  </a:extLst>
                </a:gridCol>
                <a:gridCol w="651347">
                  <a:extLst>
                    <a:ext uri="{9D8B030D-6E8A-4147-A177-3AD203B41FA5}">
                      <a16:colId xmlns:a16="http://schemas.microsoft.com/office/drawing/2014/main" val="317888933"/>
                    </a:ext>
                  </a:extLst>
                </a:gridCol>
                <a:gridCol w="708596">
                  <a:extLst>
                    <a:ext uri="{9D8B030D-6E8A-4147-A177-3AD203B41FA5}">
                      <a16:colId xmlns:a16="http://schemas.microsoft.com/office/drawing/2014/main" val="1614768255"/>
                    </a:ext>
                  </a:extLst>
                </a:gridCol>
                <a:gridCol w="708596">
                  <a:extLst>
                    <a:ext uri="{9D8B030D-6E8A-4147-A177-3AD203B41FA5}">
                      <a16:colId xmlns:a16="http://schemas.microsoft.com/office/drawing/2014/main" val="901838845"/>
                    </a:ext>
                  </a:extLst>
                </a:gridCol>
              </a:tblGrid>
              <a:tr h="283114">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6155" marR="6155" marT="6155"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6155" marR="6155" marT="6155"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6155" marR="6155" marT="6155" marB="0" anchor="ctr">
                    <a:lnL>
                      <a:noFill/>
                    </a:lnL>
                    <a:lnR>
                      <a:noFill/>
                    </a:lnR>
                    <a:lnT>
                      <a:noFill/>
                    </a:lnT>
                    <a:lnB>
                      <a:noFill/>
                    </a:lnB>
                    <a:solidFill>
                      <a:srgbClr val="F5801F"/>
                    </a:solidFill>
                  </a:tcPr>
                </a:tc>
                <a:extLst>
                  <a:ext uri="{0D108BD9-81ED-4DB2-BD59-A6C34878D82A}">
                    <a16:rowId xmlns:a16="http://schemas.microsoft.com/office/drawing/2014/main" val="508051871"/>
                  </a:ext>
                </a:extLst>
              </a:tr>
              <a:tr h="93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6.1. Federazioaren egitura berria definitzea eta ezartzea: lanpostuak (kirol- eta administrazio-arlokoak) eta borondatezko lanpostuak (lanpostu bakoitzeko bi), dedikazioa, ekonomikoki bideragarria den ordainsaria (kostuak &amp; diru-sarrerak). Lanpostuak lan-poltsa baten bidez betetzea.</a:t>
                      </a:r>
                    </a:p>
                  </a:txBody>
                  <a:tcPr marL="6155" marR="6155" marT="61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Egitura berria:1</a:t>
                      </a:r>
                      <a:br>
                        <a:rPr lang="eu-ES" sz="1100" b="0"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Ordaindutako lanpostuak: 2</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extLst>
                  <a:ext uri="{0D108BD9-81ED-4DB2-BD59-A6C34878D82A}">
                    <a16:rowId xmlns:a16="http://schemas.microsoft.com/office/drawing/2014/main" val="468428698"/>
                  </a:ext>
                </a:extLst>
              </a:tr>
              <a:tr h="57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6.2. Planaren jarduerak garatzea ahalbidetuko duten baliabide publiko eta pribatu berriak bilatzea: lizentziak, lehiaketetan izena ematea, dirulaguntzak, prozedurak…</a:t>
                      </a:r>
                    </a:p>
                  </a:txBody>
                  <a:tcPr marL="6155" marR="6155" marT="61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Diru-sarrerak</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2338177033"/>
                  </a:ext>
                </a:extLst>
              </a:tr>
              <a:tr h="59083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6.3. Komunikazio-estrategia indartsu bat diseinatzea eta abian jartzea: webgunea eta sare sozialak, klub, talde eta tresna guztiak ikusgai jarriko dituztenak.</a:t>
                      </a:r>
                    </a:p>
                  </a:txBody>
                  <a:tcPr marL="6155" marR="6155" marT="61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Estrategia: 1</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br>
                        <a:rPr lang="eu-ES" sz="1100" b="1"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Diseinua</a:t>
                      </a:r>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4190077844"/>
                  </a:ext>
                </a:extLst>
              </a:tr>
              <a:tr h="93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6.4. Web orri berria sortzea eta mantentzea, intuitiboagoa eta dinamikoagoa, eta klubek, ikastetxeek eta kontsumitzaileek haren erabilera sustatzea. Diseinuan parte hartzea, haien eta federazioaren artean esperientziak komunikatzeko modu bat izan dadin. Webgunea hobetzea egutegia eta emaitzak bistaratzeko.</a:t>
                      </a:r>
                    </a:p>
                  </a:txBody>
                  <a:tcPr marL="6155" marR="6155" marT="61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Web orria: 1</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br>
                        <a:rPr lang="eu-ES" sz="1100" b="1"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Diseinua</a:t>
                      </a:r>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3977644452"/>
                  </a:ext>
                </a:extLst>
              </a:tr>
              <a:tr h="61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6.5. Informatzeko eta entretenitzeko sare sozial aktiboak sortzea eta mantentzea (asteko jokaldi onenak, goi-mailako taldeen jokaldiak…)</a:t>
                      </a:r>
                    </a:p>
                  </a:txBody>
                  <a:tcPr marL="6155" marR="6155" marT="6155"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Sare sozialen </a:t>
                      </a:r>
                    </a:p>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kopurua: 2</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br>
                        <a:rPr lang="eu-ES" sz="1100" b="1"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Diseinua</a:t>
                      </a:r>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3769917652"/>
                  </a:ext>
                </a:extLst>
              </a:tr>
            </a:tbl>
          </a:graphicData>
        </a:graphic>
      </p:graphicFrame>
      <p:pic>
        <p:nvPicPr>
          <p:cNvPr id="18434" name="Picture 2" descr="100,000 Volley ball Vector Images | Depositphotos">
            <a:extLst>
              <a:ext uri="{FF2B5EF4-FFF2-40B4-BE49-F238E27FC236}">
                <a16:creationId xmlns:a16="http://schemas.microsoft.com/office/drawing/2014/main" id="{593D158D-AFD8-B6F7-42B9-3936437A9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59" y="4771074"/>
            <a:ext cx="1651082" cy="171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4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dirty="0">
                <a:solidFill>
                  <a:srgbClr val="F5801F"/>
                </a:solidFill>
                <a:latin typeface="Montserrat" pitchFamily="2" charset="77"/>
                <a:ea typeface="+mn-ea"/>
                <a:cs typeface="+mn-cs"/>
              </a:rPr>
              <a:t>3.2. Helburu estrategikoak eta jarduketak &amp; proiektuak</a:t>
            </a:r>
          </a:p>
          <a:p>
            <a:pPr>
              <a:defRPr/>
            </a:pPr>
            <a:r>
              <a:rPr lang="eu-ES" altLang="es-ES" sz="2000" b="1" dirty="0">
                <a:solidFill>
                  <a:srgbClr val="F5801F"/>
                </a:solidFill>
                <a:latin typeface="Montserrat" pitchFamily="2" charset="77"/>
                <a:ea typeface="+mn-ea"/>
                <a:cs typeface="+mn-cs"/>
              </a:rPr>
              <a:t>Hondartzako boleibola 2030</a:t>
            </a:r>
          </a:p>
        </p:txBody>
      </p:sp>
      <p:sp>
        <p:nvSpPr>
          <p:cNvPr id="2" name="TextBox 70">
            <a:extLst>
              <a:ext uri="{FF2B5EF4-FFF2-40B4-BE49-F238E27FC236}">
                <a16:creationId xmlns:a16="http://schemas.microsoft.com/office/drawing/2014/main" id="{F9CD1B90-EC97-EEBA-FA81-98DDBBC0CA59}"/>
              </a:ext>
            </a:extLst>
          </p:cNvPr>
          <p:cNvSpPr txBox="1">
            <a:spLocks noChangeArrowheads="1"/>
          </p:cNvSpPr>
          <p:nvPr/>
        </p:nvSpPr>
        <p:spPr bwMode="auto">
          <a:xfrm>
            <a:off x="587064" y="1202727"/>
            <a:ext cx="8179738" cy="11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ct val="0"/>
              </a:spcAft>
              <a:buClrTx/>
              <a:buNone/>
            </a:pPr>
            <a:r>
              <a:rPr lang="eu-ES" sz="1400" b="1" dirty="0">
                <a:ea typeface="Verdana" panose="020B0604030504040204" pitchFamily="34" charset="0"/>
                <a:cs typeface="Calibri" panose="020F0502020204030204" pitchFamily="34" charset="0"/>
              </a:rPr>
              <a:t>Helburu estrategikoen eta jarduketa &amp; proiektuen definizioa</a:t>
            </a:r>
            <a:r>
              <a:rPr lang="eu-ES" sz="1400" dirty="0">
                <a:ea typeface="Verdana" panose="020B0604030504040204" pitchFamily="34" charset="0"/>
                <a:cs typeface="Calibri" panose="020F0502020204030204" pitchFamily="34" charset="0"/>
              </a:rPr>
              <a:t>: apustu egoera diseinatu ondoren, etorkizuneko egoera horretara iristeko estrategia hedatzen da. Horretarako, helburu estrategikoen funtsezko aldagaiak, jarduketak eta horiei lotutako adierazleak biltzen dira, 2030ean planaren jarraipena eta azken ebaluazioa egin ahal izateko.</a:t>
            </a:r>
            <a:endParaRPr lang="eu-ES" altLang="en-CN" sz="1400" dirty="0">
              <a:ea typeface="Verdana" panose="020B0604030504040204" pitchFamily="34" charset="0"/>
              <a:cs typeface="Calibri" panose="020F0502020204030204" pitchFamily="34" charset="0"/>
            </a:endParaRPr>
          </a:p>
          <a:p>
            <a:pPr algn="just" fontAlgn="base">
              <a:lnSpc>
                <a:spcPct val="100000"/>
              </a:lnSpc>
              <a:spcBef>
                <a:spcPct val="0"/>
              </a:spcBef>
              <a:spcAft>
                <a:spcPct val="0"/>
              </a:spcAft>
              <a:buClrTx/>
              <a:buFontTx/>
              <a:buNone/>
            </a:pPr>
            <a:endParaRPr lang="eu-ES" altLang="en-CN" sz="1400" dirty="0">
              <a:ea typeface="Verdana" panose="020B0604030504040204" pitchFamily="34" charset="0"/>
              <a:cs typeface="Calibri" panose="020F0502020204030204" pitchFamily="34" charset="0"/>
            </a:endParaRPr>
          </a:p>
        </p:txBody>
      </p:sp>
      <p:sp>
        <p:nvSpPr>
          <p:cNvPr id="32" name="Rectangle 33">
            <a:extLst>
              <a:ext uri="{FF2B5EF4-FFF2-40B4-BE49-F238E27FC236}">
                <a16:creationId xmlns:a16="http://schemas.microsoft.com/office/drawing/2014/main" id="{1A126A58-893F-B102-2E11-E503D38A2ADB}"/>
              </a:ext>
            </a:extLst>
          </p:cNvPr>
          <p:cNvSpPr/>
          <p:nvPr/>
        </p:nvSpPr>
        <p:spPr>
          <a:xfrm flipH="1">
            <a:off x="851534" y="5060147"/>
            <a:ext cx="2642947" cy="820353"/>
          </a:xfrm>
          <a:prstGeom prst="rect">
            <a:avLst/>
          </a:prstGeom>
        </p:spPr>
        <p:txBody>
          <a:bodyPr wrap="square" lIns="182880" tIns="34290" rIns="182880" bIns="45720">
            <a:spAutoFit/>
          </a:bodyPr>
          <a:lstStyle/>
          <a:p>
            <a:pPr algn="r">
              <a:lnSpc>
                <a:spcPct val="89000"/>
              </a:lnSpc>
              <a:buClrTx/>
              <a:buFontTx/>
              <a:buNone/>
            </a:pPr>
            <a:r>
              <a:rPr lang="eu-ES" sz="1800" kern="1200" dirty="0">
                <a:solidFill>
                  <a:prstClr val="black"/>
                </a:solidFill>
                <a:latin typeface="Calibri"/>
                <a:ea typeface="+mn-ea"/>
                <a:cs typeface="+mn-cs"/>
              </a:rPr>
              <a:t>03</a:t>
            </a:r>
            <a:r>
              <a:rPr lang="eu-ES" sz="1200" kern="1200" dirty="0">
                <a:solidFill>
                  <a:prstClr val="black"/>
                </a:solidFill>
                <a:latin typeface="Calibri"/>
                <a:ea typeface="+mn-ea"/>
                <a:cs typeface="+mn-cs"/>
              </a:rPr>
              <a:t> </a:t>
            </a:r>
          </a:p>
          <a:p>
            <a:pPr algn="r">
              <a:lnSpc>
                <a:spcPct val="89000"/>
              </a:lnSpc>
              <a:buClrTx/>
              <a:buFontTx/>
              <a:buNone/>
            </a:pPr>
            <a:r>
              <a:rPr lang="eu-ES" sz="1200" kern="1200" dirty="0">
                <a:solidFill>
                  <a:prstClr val="black"/>
                </a:solidFill>
                <a:latin typeface="Calibri"/>
                <a:ea typeface="+mn-ea"/>
                <a:cs typeface="+mn-cs"/>
              </a:rPr>
              <a:t>Hondartzako boleira jolastea ahalbidetzen duten instalazioak sustatzea</a:t>
            </a:r>
          </a:p>
        </p:txBody>
      </p:sp>
      <p:sp>
        <p:nvSpPr>
          <p:cNvPr id="34" name="Rectangle 35">
            <a:extLst>
              <a:ext uri="{FF2B5EF4-FFF2-40B4-BE49-F238E27FC236}">
                <a16:creationId xmlns:a16="http://schemas.microsoft.com/office/drawing/2014/main" id="{C3D0047F-E4F4-7C92-295A-90BF3DC9B7E0}"/>
              </a:ext>
            </a:extLst>
          </p:cNvPr>
          <p:cNvSpPr/>
          <p:nvPr/>
        </p:nvSpPr>
        <p:spPr>
          <a:xfrm flipH="1">
            <a:off x="3593855" y="2693468"/>
            <a:ext cx="2718289" cy="656013"/>
          </a:xfrm>
          <a:prstGeom prst="rect">
            <a:avLst/>
          </a:prstGeom>
        </p:spPr>
        <p:txBody>
          <a:bodyPr wrap="square" lIns="182880" tIns="34290" rIns="182880" bIns="45720">
            <a:spAutoFit/>
          </a:bodyPr>
          <a:lstStyle/>
          <a:p>
            <a:pPr algn="ctr">
              <a:lnSpc>
                <a:spcPct val="89000"/>
              </a:lnSpc>
              <a:buClrTx/>
              <a:buFontTx/>
              <a:buNone/>
            </a:pPr>
            <a:r>
              <a:rPr lang="eu-ES" sz="1800" kern="1200" dirty="0">
                <a:solidFill>
                  <a:prstClr val="black"/>
                </a:solidFill>
                <a:latin typeface="Calibri"/>
                <a:ea typeface="+mn-ea"/>
                <a:cs typeface="+mn-cs"/>
              </a:rPr>
              <a:t>01</a:t>
            </a:r>
            <a:endParaRPr lang="eu-ES" sz="1200" kern="1200" dirty="0">
              <a:solidFill>
                <a:prstClr val="black"/>
              </a:solidFill>
              <a:latin typeface="Calibri"/>
              <a:ea typeface="+mn-ea"/>
              <a:cs typeface="+mn-cs"/>
            </a:endParaRPr>
          </a:p>
          <a:p>
            <a:pPr>
              <a:lnSpc>
                <a:spcPct val="89000"/>
              </a:lnSpc>
              <a:buClrTx/>
              <a:buFontTx/>
              <a:buNone/>
            </a:pPr>
            <a:r>
              <a:rPr lang="eu-ES" sz="1200" kern="1200" dirty="0">
                <a:solidFill>
                  <a:prstClr val="black"/>
                </a:solidFill>
                <a:latin typeface="Calibri"/>
                <a:ea typeface="+mn-ea"/>
                <a:cs typeface="+mn-cs"/>
              </a:rPr>
              <a:t>Hondartzako boleiaren jarduera eta kalitatea areagotzea</a:t>
            </a:r>
          </a:p>
        </p:txBody>
      </p:sp>
      <p:sp>
        <p:nvSpPr>
          <p:cNvPr id="35" name="Rectangle 36">
            <a:extLst>
              <a:ext uri="{FF2B5EF4-FFF2-40B4-BE49-F238E27FC236}">
                <a16:creationId xmlns:a16="http://schemas.microsoft.com/office/drawing/2014/main" id="{957C16F6-90F3-255E-A252-4B757D04C877}"/>
              </a:ext>
            </a:extLst>
          </p:cNvPr>
          <p:cNvSpPr/>
          <p:nvPr/>
        </p:nvSpPr>
        <p:spPr>
          <a:xfrm flipH="1">
            <a:off x="6449534" y="5058233"/>
            <a:ext cx="2317268" cy="820353"/>
          </a:xfrm>
          <a:prstGeom prst="rect">
            <a:avLst/>
          </a:prstGeom>
        </p:spPr>
        <p:txBody>
          <a:bodyPr wrap="square" lIns="182880" tIns="34290" rIns="182880" bIns="45720">
            <a:spAutoFit/>
          </a:bodyPr>
          <a:lstStyle/>
          <a:p>
            <a:pPr>
              <a:lnSpc>
                <a:spcPct val="89000"/>
              </a:lnSpc>
              <a:buClrTx/>
              <a:buFontTx/>
              <a:buNone/>
            </a:pPr>
            <a:r>
              <a:rPr lang="eu-ES" sz="1800" kern="1200" dirty="0">
                <a:solidFill>
                  <a:prstClr val="black"/>
                </a:solidFill>
                <a:latin typeface="Calibri"/>
                <a:ea typeface="+mn-ea"/>
                <a:cs typeface="+mn-cs"/>
              </a:rPr>
              <a:t>02</a:t>
            </a:r>
            <a:endParaRPr lang="eu-ES" sz="1200" kern="1200" dirty="0">
              <a:solidFill>
                <a:prstClr val="black"/>
              </a:solidFill>
              <a:latin typeface="Calibri"/>
              <a:ea typeface="+mn-ea"/>
              <a:cs typeface="+mn-cs"/>
            </a:endParaRPr>
          </a:p>
          <a:p>
            <a:pPr>
              <a:lnSpc>
                <a:spcPct val="89000"/>
              </a:lnSpc>
              <a:buClrTx/>
              <a:buFontTx/>
              <a:buNone/>
            </a:pPr>
            <a:r>
              <a:rPr lang="eu-ES" sz="1200" kern="1200" dirty="0">
                <a:solidFill>
                  <a:prstClr val="black"/>
                </a:solidFill>
                <a:latin typeface="Calibri"/>
                <a:ea typeface="+mn-ea"/>
                <a:cs typeface="+mn-cs"/>
              </a:rPr>
              <a:t>Hondartzako boleiaren jarduerari laguntzeko egitura diseinatzea eta antolatzea</a:t>
            </a:r>
          </a:p>
        </p:txBody>
      </p:sp>
      <p:pic>
        <p:nvPicPr>
          <p:cNvPr id="41" name="Imagen 40">
            <a:extLst>
              <a:ext uri="{FF2B5EF4-FFF2-40B4-BE49-F238E27FC236}">
                <a16:creationId xmlns:a16="http://schemas.microsoft.com/office/drawing/2014/main" id="{DEE179CF-952E-8722-8CF1-364A690F0DC3}"/>
              </a:ext>
            </a:extLst>
          </p:cNvPr>
          <p:cNvPicPr>
            <a:picLocks noChangeAspect="1"/>
          </p:cNvPicPr>
          <p:nvPr/>
        </p:nvPicPr>
        <p:blipFill>
          <a:blip r:embed="rId2"/>
          <a:stretch>
            <a:fillRect/>
          </a:stretch>
        </p:blipFill>
        <p:spPr>
          <a:xfrm>
            <a:off x="3658908" y="3640481"/>
            <a:ext cx="2625793" cy="2506825"/>
          </a:xfrm>
          <a:prstGeom prst="rect">
            <a:avLst/>
          </a:prstGeom>
        </p:spPr>
      </p:pic>
    </p:spTree>
    <p:extLst>
      <p:ext uri="{BB962C8B-B14F-4D97-AF65-F5344CB8AC3E}">
        <p14:creationId xmlns:p14="http://schemas.microsoft.com/office/powerpoint/2010/main" val="25303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D2445-14FC-0056-223E-5920FB0224DB}"/>
            </a:ext>
          </a:extLst>
        </p:cNvPr>
        <p:cNvGrpSpPr/>
        <p:nvPr/>
      </p:nvGrpSpPr>
      <p:grpSpPr>
        <a:xfrm>
          <a:off x="0" y="0"/>
          <a:ext cx="0" cy="0"/>
          <a:chOff x="0" y="0"/>
          <a:chExt cx="0" cy="0"/>
        </a:xfrm>
      </p:grpSpPr>
      <p:pic>
        <p:nvPicPr>
          <p:cNvPr id="33" name="Imagen 32" descr="Imagen que contiene persona, deporte, competencia de atletismo, hombre&#10;&#10;Descripción generada automáticamente">
            <a:extLst>
              <a:ext uri="{FF2B5EF4-FFF2-40B4-BE49-F238E27FC236}">
                <a16:creationId xmlns:a16="http://schemas.microsoft.com/office/drawing/2014/main" id="{F1B50696-E6E9-3765-2693-8E0C60193498}"/>
              </a:ext>
            </a:extLst>
          </p:cNvPr>
          <p:cNvPicPr>
            <a:picLocks noChangeAspect="1"/>
          </p:cNvPicPr>
          <p:nvPr/>
        </p:nvPicPr>
        <p:blipFill>
          <a:blip r:embed="rId2"/>
          <a:stretch>
            <a:fillRect/>
          </a:stretch>
        </p:blipFill>
        <p:spPr>
          <a:xfrm>
            <a:off x="5073526" y="-4"/>
            <a:ext cx="4832473" cy="6858004"/>
          </a:xfrm>
          <a:prstGeom prst="rect">
            <a:avLst/>
          </a:prstGeom>
        </p:spPr>
      </p:pic>
      <p:sp>
        <p:nvSpPr>
          <p:cNvPr id="5" name="Rectangle 10">
            <a:extLst>
              <a:ext uri="{FF2B5EF4-FFF2-40B4-BE49-F238E27FC236}">
                <a16:creationId xmlns:a16="http://schemas.microsoft.com/office/drawing/2014/main" id="{72846924-9CFA-9FA5-D3BE-13D2C4CFE363}"/>
              </a:ext>
            </a:extLst>
          </p:cNvPr>
          <p:cNvSpPr/>
          <p:nvPr/>
        </p:nvSpPr>
        <p:spPr>
          <a:xfrm>
            <a:off x="5064126" y="-4"/>
            <a:ext cx="4841874" cy="6858004"/>
          </a:xfrm>
          <a:prstGeom prst="rect">
            <a:avLst/>
          </a:prstGeom>
          <a:solidFill>
            <a:srgbClr val="4472C4">
              <a:lumMod val="50000"/>
              <a:alpha val="8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 name="TextBox 1">
            <a:extLst>
              <a:ext uri="{FF2B5EF4-FFF2-40B4-BE49-F238E27FC236}">
                <a16:creationId xmlns:a16="http://schemas.microsoft.com/office/drawing/2014/main" id="{E6E7FF3B-EDB1-ABEC-2C69-38AB99BAE9F0}"/>
              </a:ext>
            </a:extLst>
          </p:cNvPr>
          <p:cNvSpPr txBox="1"/>
          <p:nvPr/>
        </p:nvSpPr>
        <p:spPr>
          <a:xfrm>
            <a:off x="406400" y="3328988"/>
            <a:ext cx="4140200" cy="1323439"/>
          </a:xfrm>
          <a:prstGeom prst="rect">
            <a:avLst/>
          </a:prstGeom>
          <a:noFill/>
        </p:spPr>
        <p:txBody>
          <a:bodyPr>
            <a:spAutoFit/>
          </a:bodyPr>
          <a:lstStyle/>
          <a:p>
            <a:pPr>
              <a:buClrTx/>
              <a:buFontTx/>
              <a:buNone/>
              <a:defRPr/>
            </a:pPr>
            <a:r>
              <a:rPr kumimoji="0" lang="eu-ES" sz="3200" b="1" i="0" u="none" strike="noStrike" kern="1200" cap="none" spc="-300" normalizeH="0" baseline="0" dirty="0">
                <a:ln>
                  <a:noFill/>
                </a:ln>
                <a:solidFill>
                  <a:srgbClr val="F79646">
                    <a:lumMod val="75000"/>
                  </a:srgbClr>
                </a:solidFill>
                <a:effectLst/>
                <a:uLnTx/>
                <a:uFillTx/>
                <a:latin typeface="Montserrat" pitchFamily="2" charset="77"/>
                <a:ea typeface="+mn-ea"/>
                <a:cs typeface="Arial" pitchFamily="34" charset="0"/>
                <a:sym typeface="Arial"/>
              </a:rPr>
              <a:t>Edukien</a:t>
            </a:r>
            <a:endParaRPr lang="eu-ES" sz="4800" b="1" kern="1200" spc="-300" dirty="0">
              <a:solidFill>
                <a:schemeClr val="accent6">
                  <a:lumMod val="75000"/>
                </a:schemeClr>
              </a:solidFill>
              <a:latin typeface="Montserrat" pitchFamily="2" charset="77"/>
              <a:ea typeface="+mn-ea"/>
              <a:cs typeface="Arial" pitchFamily="34" charset="0"/>
            </a:endParaRPr>
          </a:p>
          <a:p>
            <a:pPr>
              <a:buClrTx/>
              <a:buFontTx/>
              <a:buNone/>
              <a:defRPr/>
            </a:pPr>
            <a:r>
              <a:rPr lang="eu-ES" sz="4800" b="1" kern="1200" spc="-300" dirty="0">
                <a:solidFill>
                  <a:schemeClr val="accent6">
                    <a:lumMod val="75000"/>
                  </a:schemeClr>
                </a:solidFill>
                <a:latin typeface="Montserrat" pitchFamily="2" charset="77"/>
                <a:ea typeface="+mn-ea"/>
                <a:cs typeface="Arial" pitchFamily="34" charset="0"/>
              </a:rPr>
              <a:t>Aurkibidea</a:t>
            </a:r>
          </a:p>
        </p:txBody>
      </p:sp>
      <p:sp>
        <p:nvSpPr>
          <p:cNvPr id="7" name="TextBox 4">
            <a:extLst>
              <a:ext uri="{FF2B5EF4-FFF2-40B4-BE49-F238E27FC236}">
                <a16:creationId xmlns:a16="http://schemas.microsoft.com/office/drawing/2014/main" id="{997A9B90-1C6E-8626-44A6-58EE415C59BB}"/>
              </a:ext>
            </a:extLst>
          </p:cNvPr>
          <p:cNvSpPr txBox="1">
            <a:spLocks noChangeArrowheads="1"/>
          </p:cNvSpPr>
          <p:nvPr/>
        </p:nvSpPr>
        <p:spPr bwMode="auto">
          <a:xfrm>
            <a:off x="5392739" y="3603251"/>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01</a:t>
            </a:r>
            <a:endParaRPr lang="en-US" altLang="en-CN" sz="1100" b="1" kern="1200" dirty="0">
              <a:solidFill>
                <a:srgbClr val="FFFFFF"/>
              </a:solidFill>
              <a:latin typeface="Montserrat" pitchFamily="2" charset="77"/>
              <a:ea typeface="Arial Bold"/>
              <a:cs typeface="Arial Bold"/>
            </a:endParaRPr>
          </a:p>
        </p:txBody>
      </p:sp>
      <p:sp>
        <p:nvSpPr>
          <p:cNvPr id="8" name="TextBox 6">
            <a:extLst>
              <a:ext uri="{FF2B5EF4-FFF2-40B4-BE49-F238E27FC236}">
                <a16:creationId xmlns:a16="http://schemas.microsoft.com/office/drawing/2014/main" id="{900CC24D-4503-ED3F-2A9A-8123295A553A}"/>
              </a:ext>
            </a:extLst>
          </p:cNvPr>
          <p:cNvSpPr txBox="1">
            <a:spLocks noChangeArrowheads="1"/>
          </p:cNvSpPr>
          <p:nvPr/>
        </p:nvSpPr>
        <p:spPr bwMode="auto">
          <a:xfrm>
            <a:off x="6226176" y="3645344"/>
            <a:ext cx="2647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u-ES" altLang="es-ES" sz="1400" b="1" kern="1200" dirty="0">
                <a:solidFill>
                  <a:srgbClr val="FFFFFF"/>
                </a:solidFill>
                <a:latin typeface="Montserrat SemiBold" pitchFamily="2" charset="77"/>
                <a:ea typeface="Arial Bold"/>
                <a:cs typeface="Arial Bold"/>
              </a:rPr>
              <a:t>Justifikazioa eta aukera</a:t>
            </a:r>
          </a:p>
        </p:txBody>
      </p:sp>
      <p:sp>
        <p:nvSpPr>
          <p:cNvPr id="9" name="TextBox 7">
            <a:extLst>
              <a:ext uri="{FF2B5EF4-FFF2-40B4-BE49-F238E27FC236}">
                <a16:creationId xmlns:a16="http://schemas.microsoft.com/office/drawing/2014/main" id="{ADEC0C85-58AB-7E5A-EA98-7A49D4111D13}"/>
              </a:ext>
            </a:extLst>
          </p:cNvPr>
          <p:cNvSpPr txBox="1">
            <a:spLocks noChangeArrowheads="1"/>
          </p:cNvSpPr>
          <p:nvPr/>
        </p:nvSpPr>
        <p:spPr bwMode="auto">
          <a:xfrm>
            <a:off x="5356226" y="4247184"/>
            <a:ext cx="63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02</a:t>
            </a:r>
            <a:endParaRPr lang="en-US" altLang="en-CN" sz="1100" b="1" kern="1200" dirty="0">
              <a:solidFill>
                <a:srgbClr val="FFFFFF"/>
              </a:solidFill>
              <a:latin typeface="Montserrat" pitchFamily="2" charset="77"/>
              <a:ea typeface="Arial Bold"/>
              <a:cs typeface="Arial Bold"/>
            </a:endParaRPr>
          </a:p>
        </p:txBody>
      </p:sp>
      <p:sp>
        <p:nvSpPr>
          <p:cNvPr id="11" name="TextBox 10">
            <a:extLst>
              <a:ext uri="{FF2B5EF4-FFF2-40B4-BE49-F238E27FC236}">
                <a16:creationId xmlns:a16="http://schemas.microsoft.com/office/drawing/2014/main" id="{6473AAED-2CD7-AB5F-2FB8-83EEBD4FE2B1}"/>
              </a:ext>
            </a:extLst>
          </p:cNvPr>
          <p:cNvSpPr txBox="1">
            <a:spLocks noChangeArrowheads="1"/>
          </p:cNvSpPr>
          <p:nvPr/>
        </p:nvSpPr>
        <p:spPr bwMode="auto">
          <a:xfrm>
            <a:off x="5356226" y="4967264"/>
            <a:ext cx="641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03</a:t>
            </a:r>
            <a:endParaRPr lang="en-US" altLang="en-CN" sz="1100" b="1" kern="1200" dirty="0">
              <a:solidFill>
                <a:srgbClr val="FFFFFF"/>
              </a:solidFill>
              <a:latin typeface="Montserrat" pitchFamily="2" charset="77"/>
              <a:ea typeface="Arial Bold"/>
              <a:cs typeface="Arial Bold"/>
            </a:endParaRPr>
          </a:p>
        </p:txBody>
      </p:sp>
      <p:sp>
        <p:nvSpPr>
          <p:cNvPr id="13" name="TextBox 13">
            <a:extLst>
              <a:ext uri="{FF2B5EF4-FFF2-40B4-BE49-F238E27FC236}">
                <a16:creationId xmlns:a16="http://schemas.microsoft.com/office/drawing/2014/main" id="{33D2B29F-A8F2-DCF3-6DFF-78C0A6709749}"/>
              </a:ext>
            </a:extLst>
          </p:cNvPr>
          <p:cNvSpPr txBox="1">
            <a:spLocks noChangeArrowheads="1"/>
          </p:cNvSpPr>
          <p:nvPr/>
        </p:nvSpPr>
        <p:spPr bwMode="auto">
          <a:xfrm>
            <a:off x="5340351" y="5687344"/>
            <a:ext cx="674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04</a:t>
            </a:r>
            <a:endParaRPr lang="en-US" altLang="en-CN" sz="1100" b="1" kern="1200" dirty="0">
              <a:solidFill>
                <a:srgbClr val="FFFFFF"/>
              </a:solidFill>
              <a:latin typeface="Montserrat" pitchFamily="2" charset="77"/>
              <a:ea typeface="Arial Bold"/>
              <a:cs typeface="Arial Bold"/>
            </a:endParaRPr>
          </a:p>
        </p:txBody>
      </p:sp>
      <p:sp>
        <p:nvSpPr>
          <p:cNvPr id="14" name="TextBox 15">
            <a:extLst>
              <a:ext uri="{FF2B5EF4-FFF2-40B4-BE49-F238E27FC236}">
                <a16:creationId xmlns:a16="http://schemas.microsoft.com/office/drawing/2014/main" id="{AB2A83DA-9285-3F66-66B4-EB7A750D9102}"/>
              </a:ext>
            </a:extLst>
          </p:cNvPr>
          <p:cNvSpPr txBox="1">
            <a:spLocks noChangeArrowheads="1"/>
          </p:cNvSpPr>
          <p:nvPr/>
        </p:nvSpPr>
        <p:spPr bwMode="auto">
          <a:xfrm>
            <a:off x="6242051" y="4976159"/>
            <a:ext cx="2752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u-ES" altLang="es-ES" sz="1400" b="1" kern="1200" dirty="0">
                <a:solidFill>
                  <a:srgbClr val="FFFFFF"/>
                </a:solidFill>
                <a:latin typeface="Montserrat SemiBold" pitchFamily="2" charset="77"/>
                <a:ea typeface="Arial Bold"/>
                <a:cs typeface="Arial Bold"/>
              </a:rPr>
              <a:t>Helburu estrategikoak eta</a:t>
            </a:r>
          </a:p>
          <a:p>
            <a:pPr fontAlgn="base">
              <a:lnSpc>
                <a:spcPct val="100000"/>
              </a:lnSpc>
              <a:spcBef>
                <a:spcPct val="0"/>
              </a:spcBef>
              <a:spcAft>
                <a:spcPct val="0"/>
              </a:spcAft>
              <a:buClrTx/>
              <a:buFontTx/>
              <a:buNone/>
            </a:pPr>
            <a:r>
              <a:rPr lang="eu-ES" altLang="es-ES" sz="1400" b="1" kern="1200" dirty="0">
                <a:solidFill>
                  <a:srgbClr val="FFFFFF"/>
                </a:solidFill>
                <a:latin typeface="Montserrat SemiBold" pitchFamily="2" charset="77"/>
                <a:ea typeface="Arial Bold"/>
                <a:cs typeface="Arial Bold"/>
              </a:rPr>
              <a:t>jarduketak &amp; proiektuak</a:t>
            </a:r>
          </a:p>
        </p:txBody>
      </p:sp>
      <p:cxnSp>
        <p:nvCxnSpPr>
          <p:cNvPr id="15" name="Straight Connector 22">
            <a:extLst>
              <a:ext uri="{FF2B5EF4-FFF2-40B4-BE49-F238E27FC236}">
                <a16:creationId xmlns:a16="http://schemas.microsoft.com/office/drawing/2014/main" id="{6217B33C-9A4B-3ED9-0145-41622B2ECA8C}"/>
              </a:ext>
            </a:extLst>
          </p:cNvPr>
          <p:cNvCxnSpPr>
            <a:cxnSpLocks/>
          </p:cNvCxnSpPr>
          <p:nvPr/>
        </p:nvCxnSpPr>
        <p:spPr bwMode="auto">
          <a:xfrm>
            <a:off x="6097589" y="331784"/>
            <a:ext cx="0" cy="620395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sp>
        <p:nvSpPr>
          <p:cNvPr id="18" name="TextBox 12">
            <a:extLst>
              <a:ext uri="{FF2B5EF4-FFF2-40B4-BE49-F238E27FC236}">
                <a16:creationId xmlns:a16="http://schemas.microsoft.com/office/drawing/2014/main" id="{7178D47A-F9AB-A716-C2DC-381CE228829A}"/>
              </a:ext>
            </a:extLst>
          </p:cNvPr>
          <p:cNvSpPr txBox="1">
            <a:spLocks noChangeArrowheads="1"/>
          </p:cNvSpPr>
          <p:nvPr/>
        </p:nvSpPr>
        <p:spPr bwMode="auto">
          <a:xfrm>
            <a:off x="6241530" y="4256079"/>
            <a:ext cx="2592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u-ES" altLang="es-ES" sz="1400" b="1" kern="1200" dirty="0">
                <a:solidFill>
                  <a:srgbClr val="FFFFFF"/>
                </a:solidFill>
                <a:latin typeface="Montserrat SemiBold" pitchFamily="2" charset="77"/>
                <a:ea typeface="Arial Bold"/>
                <a:cs typeface="Arial Bold"/>
              </a:rPr>
              <a:t>Misioa, Ikuspegia, Balioak eta Apustu-agertokia</a:t>
            </a:r>
          </a:p>
        </p:txBody>
      </p:sp>
      <p:sp>
        <p:nvSpPr>
          <p:cNvPr id="19" name="TextBox 4">
            <a:extLst>
              <a:ext uri="{FF2B5EF4-FFF2-40B4-BE49-F238E27FC236}">
                <a16:creationId xmlns:a16="http://schemas.microsoft.com/office/drawing/2014/main" id="{7AD4A628-E536-188B-DD31-A3A89786E8F3}"/>
              </a:ext>
            </a:extLst>
          </p:cNvPr>
          <p:cNvSpPr txBox="1">
            <a:spLocks noChangeArrowheads="1"/>
          </p:cNvSpPr>
          <p:nvPr/>
        </p:nvSpPr>
        <p:spPr bwMode="auto">
          <a:xfrm>
            <a:off x="9041922" y="3781299"/>
            <a:ext cx="7280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u-ES" altLang="en-CN" sz="1100" kern="1200" dirty="0">
                <a:solidFill>
                  <a:srgbClr val="FFFFFF"/>
                </a:solidFill>
                <a:latin typeface="Montserrat Medium" pitchFamily="2" charset="77"/>
                <a:ea typeface="Arial Bold"/>
                <a:cs typeface="Arial Bold"/>
              </a:rPr>
              <a:t>03 orria</a:t>
            </a:r>
            <a:endParaRPr lang="eu-ES" altLang="en-CN" sz="500" kern="1200" dirty="0">
              <a:solidFill>
                <a:srgbClr val="FFFFFF"/>
              </a:solidFill>
              <a:latin typeface="Montserrat Medium" pitchFamily="2" charset="77"/>
              <a:ea typeface="Arial Bold"/>
              <a:cs typeface="Arial Bold"/>
            </a:endParaRPr>
          </a:p>
        </p:txBody>
      </p:sp>
      <p:cxnSp>
        <p:nvCxnSpPr>
          <p:cNvPr id="20" name="Straight Connector 22">
            <a:extLst>
              <a:ext uri="{FF2B5EF4-FFF2-40B4-BE49-F238E27FC236}">
                <a16:creationId xmlns:a16="http://schemas.microsoft.com/office/drawing/2014/main" id="{2F4394F7-9BC8-5C11-3893-E4D626D81F55}"/>
              </a:ext>
            </a:extLst>
          </p:cNvPr>
          <p:cNvCxnSpPr>
            <a:cxnSpLocks/>
          </p:cNvCxnSpPr>
          <p:nvPr/>
        </p:nvCxnSpPr>
        <p:spPr bwMode="auto">
          <a:xfrm>
            <a:off x="9971728" y="488947"/>
            <a:ext cx="0" cy="620395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21" name="Straight Connector 22">
            <a:extLst>
              <a:ext uri="{FF2B5EF4-FFF2-40B4-BE49-F238E27FC236}">
                <a16:creationId xmlns:a16="http://schemas.microsoft.com/office/drawing/2014/main" id="{1FDC2976-9FF4-B512-21D7-56F4E0DAD9FB}"/>
              </a:ext>
            </a:extLst>
          </p:cNvPr>
          <p:cNvCxnSpPr>
            <a:cxnSpLocks/>
          </p:cNvCxnSpPr>
          <p:nvPr/>
        </p:nvCxnSpPr>
        <p:spPr bwMode="auto">
          <a:xfrm>
            <a:off x="8878580" y="331784"/>
            <a:ext cx="0" cy="620395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sp>
        <p:nvSpPr>
          <p:cNvPr id="24" name="TextBox 4">
            <a:extLst>
              <a:ext uri="{FF2B5EF4-FFF2-40B4-BE49-F238E27FC236}">
                <a16:creationId xmlns:a16="http://schemas.microsoft.com/office/drawing/2014/main" id="{428953A1-AEFE-043F-9FBB-E0CC6BE972BF}"/>
              </a:ext>
            </a:extLst>
          </p:cNvPr>
          <p:cNvSpPr txBox="1">
            <a:spLocks noChangeArrowheads="1"/>
          </p:cNvSpPr>
          <p:nvPr/>
        </p:nvSpPr>
        <p:spPr bwMode="auto">
          <a:xfrm>
            <a:off x="9049672" y="4362119"/>
            <a:ext cx="7296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u-ES" altLang="en-CN" sz="1100" kern="1200" dirty="0">
                <a:solidFill>
                  <a:srgbClr val="FFFFFF"/>
                </a:solidFill>
                <a:latin typeface="Montserrat Medium" pitchFamily="2" charset="77"/>
                <a:ea typeface="Arial Bold"/>
                <a:cs typeface="Arial Bold"/>
              </a:rPr>
              <a:t>05 orria</a:t>
            </a:r>
          </a:p>
        </p:txBody>
      </p:sp>
      <p:sp>
        <p:nvSpPr>
          <p:cNvPr id="25" name="TextBox 4">
            <a:extLst>
              <a:ext uri="{FF2B5EF4-FFF2-40B4-BE49-F238E27FC236}">
                <a16:creationId xmlns:a16="http://schemas.microsoft.com/office/drawing/2014/main" id="{0F5F4CA6-D15D-C056-B61B-6D95F1D00BFA}"/>
              </a:ext>
            </a:extLst>
          </p:cNvPr>
          <p:cNvSpPr txBox="1">
            <a:spLocks noChangeArrowheads="1"/>
          </p:cNvSpPr>
          <p:nvPr/>
        </p:nvSpPr>
        <p:spPr bwMode="auto">
          <a:xfrm>
            <a:off x="9051600" y="5082199"/>
            <a:ext cx="6591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u-ES" altLang="en-CN" sz="1100" kern="1200" dirty="0">
                <a:solidFill>
                  <a:srgbClr val="FFFFFF"/>
                </a:solidFill>
                <a:latin typeface="Montserrat Medium" pitchFamily="2" charset="77"/>
                <a:ea typeface="Arial Bold"/>
                <a:cs typeface="Arial Bold"/>
              </a:rPr>
              <a:t>11 orria</a:t>
            </a:r>
            <a:endParaRPr lang="eu-ES" altLang="en-CN" sz="500" kern="1200" dirty="0">
              <a:solidFill>
                <a:srgbClr val="FFFFFF"/>
              </a:solidFill>
              <a:latin typeface="Montserrat Medium" pitchFamily="2" charset="77"/>
              <a:ea typeface="Arial Bold"/>
              <a:cs typeface="Arial Bold"/>
            </a:endParaRPr>
          </a:p>
        </p:txBody>
      </p:sp>
      <p:sp>
        <p:nvSpPr>
          <p:cNvPr id="27" name="TextBox 9">
            <a:extLst>
              <a:ext uri="{FF2B5EF4-FFF2-40B4-BE49-F238E27FC236}">
                <a16:creationId xmlns:a16="http://schemas.microsoft.com/office/drawing/2014/main" id="{53D7F8BF-FAD2-01FD-539B-85B4E2BBE819}"/>
              </a:ext>
            </a:extLst>
          </p:cNvPr>
          <p:cNvSpPr txBox="1">
            <a:spLocks noChangeArrowheads="1"/>
          </p:cNvSpPr>
          <p:nvPr/>
        </p:nvSpPr>
        <p:spPr bwMode="auto">
          <a:xfrm>
            <a:off x="6242051" y="5768247"/>
            <a:ext cx="2519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u-ES" altLang="es-ES" sz="1400" b="1" kern="1200" dirty="0">
                <a:solidFill>
                  <a:srgbClr val="FFFFFF"/>
                </a:solidFill>
                <a:latin typeface="Montserrat SemiBold" pitchFamily="2" charset="77"/>
                <a:ea typeface="Arial Bold"/>
                <a:cs typeface="Arial Bold"/>
              </a:rPr>
              <a:t>Planaren gobernantza</a:t>
            </a:r>
          </a:p>
        </p:txBody>
      </p:sp>
      <p:sp>
        <p:nvSpPr>
          <p:cNvPr id="28" name="TextBox 4">
            <a:extLst>
              <a:ext uri="{FF2B5EF4-FFF2-40B4-BE49-F238E27FC236}">
                <a16:creationId xmlns:a16="http://schemas.microsoft.com/office/drawing/2014/main" id="{19F7D86E-283C-9F54-A888-FBF9E21F4703}"/>
              </a:ext>
            </a:extLst>
          </p:cNvPr>
          <p:cNvSpPr txBox="1">
            <a:spLocks noChangeArrowheads="1"/>
          </p:cNvSpPr>
          <p:nvPr/>
        </p:nvSpPr>
        <p:spPr bwMode="auto">
          <a:xfrm>
            <a:off x="9056887" y="5802279"/>
            <a:ext cx="7152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u-ES" altLang="en-CN" sz="1100" kern="1200" dirty="0">
                <a:solidFill>
                  <a:srgbClr val="FFFFFF"/>
                </a:solidFill>
                <a:latin typeface="Montserrat Medium" pitchFamily="2" charset="77"/>
                <a:ea typeface="Arial Bold"/>
                <a:cs typeface="Arial Bold"/>
              </a:rPr>
              <a:t>23 orria</a:t>
            </a:r>
          </a:p>
        </p:txBody>
      </p:sp>
      <p:sp>
        <p:nvSpPr>
          <p:cNvPr id="29" name="Rectangle 7">
            <a:extLst>
              <a:ext uri="{FF2B5EF4-FFF2-40B4-BE49-F238E27FC236}">
                <a16:creationId xmlns:a16="http://schemas.microsoft.com/office/drawing/2014/main" id="{A2815DD7-37C6-B9FC-4BEB-D1D2466CBBFA}"/>
              </a:ext>
            </a:extLst>
          </p:cNvPr>
          <p:cNvSpPr/>
          <p:nvPr/>
        </p:nvSpPr>
        <p:spPr>
          <a:xfrm>
            <a:off x="4467226" y="-4"/>
            <a:ext cx="596900" cy="68580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N">
              <a:solidFill>
                <a:schemeClr val="lt1"/>
              </a:solidFill>
              <a:latin typeface="+mn-lt"/>
              <a:ea typeface="+mn-ea"/>
              <a:cs typeface="+mn-cs"/>
            </a:endParaRPr>
          </a:p>
        </p:txBody>
      </p:sp>
      <p:pic>
        <p:nvPicPr>
          <p:cNvPr id="30" name="Picture 3">
            <a:extLst>
              <a:ext uri="{FF2B5EF4-FFF2-40B4-BE49-F238E27FC236}">
                <a16:creationId xmlns:a16="http://schemas.microsoft.com/office/drawing/2014/main" id="{42C8DDC7-D01F-0E57-2385-B047BD16D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422" y="5227510"/>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magen 30">
            <a:extLst>
              <a:ext uri="{FF2B5EF4-FFF2-40B4-BE49-F238E27FC236}">
                <a16:creationId xmlns:a16="http://schemas.microsoft.com/office/drawing/2014/main" id="{6AE97ABF-B5FF-23A5-649E-C5ADCC9A2B67}"/>
              </a:ext>
            </a:extLst>
          </p:cNvPr>
          <p:cNvPicPr>
            <a:picLocks noChangeAspect="1"/>
          </p:cNvPicPr>
          <p:nvPr/>
        </p:nvPicPr>
        <p:blipFill>
          <a:blip r:embed="rId4"/>
          <a:stretch>
            <a:fillRect/>
          </a:stretch>
        </p:blipFill>
        <p:spPr>
          <a:xfrm>
            <a:off x="822695" y="5131678"/>
            <a:ext cx="955891" cy="649285"/>
          </a:xfrm>
          <a:prstGeom prst="rect">
            <a:avLst/>
          </a:prstGeom>
        </p:spPr>
      </p:pic>
    </p:spTree>
    <p:extLst>
      <p:ext uri="{BB962C8B-B14F-4D97-AF65-F5344CB8AC3E}">
        <p14:creationId xmlns:p14="http://schemas.microsoft.com/office/powerpoint/2010/main" val="3257596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u-ES" altLang="en-CN" sz="3200" b="1" kern="1200" dirty="0">
                <a:solidFill>
                  <a:srgbClr val="F5801F"/>
                </a:solidFill>
                <a:latin typeface="Montserrat" pitchFamily="2" charset="77"/>
                <a:ea typeface="+mn-ea"/>
                <a:cs typeface="+mn-cs"/>
              </a:rPr>
              <a:t>1.</a:t>
            </a:r>
            <a:r>
              <a:rPr lang="eu-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u-ES" altLang="en-CN" sz="1800" b="1" kern="1200" dirty="0">
                <a:solidFill>
                  <a:srgbClr val="F5801F"/>
                </a:solidFill>
                <a:latin typeface="Montserrat" pitchFamily="2" charset="77"/>
                <a:ea typeface="+mn-ea"/>
                <a:cs typeface="+mn-cs"/>
              </a:rPr>
              <a:t>Hondartzako boleibolaren jarduera eta kalitatea areagotzea</a:t>
            </a:r>
          </a:p>
        </p:txBody>
      </p:sp>
      <p:sp>
        <p:nvSpPr>
          <p:cNvPr id="2" name="Titel 18">
            <a:extLst>
              <a:ext uri="{FF2B5EF4-FFF2-40B4-BE49-F238E27FC236}">
                <a16:creationId xmlns:a16="http://schemas.microsoft.com/office/drawing/2014/main" id="{046FE983-29B2-9164-23DC-B9F2B169D8C2}"/>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dirty="0">
                <a:solidFill>
                  <a:srgbClr val="F5801F"/>
                </a:solidFill>
                <a:latin typeface="Montserrat" pitchFamily="2" charset="77"/>
                <a:ea typeface="+mn-ea"/>
                <a:cs typeface="+mn-cs"/>
              </a:rPr>
              <a:t>3.2. Helburu estrategikoak eta jarduketak &amp; proiektuak</a:t>
            </a:r>
          </a:p>
          <a:p>
            <a:pPr>
              <a:defRPr/>
            </a:pPr>
            <a:r>
              <a:rPr lang="eu-ES" altLang="es-ES" sz="2000" b="1" dirty="0">
                <a:solidFill>
                  <a:srgbClr val="F5801F"/>
                </a:solidFill>
                <a:latin typeface="Montserrat" pitchFamily="2" charset="77"/>
                <a:ea typeface="+mn-ea"/>
                <a:cs typeface="+mn-cs"/>
              </a:rPr>
              <a:t>Hondartzako boleibola 2030</a:t>
            </a:r>
          </a:p>
        </p:txBody>
      </p:sp>
      <p:graphicFrame>
        <p:nvGraphicFramePr>
          <p:cNvPr id="5" name="Tabla 4">
            <a:extLst>
              <a:ext uri="{FF2B5EF4-FFF2-40B4-BE49-F238E27FC236}">
                <a16:creationId xmlns:a16="http://schemas.microsoft.com/office/drawing/2014/main" id="{E26F9C5B-739C-7D0A-0D76-A937CEE5A306}"/>
              </a:ext>
            </a:extLst>
          </p:cNvPr>
          <p:cNvGraphicFramePr>
            <a:graphicFrameLocks noGrp="1"/>
          </p:cNvGraphicFramePr>
          <p:nvPr>
            <p:extLst>
              <p:ext uri="{D42A27DB-BD31-4B8C-83A1-F6EECF244321}">
                <p14:modId xmlns:p14="http://schemas.microsoft.com/office/powerpoint/2010/main" val="552673613"/>
              </p:ext>
            </p:extLst>
          </p:nvPr>
        </p:nvGraphicFramePr>
        <p:xfrm>
          <a:off x="2576948" y="1501209"/>
          <a:ext cx="7129027" cy="3707152"/>
        </p:xfrm>
        <a:graphic>
          <a:graphicData uri="http://schemas.openxmlformats.org/drawingml/2006/table">
            <a:tbl>
              <a:tblPr/>
              <a:tblGrid>
                <a:gridCol w="3966044">
                  <a:extLst>
                    <a:ext uri="{9D8B030D-6E8A-4147-A177-3AD203B41FA5}">
                      <a16:colId xmlns:a16="http://schemas.microsoft.com/office/drawing/2014/main" val="3360051499"/>
                    </a:ext>
                  </a:extLst>
                </a:gridCol>
                <a:gridCol w="1218704">
                  <a:extLst>
                    <a:ext uri="{9D8B030D-6E8A-4147-A177-3AD203B41FA5}">
                      <a16:colId xmlns:a16="http://schemas.microsoft.com/office/drawing/2014/main" val="2448380568"/>
                    </a:ext>
                  </a:extLst>
                </a:gridCol>
                <a:gridCol w="648093">
                  <a:extLst>
                    <a:ext uri="{9D8B030D-6E8A-4147-A177-3AD203B41FA5}">
                      <a16:colId xmlns:a16="http://schemas.microsoft.com/office/drawing/2014/main" val="2666137340"/>
                    </a:ext>
                  </a:extLst>
                </a:gridCol>
                <a:gridCol w="648093">
                  <a:extLst>
                    <a:ext uri="{9D8B030D-6E8A-4147-A177-3AD203B41FA5}">
                      <a16:colId xmlns:a16="http://schemas.microsoft.com/office/drawing/2014/main" val="363428728"/>
                    </a:ext>
                  </a:extLst>
                </a:gridCol>
                <a:gridCol w="648093">
                  <a:extLst>
                    <a:ext uri="{9D8B030D-6E8A-4147-A177-3AD203B41FA5}">
                      <a16:colId xmlns:a16="http://schemas.microsoft.com/office/drawing/2014/main" val="1135698183"/>
                    </a:ext>
                  </a:extLst>
                </a:gridCol>
              </a:tblGrid>
              <a:tr h="279946">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6086" marR="6086" marT="6086"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6086" marR="6086" marT="6086"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6086" marR="6086" marT="6086" marB="0" anchor="ctr">
                    <a:lnL>
                      <a:noFill/>
                    </a:lnL>
                    <a:lnR>
                      <a:noFill/>
                    </a:lnR>
                    <a:lnT>
                      <a:noFill/>
                    </a:lnT>
                    <a:lnB>
                      <a:noFill/>
                    </a:lnB>
                    <a:solidFill>
                      <a:srgbClr val="F5801F"/>
                    </a:solidFill>
                  </a:tcPr>
                </a:tc>
                <a:extLst>
                  <a:ext uri="{0D108BD9-81ED-4DB2-BD59-A6C34878D82A}">
                    <a16:rowId xmlns:a16="http://schemas.microsoft.com/office/drawing/2014/main" val="3582535298"/>
                  </a:ext>
                </a:extLst>
              </a:tr>
              <a:tr h="4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1.1. Hondartzako Boleibol txapelketetan parte hartzea sustatzea federaziotik eta klubetatik.</a:t>
                      </a:r>
                    </a:p>
                  </a:txBody>
                  <a:tcPr marL="6086" marR="6086" marT="6086"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Parte-hartzea handitzea: %50</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3025502113"/>
                  </a:ext>
                </a:extLst>
              </a:tr>
              <a:tr h="93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1.2. Teknifikazio-jardunaldiak antolatzea jokalarientzat eta entrenatzaileentzat. Maila baxuenetan berdinak izan daitezke, hau da, entrenatzaileek jokalariekin parte hartzea jardunaldietan, entrenatzailearen figurari, azaldutako kontzeptuei eta egiten diren ariketei erreparatuz.</a:t>
                      </a:r>
                    </a:p>
                  </a:txBody>
                  <a:tcPr marL="6086" marR="6086" marT="6086"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Urteko egun kopurua: 2</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2146404528"/>
                  </a:ext>
                </a:extLst>
              </a:tr>
              <a:tr h="1116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1.3. Torneoak planifikatzea eta antolatzea (batzuk dagoeneko antolatzen dira) eta horietan zer hobetu daitekeen, eta hori lortzeko zereginak definitzea. Txapelketa bakoitzean onartutako taldeen kopurua mugatzea, horien kalitatea eta lehiaketa-maila hobetu ahal izateko, eta, horrekin batera, hondartzako boleibolera entrenatzera motibatzea. Kluben lankidetza zehaztea txapelketak antolatzeko.</a:t>
                      </a:r>
                    </a:p>
                  </a:txBody>
                  <a:tcPr marL="6086" marR="6086" marT="6086"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Egutegia: 1</a:t>
                      </a:r>
                      <a:br>
                        <a:rPr lang="eu-ES" sz="1100" b="0" i="0" u="none" strike="noStrike" noProof="0" dirty="0">
                          <a:solidFill>
                            <a:srgbClr val="000000"/>
                          </a:solidFill>
                          <a:effectLst/>
                          <a:latin typeface="Calibri" panose="020F0502020204030204" pitchFamily="34" charset="0"/>
                          <a:cs typeface="Calibri" panose="020F0502020204030204" pitchFamily="34" charset="0"/>
                        </a:rPr>
                      </a:br>
                      <a:r>
                        <a:rPr lang="eu-ES" sz="1100" b="0" i="0" u="none" strike="noStrike" noProof="0" dirty="0">
                          <a:solidFill>
                            <a:srgbClr val="000000"/>
                          </a:solidFill>
                          <a:effectLst/>
                          <a:latin typeface="Calibri" panose="020F0502020204030204" pitchFamily="34" charset="0"/>
                          <a:cs typeface="Calibri" panose="020F0502020204030204" pitchFamily="34" charset="0"/>
                        </a:rPr>
                        <a:t>Urteko txapelketak: 2</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609662871"/>
                  </a:ext>
                </a:extLst>
              </a:tr>
              <a:tr h="4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1.4. Uda garaitik kanpo txapelketaren bat antolatzea. Urtean zehar lehiaketa bat garatzeko aukera kontuan hartu.</a:t>
                      </a:r>
                    </a:p>
                  </a:txBody>
                  <a:tcPr marL="6086" marR="6086" marT="6086"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Urteko txapelketak: 1</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1172594723"/>
                  </a:ext>
                </a:extLst>
              </a:tr>
              <a:tr h="511206">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1.5. Txapelketetan lortutako emaitzen arabera hondartzako boleibolaren sailkapena sortzea eta mantentzea. Sailkapen honek txapelketa baterako sarrera-zerrenda definitzeko balio du..</a:t>
                      </a:r>
                    </a:p>
                  </a:txBody>
                  <a:tcPr marL="6086" marR="6086" marT="6086" marB="0">
                    <a:lnL>
                      <a:noFill/>
                    </a:lnL>
                    <a:lnR>
                      <a:noFill/>
                    </a:lnR>
                    <a:lnT>
                      <a:noFill/>
                    </a:lnT>
                    <a:lnB>
                      <a:noFill/>
                    </a:lnB>
                    <a:noFill/>
                  </a:tcPr>
                </a:tc>
                <a:tc>
                  <a:txBody>
                    <a:bodyPr/>
                    <a:lstStyle/>
                    <a:p>
                      <a:pPr algn="l" fontAlgn="t"/>
                      <a:r>
                        <a:rPr lang="eu-ES" sz="1100" b="0" i="0" u="none" strike="noStrike" cap="none" noProof="0" dirty="0">
                          <a:solidFill>
                            <a:srgbClr val="000000"/>
                          </a:solidFill>
                          <a:effectLst/>
                          <a:latin typeface="Calibri" panose="020F0502020204030204" pitchFamily="34" charset="0"/>
                          <a:ea typeface="+mn-ea"/>
                          <a:cs typeface="Calibri" panose="020F0502020204030204" pitchFamily="34" charset="0"/>
                          <a:sym typeface="Arial"/>
                        </a:rPr>
                        <a:t>Sailkapena</a:t>
                      </a:r>
                      <a:r>
                        <a:rPr lang="eu-ES" sz="1100" b="0" i="0" u="none" strike="noStrike" noProof="0" dirty="0">
                          <a:solidFill>
                            <a:srgbClr val="000000"/>
                          </a:solidFill>
                          <a:effectLst/>
                          <a:latin typeface="Calibri" panose="020F0502020204030204" pitchFamily="34" charset="0"/>
                          <a:cs typeface="Calibri" panose="020F0502020204030204" pitchFamily="34" charset="0"/>
                        </a:rPr>
                        <a:t>: 1</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3191138769"/>
                  </a:ext>
                </a:extLst>
              </a:tr>
            </a:tbl>
          </a:graphicData>
        </a:graphic>
      </p:graphicFrame>
      <p:pic>
        <p:nvPicPr>
          <p:cNvPr id="6" name="Imagen 5">
            <a:extLst>
              <a:ext uri="{FF2B5EF4-FFF2-40B4-BE49-F238E27FC236}">
                <a16:creationId xmlns:a16="http://schemas.microsoft.com/office/drawing/2014/main" id="{2FC36D30-EDF9-29B1-E883-4E5BDE4EC33C}"/>
              </a:ext>
            </a:extLst>
          </p:cNvPr>
          <p:cNvPicPr>
            <a:picLocks noChangeAspect="1"/>
          </p:cNvPicPr>
          <p:nvPr/>
        </p:nvPicPr>
        <p:blipFill>
          <a:blip r:embed="rId2"/>
          <a:stretch>
            <a:fillRect/>
          </a:stretch>
        </p:blipFill>
        <p:spPr>
          <a:xfrm>
            <a:off x="397429" y="4743985"/>
            <a:ext cx="1721618" cy="1531959"/>
          </a:xfrm>
          <a:prstGeom prst="rect">
            <a:avLst/>
          </a:prstGeom>
        </p:spPr>
      </p:pic>
    </p:spTree>
    <p:extLst>
      <p:ext uri="{BB962C8B-B14F-4D97-AF65-F5344CB8AC3E}">
        <p14:creationId xmlns:p14="http://schemas.microsoft.com/office/powerpoint/2010/main" val="261315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u-ES" altLang="en-CN" sz="3200" b="1" kern="1200" dirty="0">
                <a:solidFill>
                  <a:srgbClr val="F5801F"/>
                </a:solidFill>
                <a:latin typeface="Montserrat" pitchFamily="2" charset="77"/>
                <a:ea typeface="+mn-ea"/>
                <a:cs typeface="+mn-cs"/>
              </a:rPr>
              <a:t>2.</a:t>
            </a:r>
            <a:r>
              <a:rPr lang="eu-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u-ES" altLang="en-CN" sz="1800" b="1" kern="1200" dirty="0">
                <a:solidFill>
                  <a:srgbClr val="F5801F"/>
                </a:solidFill>
                <a:latin typeface="Montserrat" pitchFamily="2" charset="77"/>
                <a:ea typeface="+mn-ea"/>
                <a:cs typeface="+mn-cs"/>
              </a:rPr>
              <a:t>Hondartzako boleibolaren jarduerari laguntzeko egitura diseinatzea eta antolatzea</a:t>
            </a:r>
          </a:p>
        </p:txBody>
      </p:sp>
      <p:sp>
        <p:nvSpPr>
          <p:cNvPr id="2" name="Titel 18">
            <a:extLst>
              <a:ext uri="{FF2B5EF4-FFF2-40B4-BE49-F238E27FC236}">
                <a16:creationId xmlns:a16="http://schemas.microsoft.com/office/drawing/2014/main" id="{046FE983-29B2-9164-23DC-B9F2B169D8C2}"/>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dirty="0">
                <a:solidFill>
                  <a:srgbClr val="F5801F"/>
                </a:solidFill>
                <a:latin typeface="Montserrat" pitchFamily="2" charset="77"/>
                <a:ea typeface="+mn-ea"/>
                <a:cs typeface="+mn-cs"/>
              </a:rPr>
              <a:t>3.2. Helburu estrategikoak eta jarduketak &amp; proiektuak</a:t>
            </a:r>
          </a:p>
          <a:p>
            <a:pPr>
              <a:defRPr/>
            </a:pPr>
            <a:r>
              <a:rPr lang="eu-ES" altLang="es-ES" sz="2000" b="1" dirty="0">
                <a:solidFill>
                  <a:srgbClr val="F5801F"/>
                </a:solidFill>
                <a:latin typeface="Montserrat" pitchFamily="2" charset="77"/>
                <a:ea typeface="+mn-ea"/>
                <a:cs typeface="+mn-cs"/>
              </a:rPr>
              <a:t>Hondartzako boleibola 2030</a:t>
            </a:r>
          </a:p>
        </p:txBody>
      </p:sp>
      <p:graphicFrame>
        <p:nvGraphicFramePr>
          <p:cNvPr id="4" name="Tabla 3">
            <a:extLst>
              <a:ext uri="{FF2B5EF4-FFF2-40B4-BE49-F238E27FC236}">
                <a16:creationId xmlns:a16="http://schemas.microsoft.com/office/drawing/2014/main" id="{4538C1D5-5213-1961-67DE-7572BFDC2ADF}"/>
              </a:ext>
            </a:extLst>
          </p:cNvPr>
          <p:cNvGraphicFramePr>
            <a:graphicFrameLocks noGrp="1"/>
          </p:cNvGraphicFramePr>
          <p:nvPr>
            <p:extLst>
              <p:ext uri="{D42A27DB-BD31-4B8C-83A1-F6EECF244321}">
                <p14:modId xmlns:p14="http://schemas.microsoft.com/office/powerpoint/2010/main" val="4070667266"/>
              </p:ext>
            </p:extLst>
          </p:nvPr>
        </p:nvGraphicFramePr>
        <p:xfrm>
          <a:off x="2563797" y="1263540"/>
          <a:ext cx="7142176" cy="4303222"/>
        </p:xfrm>
        <a:graphic>
          <a:graphicData uri="http://schemas.openxmlformats.org/drawingml/2006/table">
            <a:tbl>
              <a:tblPr/>
              <a:tblGrid>
                <a:gridCol w="4252207">
                  <a:extLst>
                    <a:ext uri="{9D8B030D-6E8A-4147-A177-3AD203B41FA5}">
                      <a16:colId xmlns:a16="http://schemas.microsoft.com/office/drawing/2014/main" val="3228121750"/>
                    </a:ext>
                  </a:extLst>
                </a:gridCol>
                <a:gridCol w="942105">
                  <a:extLst>
                    <a:ext uri="{9D8B030D-6E8A-4147-A177-3AD203B41FA5}">
                      <a16:colId xmlns:a16="http://schemas.microsoft.com/office/drawing/2014/main" val="556404861"/>
                    </a:ext>
                  </a:extLst>
                </a:gridCol>
                <a:gridCol w="649288">
                  <a:extLst>
                    <a:ext uri="{9D8B030D-6E8A-4147-A177-3AD203B41FA5}">
                      <a16:colId xmlns:a16="http://schemas.microsoft.com/office/drawing/2014/main" val="1794613396"/>
                    </a:ext>
                  </a:extLst>
                </a:gridCol>
                <a:gridCol w="649288">
                  <a:extLst>
                    <a:ext uri="{9D8B030D-6E8A-4147-A177-3AD203B41FA5}">
                      <a16:colId xmlns:a16="http://schemas.microsoft.com/office/drawing/2014/main" val="2961497385"/>
                    </a:ext>
                  </a:extLst>
                </a:gridCol>
                <a:gridCol w="649288">
                  <a:extLst>
                    <a:ext uri="{9D8B030D-6E8A-4147-A177-3AD203B41FA5}">
                      <a16:colId xmlns:a16="http://schemas.microsoft.com/office/drawing/2014/main" val="547329641"/>
                    </a:ext>
                  </a:extLst>
                </a:gridCol>
              </a:tblGrid>
              <a:tr h="271222">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5896" marR="5896" marT="5896"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5896" marR="5896" marT="5896"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5896" marR="5896" marT="5896" marB="0" anchor="ctr">
                    <a:lnL>
                      <a:noFill/>
                    </a:lnL>
                    <a:lnR>
                      <a:noFill/>
                    </a:lnR>
                    <a:lnT>
                      <a:noFill/>
                    </a:lnT>
                    <a:lnB>
                      <a:noFill/>
                    </a:lnB>
                    <a:solidFill>
                      <a:srgbClr val="F5801F"/>
                    </a:solidFill>
                  </a:tcPr>
                </a:tc>
                <a:extLst>
                  <a:ext uri="{0D108BD9-81ED-4DB2-BD59-A6C34878D82A}">
                    <a16:rowId xmlns:a16="http://schemas.microsoft.com/office/drawing/2014/main" val="2689938201"/>
                  </a:ext>
                </a:extLst>
              </a:tr>
              <a:tr h="43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2.1. Hondartzako boleibolaren inguruan Federazioko pertsonen zereginak eta esleipenak argi definitzea. </a:t>
                      </a:r>
                    </a:p>
                  </a:txBody>
                  <a:tcPr marL="5896" marR="5896" marT="5896" marB="0">
                    <a:lnL>
                      <a:noFill/>
                    </a:lnL>
                    <a:lnR>
                      <a:noFill/>
                    </a:lnR>
                    <a:lnT>
                      <a:noFill/>
                    </a:lnT>
                    <a:lnB>
                      <a:noFill/>
                    </a:lnB>
                    <a:noFill/>
                  </a:tcPr>
                </a:tc>
                <a:tc>
                  <a:txBody>
                    <a:bodyPr/>
                    <a:lstStyle/>
                    <a:p>
                      <a:pPr>
                        <a:lnSpc>
                          <a:spcPct val="107000"/>
                        </a:lnSpc>
                      </a:pPr>
                      <a:r>
                        <a:rPr lang="eu-ES" sz="1100" kern="100" noProof="0" dirty="0">
                          <a:effectLst/>
                          <a:latin typeface="Calibri" panose="020F0502020204030204" pitchFamily="34" charset="0"/>
                          <a:ea typeface="Calibri" panose="020F0502020204030204" pitchFamily="34" charset="0"/>
                          <a:cs typeface="Calibri" panose="020F0502020204030204" pitchFamily="34" charset="0"/>
                        </a:rPr>
                        <a:t>Erakundearen definizioa: 1</a:t>
                      </a:r>
                    </a:p>
                  </a:txBody>
                  <a:tcPr marL="5715" marR="5715" marT="571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1745159365"/>
                  </a:ext>
                </a:extLst>
              </a:tr>
              <a:tr h="61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2.2. Hondartzako boleibola eta boleibola maila guztietan bereiztea: Federazioko funtzioak eta karguak, dokumentazioa (lizentzia, lehiaketaren oinarriak), komunikazioa (web orria…).</a:t>
                      </a:r>
                    </a:p>
                  </a:txBody>
                  <a:tcPr marL="5896" marR="5896" marT="5896" marB="0">
                    <a:lnL>
                      <a:noFill/>
                    </a:lnL>
                    <a:lnR>
                      <a:noFill/>
                    </a:lnR>
                    <a:lnT>
                      <a:noFill/>
                    </a:lnT>
                    <a:lnB>
                      <a:noFill/>
                    </a:lnB>
                    <a:noFill/>
                  </a:tcPr>
                </a:tc>
                <a:tc>
                  <a:txBody>
                    <a:bodyPr/>
                    <a:lstStyle/>
                    <a:p>
                      <a:pPr>
                        <a:lnSpc>
                          <a:spcPct val="107000"/>
                        </a:lnSpc>
                      </a:pPr>
                      <a:r>
                        <a:rPr lang="eu-ES" sz="1100" kern="100" noProof="0" dirty="0">
                          <a:effectLst/>
                          <a:latin typeface="Calibri" panose="020F0502020204030204" pitchFamily="34" charset="0"/>
                          <a:ea typeface="Calibri" panose="020F0502020204030204" pitchFamily="34" charset="0"/>
                          <a:cs typeface="Calibri" panose="020F0502020204030204" pitchFamily="34" charset="0"/>
                        </a:rPr>
                        <a:t>Erakundearen definizioa: 2</a:t>
                      </a:r>
                    </a:p>
                  </a:txBody>
                  <a:tcPr marL="5715" marR="5715" marT="571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ctr" fontAlgn="t"/>
                      <a:endParaRPr lang="eu-ES" sz="1100" b="1"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2945626173"/>
                  </a:ext>
                </a:extLst>
              </a:tr>
              <a:tr h="97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2.3. Klubetan hondartzako bolei-diziplina gara dadin sustatzea: kirola da (ez soilik jolas-jokoa), denbora eskaini behar zaio, boleibolean aritzeaz gain, boleibola ez den beste modu batean entrenatzea, eta hori guztia osagarria eta onuragarria da jokalarientzat, baita aldi berean entrenatzea ere (ez boleibola neguan eta hondartzako boleibola udan).</a:t>
                      </a:r>
                    </a:p>
                  </a:txBody>
                  <a:tcPr marL="5896" marR="5896" marT="5896" marB="0">
                    <a:lnL>
                      <a:noFill/>
                    </a:lnL>
                    <a:lnR>
                      <a:noFill/>
                    </a:lnR>
                    <a:lnT>
                      <a:noFill/>
                    </a:lnT>
                    <a:lnB>
                      <a:noFill/>
                    </a:lnB>
                    <a:noFill/>
                  </a:tcPr>
                </a:tc>
                <a:tc>
                  <a:txBody>
                    <a:bodyPr/>
                    <a:lstStyle/>
                    <a:p>
                      <a:pPr>
                        <a:lnSpc>
                          <a:spcPct val="107000"/>
                        </a:lnSpc>
                      </a:pPr>
                      <a:r>
                        <a:rPr lang="eu-ES" sz="1100" kern="100" noProof="0" dirty="0">
                          <a:effectLst/>
                          <a:latin typeface="Calibri" panose="020F0502020204030204" pitchFamily="34" charset="0"/>
                          <a:ea typeface="Calibri" panose="020F0502020204030204" pitchFamily="34" charset="0"/>
                          <a:cs typeface="Calibri" panose="020F0502020204030204" pitchFamily="34" charset="0"/>
                        </a:rPr>
                        <a:t>Urtean sartzen diren kluben kopurua: 1</a:t>
                      </a:r>
                    </a:p>
                  </a:txBody>
                  <a:tcPr marL="5715" marR="5715" marT="571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extLst>
                  <a:ext uri="{0D108BD9-81ED-4DB2-BD59-A6C34878D82A}">
                    <a16:rowId xmlns:a16="http://schemas.microsoft.com/office/drawing/2014/main" val="1641532383"/>
                  </a:ext>
                </a:extLst>
              </a:tr>
              <a:tr h="61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2.4. Klubentzako programa (sinple) bat egitea, hondartzako boleibola klubean integratzeko: zer entrenatu, noiz (boleibol denboraldian eta ondoren) eta nola entrenatu.</a:t>
                      </a:r>
                    </a:p>
                  </a:txBody>
                  <a:tcPr marL="5896" marR="5896" marT="5896" marB="0">
                    <a:lnL>
                      <a:noFill/>
                    </a:lnL>
                    <a:lnR>
                      <a:noFill/>
                    </a:lnR>
                    <a:lnT>
                      <a:noFill/>
                    </a:lnT>
                    <a:lnB>
                      <a:noFill/>
                    </a:lnB>
                    <a:noFill/>
                  </a:tcPr>
                </a:tc>
                <a:tc>
                  <a:txBody>
                    <a:bodyPr/>
                    <a:lstStyle/>
                    <a:p>
                      <a:pPr>
                        <a:lnSpc>
                          <a:spcPct val="107000"/>
                        </a:lnSpc>
                      </a:pPr>
                      <a:r>
                        <a:rPr lang="eu-ES" sz="1100" kern="100" noProof="0" dirty="0">
                          <a:effectLst/>
                          <a:latin typeface="Calibri" panose="020F0502020204030204" pitchFamily="34" charset="0"/>
                          <a:ea typeface="Calibri" panose="020F0502020204030204" pitchFamily="34" charset="0"/>
                          <a:cs typeface="Calibri" panose="020F0502020204030204" pitchFamily="34" charset="0"/>
                        </a:rPr>
                        <a:t>Egitaraua: 1</a:t>
                      </a:r>
                    </a:p>
                  </a:txBody>
                  <a:tcPr marL="5715" marR="5715" marT="571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303689577"/>
                  </a:ext>
                </a:extLst>
              </a:tr>
              <a:tr h="61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2.5. Klubetan sartuta ez dauden zaleak eta taldeak koordinatzea edo koordinatzen laguntzea. Elkarte bat sortzeko aukera, Federazioaren aurrean ordezkari bat duena.</a:t>
                      </a:r>
                    </a:p>
                  </a:txBody>
                  <a:tcPr marL="5896" marR="5896" marT="5896" marB="0">
                    <a:lnL>
                      <a:noFill/>
                    </a:lnL>
                    <a:lnR>
                      <a:noFill/>
                    </a:lnR>
                    <a:lnT>
                      <a:noFill/>
                    </a:lnT>
                    <a:lnB>
                      <a:noFill/>
                    </a:lnB>
                    <a:noFill/>
                  </a:tcPr>
                </a:tc>
                <a:tc>
                  <a:txBody>
                    <a:bodyPr/>
                    <a:lstStyle/>
                    <a:p>
                      <a:pPr>
                        <a:lnSpc>
                          <a:spcPct val="107000"/>
                        </a:lnSpc>
                      </a:pPr>
                      <a:r>
                        <a:rPr lang="eu-ES" sz="1100" kern="100" noProof="0" dirty="0">
                          <a:effectLst/>
                          <a:latin typeface="Calibri" panose="020F0502020204030204" pitchFamily="34" charset="0"/>
                          <a:ea typeface="Calibri" panose="020F0502020204030204" pitchFamily="34" charset="0"/>
                          <a:cs typeface="Calibri" panose="020F0502020204030204" pitchFamily="34" charset="0"/>
                        </a:rPr>
                        <a:t>Antolaketa: 1</a:t>
                      </a:r>
                    </a:p>
                  </a:txBody>
                  <a:tcPr marL="5715" marR="5715" marT="571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1841755891"/>
                  </a:ext>
                </a:extLst>
              </a:tr>
              <a:tr h="79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2.6. Lehiaketa-formatu bat diseinatzea (hurrengo atala) klubei zer jorratu behar duten erakusteko (batez ere entrenatu), bereziki hondartzako boleibolean, beren klubean, jokalariek lehiaketetan parte hartu ahal izan dezaten (lizentzia izatea, adibidez), eta maila emateko entrenatu dezaten.</a:t>
                      </a:r>
                    </a:p>
                  </a:txBody>
                  <a:tcPr marL="5896" marR="5896" marT="5896" marB="0">
                    <a:lnL>
                      <a:noFill/>
                    </a:lnL>
                    <a:lnR>
                      <a:noFill/>
                    </a:lnR>
                    <a:lnT>
                      <a:noFill/>
                    </a:lnT>
                    <a:lnB>
                      <a:noFill/>
                    </a:lnB>
                    <a:noFill/>
                  </a:tcPr>
                </a:tc>
                <a:tc>
                  <a:txBody>
                    <a:bodyPr/>
                    <a:lstStyle/>
                    <a:p>
                      <a:pPr>
                        <a:lnSpc>
                          <a:spcPct val="107000"/>
                        </a:lnSpc>
                      </a:pPr>
                      <a:r>
                        <a:rPr lang="eu-ES" sz="1100" kern="100" noProof="0" dirty="0">
                          <a:effectLst/>
                          <a:latin typeface="Calibri" panose="020F0502020204030204" pitchFamily="34" charset="0"/>
                          <a:ea typeface="Calibri" panose="020F0502020204030204" pitchFamily="34" charset="0"/>
                          <a:cs typeface="Calibri" panose="020F0502020204030204" pitchFamily="34" charset="0"/>
                        </a:rPr>
                        <a:t>Lehiaketako formatua: 1</a:t>
                      </a:r>
                    </a:p>
                  </a:txBody>
                  <a:tcPr marL="5715" marR="5715" marT="5715"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3751919318"/>
                  </a:ext>
                </a:extLst>
              </a:tr>
            </a:tbl>
          </a:graphicData>
        </a:graphic>
      </p:graphicFrame>
      <p:pic>
        <p:nvPicPr>
          <p:cNvPr id="21508" name="Picture 4" descr="Mujer De Voleibol De Playa Vectores, Ilustraciones y Gráficos - 123RF">
            <a:extLst>
              <a:ext uri="{FF2B5EF4-FFF2-40B4-BE49-F238E27FC236}">
                <a16:creationId xmlns:a16="http://schemas.microsoft.com/office/drawing/2014/main" id="{11A7AB7E-DB3D-5D99-AE9B-380C326F7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17" y="5131371"/>
            <a:ext cx="1122766" cy="134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1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184263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u-ES" altLang="en-CN" sz="3200" b="1" kern="1200" dirty="0">
                <a:solidFill>
                  <a:srgbClr val="F5801F"/>
                </a:solidFill>
                <a:latin typeface="Montserrat" pitchFamily="2" charset="77"/>
                <a:ea typeface="+mn-ea"/>
                <a:cs typeface="+mn-cs"/>
              </a:rPr>
              <a:t>3.</a:t>
            </a:r>
            <a:r>
              <a:rPr lang="eu-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u-ES" altLang="en-CN" sz="1800" b="1" kern="1200" dirty="0">
                <a:solidFill>
                  <a:srgbClr val="F5801F"/>
                </a:solidFill>
                <a:latin typeface="Montserrat" pitchFamily="2" charset="77"/>
                <a:ea typeface="+mn-ea"/>
                <a:cs typeface="+mn-cs"/>
              </a:rPr>
              <a:t>Hondartzako boleibolera jolastea ahalbidetzen duten instalazioak sustatzea</a:t>
            </a:r>
          </a:p>
        </p:txBody>
      </p:sp>
      <p:sp>
        <p:nvSpPr>
          <p:cNvPr id="2" name="Titel 18">
            <a:extLst>
              <a:ext uri="{FF2B5EF4-FFF2-40B4-BE49-F238E27FC236}">
                <a16:creationId xmlns:a16="http://schemas.microsoft.com/office/drawing/2014/main" id="{046FE983-29B2-9164-23DC-B9F2B169D8C2}"/>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dirty="0">
                <a:solidFill>
                  <a:srgbClr val="F5801F"/>
                </a:solidFill>
                <a:latin typeface="Montserrat" pitchFamily="2" charset="77"/>
                <a:ea typeface="+mn-ea"/>
                <a:cs typeface="+mn-cs"/>
              </a:rPr>
              <a:t>3.2. Helburu estrategikoak eta jarduketak &amp; proiektuak</a:t>
            </a:r>
          </a:p>
          <a:p>
            <a:pPr>
              <a:defRPr/>
            </a:pPr>
            <a:r>
              <a:rPr lang="eu-ES" altLang="es-ES" sz="2000" b="1" dirty="0">
                <a:solidFill>
                  <a:srgbClr val="F5801F"/>
                </a:solidFill>
                <a:latin typeface="Montserrat" pitchFamily="2" charset="77"/>
                <a:ea typeface="+mn-ea"/>
                <a:cs typeface="+mn-cs"/>
              </a:rPr>
              <a:t>Hondartzako boleibola 2030</a:t>
            </a:r>
          </a:p>
        </p:txBody>
      </p:sp>
      <p:graphicFrame>
        <p:nvGraphicFramePr>
          <p:cNvPr id="5" name="Tabla 4">
            <a:extLst>
              <a:ext uri="{FF2B5EF4-FFF2-40B4-BE49-F238E27FC236}">
                <a16:creationId xmlns:a16="http://schemas.microsoft.com/office/drawing/2014/main" id="{B2BD5EA6-633E-7895-3737-C3F616E48CA9}"/>
              </a:ext>
            </a:extLst>
          </p:cNvPr>
          <p:cNvGraphicFramePr>
            <a:graphicFrameLocks noGrp="1"/>
          </p:cNvGraphicFramePr>
          <p:nvPr>
            <p:extLst>
              <p:ext uri="{D42A27DB-BD31-4B8C-83A1-F6EECF244321}">
                <p14:modId xmlns:p14="http://schemas.microsoft.com/office/powerpoint/2010/main" val="6171960"/>
              </p:ext>
            </p:extLst>
          </p:nvPr>
        </p:nvGraphicFramePr>
        <p:xfrm>
          <a:off x="2574599" y="1259498"/>
          <a:ext cx="7131376" cy="3712100"/>
        </p:xfrm>
        <a:graphic>
          <a:graphicData uri="http://schemas.openxmlformats.org/drawingml/2006/table">
            <a:tbl>
              <a:tblPr/>
              <a:tblGrid>
                <a:gridCol w="4245775">
                  <a:extLst>
                    <a:ext uri="{9D8B030D-6E8A-4147-A177-3AD203B41FA5}">
                      <a16:colId xmlns:a16="http://schemas.microsoft.com/office/drawing/2014/main" val="2668123520"/>
                    </a:ext>
                  </a:extLst>
                </a:gridCol>
                <a:gridCol w="940680">
                  <a:extLst>
                    <a:ext uri="{9D8B030D-6E8A-4147-A177-3AD203B41FA5}">
                      <a16:colId xmlns:a16="http://schemas.microsoft.com/office/drawing/2014/main" val="2312014510"/>
                    </a:ext>
                  </a:extLst>
                </a:gridCol>
                <a:gridCol w="648307">
                  <a:extLst>
                    <a:ext uri="{9D8B030D-6E8A-4147-A177-3AD203B41FA5}">
                      <a16:colId xmlns:a16="http://schemas.microsoft.com/office/drawing/2014/main" val="2528606948"/>
                    </a:ext>
                  </a:extLst>
                </a:gridCol>
                <a:gridCol w="648307">
                  <a:extLst>
                    <a:ext uri="{9D8B030D-6E8A-4147-A177-3AD203B41FA5}">
                      <a16:colId xmlns:a16="http://schemas.microsoft.com/office/drawing/2014/main" val="2767546204"/>
                    </a:ext>
                  </a:extLst>
                </a:gridCol>
                <a:gridCol w="648307">
                  <a:extLst>
                    <a:ext uri="{9D8B030D-6E8A-4147-A177-3AD203B41FA5}">
                      <a16:colId xmlns:a16="http://schemas.microsoft.com/office/drawing/2014/main" val="2006393987"/>
                    </a:ext>
                  </a:extLst>
                </a:gridCol>
              </a:tblGrid>
              <a:tr h="292100">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JARDUKETAK</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ADIERAZLE</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2024-2026</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2027-2029</a:t>
                      </a:r>
                    </a:p>
                  </a:txBody>
                  <a:tcPr marL="6350" marR="6350" marT="6350"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cs typeface="Calibri" panose="020F0502020204030204" pitchFamily="34" charset="0"/>
                        </a:rPr>
                        <a:t>2029-2030</a:t>
                      </a:r>
                    </a:p>
                  </a:txBody>
                  <a:tcPr marL="6350" marR="6350" marT="6350" marB="0" anchor="ctr">
                    <a:lnL>
                      <a:noFill/>
                    </a:lnL>
                    <a:lnR>
                      <a:noFill/>
                    </a:lnR>
                    <a:lnT>
                      <a:noFill/>
                    </a:lnT>
                    <a:lnB>
                      <a:noFill/>
                    </a:lnB>
                    <a:solidFill>
                      <a:srgbClr val="F5801F"/>
                    </a:solidFill>
                  </a:tcPr>
                </a:tc>
                <a:extLst>
                  <a:ext uri="{0D108BD9-81ED-4DB2-BD59-A6C34878D82A}">
                    <a16:rowId xmlns:a16="http://schemas.microsoft.com/office/drawing/2014/main" val="3115197669"/>
                  </a:ext>
                </a:extLst>
              </a:tr>
              <a:tr h="79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3.1. Hondartzan ekipamenduren bat egon beharko lukeen kostaldea duten herrien mapa zehaztu, Gipuzkoa osoak ez oso urrutian ekipamendu bat izan dezan: Hondarribia, Donostia, Zarautz, Deba eta kostaldez kanpoko herrietan: Hernani, Tolosa,…</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Mapa:1</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475909432"/>
                  </a:ext>
                </a:extLst>
              </a:tr>
              <a:tr h="79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3.2. Instalazio-eredu desiragarria nolakoa izango litzatekeen zehaztu: zelai iraunkorra, aldagelak (kabina kolektiboa), argiztapen artifiziala,... eta okupazio arauak, denek jolastu ahal izateko eta, era berean, klubek beren jarduerak antolatzeko.</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Eredua: 1</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779497715"/>
                  </a:ext>
                </a:extLst>
              </a:tr>
              <a:tr h="612000">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3.3. Instalazio bat erabiltzeko eta zaintzeko arauen eskuliburua prestatu: sarea erlaxatu amaitzean, ez zintzilikatu saretik, ohartarazi instalazioa gaizki erabiltzen duten besteei,...</a:t>
                      </a:r>
                    </a:p>
                  </a:txBody>
                  <a:tcPr marL="6350" marR="6350" marT="6350"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cs typeface="Calibri" panose="020F0502020204030204" pitchFamily="34" charset="0"/>
                        </a:rPr>
                        <a:t>Erabilera-eskuliburua: 1</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2788485565"/>
                  </a:ext>
                </a:extLst>
              </a:tr>
              <a:tr h="792000">
                <a:tc>
                  <a:txBody>
                    <a:bodyPr/>
                    <a:lstStyle/>
                    <a:p>
                      <a:pPr marR="0" algn="l" rtl="0" fontAlgn="t">
                        <a:lnSpc>
                          <a:spcPct val="100000"/>
                        </a:lnSpc>
                        <a:spcBef>
                          <a:spcPts val="0"/>
                        </a:spcBef>
                        <a:spcAft>
                          <a:spcPts val="0"/>
                        </a:spcAft>
                        <a:buClr>
                          <a:srgbClr val="000000"/>
                        </a:buClr>
                        <a:buFont typeface="Arial"/>
                      </a:pPr>
                      <a:r>
                        <a:rPr lang="eu-ES" sz="1100" b="0" i="0" u="none" strike="noStrike" cap="none" noProof="0" dirty="0">
                          <a:solidFill>
                            <a:srgbClr val="000000"/>
                          </a:solidFill>
                          <a:effectLst/>
                          <a:latin typeface="Calibri" panose="020F0502020204030204" pitchFamily="34" charset="0"/>
                          <a:ea typeface="+mn-ea"/>
                          <a:cs typeface="Calibri" panose="020F0502020204030204" pitchFamily="34" charset="0"/>
                          <a:sym typeface="Arial"/>
                        </a:rPr>
                        <a:t>3.4. Hondartzako Boleibola praktikatzeko erraztasun horiek lortzeko Administrazioekin elkarrizketa sustatzea, klubekin koordinatuta. Surfaren antzera sor litekeen eragin ekonomikoaren azterketa egitea, adibidez, ekitaldiak antolatuz.</a:t>
                      </a: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3520448278"/>
                  </a:ext>
                </a:extLst>
              </a:tr>
              <a:tr h="432000">
                <a:tc>
                  <a:txBody>
                    <a:bodyPr/>
                    <a:lstStyle/>
                    <a:p>
                      <a:pPr marR="0" algn="l" rtl="0" fontAlgn="t">
                        <a:lnSpc>
                          <a:spcPct val="100000"/>
                        </a:lnSpc>
                        <a:spcBef>
                          <a:spcPts val="0"/>
                        </a:spcBef>
                        <a:spcAft>
                          <a:spcPts val="0"/>
                        </a:spcAft>
                        <a:buClr>
                          <a:srgbClr val="000000"/>
                        </a:buClr>
                        <a:buFont typeface="Arial"/>
                      </a:pPr>
                      <a:r>
                        <a:rPr lang="eu-ES" sz="1100" b="0" i="0" u="none" strike="noStrike" cap="none" noProof="0" dirty="0">
                          <a:solidFill>
                            <a:srgbClr val="000000"/>
                          </a:solidFill>
                          <a:effectLst/>
                          <a:latin typeface="Calibri" panose="020F0502020204030204" pitchFamily="34" charset="0"/>
                          <a:ea typeface="+mn-ea"/>
                          <a:cs typeface="Calibri" panose="020F0502020204030204" pitchFamily="34" charset="0"/>
                          <a:sym typeface="Arial"/>
                        </a:rPr>
                        <a:t>3.5. Klubekin koordinatuta, Administrazioekin elkarrizketa sustatzea Hondartzako Boleibola praktikatzeko instalazio estaliak lortzeko.</a:t>
                      </a:r>
                    </a:p>
                  </a:txBody>
                  <a:tcPr marL="6350" marR="6350" marT="6350" marB="0">
                    <a:lnL>
                      <a:noFill/>
                    </a:lnL>
                    <a:lnR>
                      <a:noFill/>
                    </a:lnR>
                    <a:lnT>
                      <a:noFill/>
                    </a:lnT>
                    <a:lnB>
                      <a:noFill/>
                    </a:lnB>
                    <a:noFill/>
                  </a:tcPr>
                </a:tc>
                <a:tc>
                  <a:txBody>
                    <a:bodyPr/>
                    <a:lstStyle/>
                    <a:p>
                      <a:pPr algn="l" fontAlgn="t"/>
                      <a:endParaRPr lang="eu-ES" sz="1100" b="0" i="0" u="none" strike="noStrike" noProof="0" dirty="0">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u-ES" sz="1100" b="1" i="0" u="none" strike="noStrike" noProof="0"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858338795"/>
                  </a:ext>
                </a:extLst>
              </a:tr>
            </a:tbl>
          </a:graphicData>
        </a:graphic>
      </p:graphicFrame>
      <p:pic>
        <p:nvPicPr>
          <p:cNvPr id="22530" name="Picture 2" descr="Vectores e ilustraciones de Playa voleibol para descargar gratis | Freepik">
            <a:extLst>
              <a:ext uri="{FF2B5EF4-FFF2-40B4-BE49-F238E27FC236}">
                <a16:creationId xmlns:a16="http://schemas.microsoft.com/office/drawing/2014/main" id="{30DFF049-5E9E-DAAC-8E61-735A1828B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64" y="4955359"/>
            <a:ext cx="1486271" cy="148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3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4541-DF3B-6F68-AC41-AD1C9ACE681B}"/>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71F64A74-AC03-ADF0-F2BE-36A34B30BE0B}"/>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4">
            <a:extLst>
              <a:ext uri="{FF2B5EF4-FFF2-40B4-BE49-F238E27FC236}">
                <a16:creationId xmlns:a16="http://schemas.microsoft.com/office/drawing/2014/main" id="{EF7EB302-5056-9B76-38E4-13E456F5DDE8}"/>
              </a:ext>
            </a:extLst>
          </p:cNvPr>
          <p:cNvSpPr txBox="1"/>
          <p:nvPr/>
        </p:nvSpPr>
        <p:spPr>
          <a:xfrm>
            <a:off x="3506213" y="3605288"/>
            <a:ext cx="63166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u-ES" sz="3200" b="1" i="0" u="none" strike="noStrike" kern="0" cap="none" spc="300" normalizeH="0" baseline="0">
                <a:ln>
                  <a:noFill/>
                </a:ln>
                <a:solidFill>
                  <a:srgbClr val="F5801F"/>
                </a:solidFill>
                <a:effectLst/>
                <a:uLnTx/>
                <a:uFillTx/>
                <a:latin typeface="Montserrat" pitchFamily="2" charset="77"/>
                <a:cs typeface="Arial"/>
                <a:sym typeface="Arial"/>
              </a:rPr>
              <a:t>Planaren Gobernantza</a:t>
            </a:r>
          </a:p>
        </p:txBody>
      </p:sp>
      <p:sp>
        <p:nvSpPr>
          <p:cNvPr id="5" name="Diagrama de flujo: conector 3">
            <a:extLst>
              <a:ext uri="{FF2B5EF4-FFF2-40B4-BE49-F238E27FC236}">
                <a16:creationId xmlns:a16="http://schemas.microsoft.com/office/drawing/2014/main" id="{B0E0CE35-19F1-A305-A6FB-85FEDF8B9509}"/>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400" b="1" i="0" u="none" strike="noStrike" kern="0" cap="none" spc="300" normalizeH="0" baseline="0" noProof="0" dirty="0">
                <a:ln>
                  <a:noFill/>
                </a:ln>
                <a:solidFill>
                  <a:srgbClr val="F5801F"/>
                </a:solidFill>
                <a:effectLst/>
                <a:uLnTx/>
                <a:uFillTx/>
                <a:latin typeface="Raleway" panose="020B0503030101060003" pitchFamily="34" charset="0"/>
                <a:ea typeface="+mn-ea"/>
                <a:cs typeface="+mn-cs"/>
                <a:sym typeface="Arial"/>
              </a:rPr>
              <a:t>4</a:t>
            </a:r>
          </a:p>
        </p:txBody>
      </p:sp>
      <p:sp>
        <p:nvSpPr>
          <p:cNvPr id="6" name="TextBox 5">
            <a:extLst>
              <a:ext uri="{FF2B5EF4-FFF2-40B4-BE49-F238E27FC236}">
                <a16:creationId xmlns:a16="http://schemas.microsoft.com/office/drawing/2014/main" id="{05D154C3-39EE-4CA7-2851-83E6E24B5B75}"/>
              </a:ext>
            </a:extLst>
          </p:cNvPr>
          <p:cNvSpPr txBox="1"/>
          <p:nvPr/>
        </p:nvSpPr>
        <p:spPr>
          <a:xfrm>
            <a:off x="3589338" y="4306683"/>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u-ES" sz="1600" b="1" spc="300" dirty="0">
                <a:solidFill>
                  <a:srgbClr val="948A54"/>
                </a:solidFill>
                <a:latin typeface="Montserrat" pitchFamily="2" charset="77"/>
              </a:rPr>
              <a:t>Gipuzkoako Boleibolaren Plan Prospektibo-Estrategikoa – 2030</a:t>
            </a:r>
          </a:p>
        </p:txBody>
      </p:sp>
    </p:spTree>
    <p:extLst>
      <p:ext uri="{BB962C8B-B14F-4D97-AF65-F5344CB8AC3E}">
        <p14:creationId xmlns:p14="http://schemas.microsoft.com/office/powerpoint/2010/main" val="148346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ángulo: esquinas redondeadas 82">
            <a:extLst>
              <a:ext uri="{FF2B5EF4-FFF2-40B4-BE49-F238E27FC236}">
                <a16:creationId xmlns:a16="http://schemas.microsoft.com/office/drawing/2014/main" id="{6E519B85-F776-1EA0-2132-0227106B1A5D}"/>
              </a:ext>
            </a:extLst>
          </p:cNvPr>
          <p:cNvSpPr/>
          <p:nvPr/>
        </p:nvSpPr>
        <p:spPr>
          <a:xfrm>
            <a:off x="1971304" y="5071516"/>
            <a:ext cx="5973288" cy="1489900"/>
          </a:xfrm>
          <a:prstGeom prst="roundRect">
            <a:avLst/>
          </a:prstGeom>
          <a:solidFill>
            <a:srgbClr val="FCDDC4"/>
          </a:solidFill>
          <a:ln w="28575" cap="flat" cmpd="sng" algn="ctr">
            <a:solidFill>
              <a:srgbClr val="F5801F"/>
            </a:solidFill>
            <a:prstDash val="solid"/>
            <a:miter lim="800000"/>
          </a:ln>
          <a:effectLst/>
        </p:spPr>
        <p:txBody>
          <a:bodyPr anchor="b" anchorCtr="0"/>
          <a:lstStyle/>
          <a:p>
            <a:pPr algn="ctr" defTabSz="457200" eaLnBrk="0" fontAlgn="base" hangingPunct="0">
              <a:spcBef>
                <a:spcPct val="0"/>
              </a:spcBef>
              <a:spcAft>
                <a:spcPct val="0"/>
              </a:spcAft>
              <a:buClrTx/>
            </a:pPr>
            <a:r>
              <a:rPr lang="eu-ES" sz="1600" b="1" kern="1200" dirty="0">
                <a:solidFill>
                  <a:srgbClr val="2D3847"/>
                </a:solidFill>
                <a:latin typeface="Montserrat" pitchFamily="2" charset="77"/>
                <a:ea typeface="+mn-ea"/>
                <a:cs typeface="Arial" panose="020B0604020202020204" pitchFamily="34" charset="0"/>
              </a:rPr>
              <a:t>LANPOSTUAK</a:t>
            </a:r>
          </a:p>
        </p:txBody>
      </p:sp>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63121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noProof="1">
                <a:solidFill>
                  <a:srgbClr val="F5801F"/>
                </a:solidFill>
                <a:latin typeface="Montserrat" pitchFamily="2" charset="77"/>
                <a:ea typeface="+mn-ea"/>
                <a:cs typeface="+mn-cs"/>
              </a:rPr>
              <a:t>4. Planaren gobernantza: organigrama</a:t>
            </a:r>
          </a:p>
        </p:txBody>
      </p:sp>
      <p:cxnSp>
        <p:nvCxnSpPr>
          <p:cNvPr id="3" name="Straight Connector 41">
            <a:extLst>
              <a:ext uri="{FF2B5EF4-FFF2-40B4-BE49-F238E27FC236}">
                <a16:creationId xmlns:a16="http://schemas.microsoft.com/office/drawing/2014/main" id="{FE0659C7-5BD2-AFD6-A731-E21A889910DC}"/>
              </a:ext>
            </a:extLst>
          </p:cNvPr>
          <p:cNvCxnSpPr/>
          <p:nvPr/>
        </p:nvCxnSpPr>
        <p:spPr>
          <a:xfrm>
            <a:off x="3750047" y="4143454"/>
            <a:ext cx="0" cy="306826"/>
          </a:xfrm>
          <a:prstGeom prst="line">
            <a:avLst/>
          </a:prstGeom>
          <a:noFill/>
          <a:ln w="38100" cap="flat" cmpd="sng" algn="ctr">
            <a:solidFill>
              <a:srgbClr val="F5801F"/>
            </a:solidFill>
            <a:prstDash val="solid"/>
            <a:miter lim="800000"/>
          </a:ln>
          <a:effectLst/>
        </p:spPr>
      </p:cxnSp>
      <p:cxnSp>
        <p:nvCxnSpPr>
          <p:cNvPr id="4" name="Straight Connector 42">
            <a:extLst>
              <a:ext uri="{FF2B5EF4-FFF2-40B4-BE49-F238E27FC236}">
                <a16:creationId xmlns:a16="http://schemas.microsoft.com/office/drawing/2014/main" id="{1F4AC1AF-A919-F607-0DD5-DF5E57C3CDB2}"/>
              </a:ext>
            </a:extLst>
          </p:cNvPr>
          <p:cNvCxnSpPr/>
          <p:nvPr/>
        </p:nvCxnSpPr>
        <p:spPr>
          <a:xfrm>
            <a:off x="5938972" y="4140250"/>
            <a:ext cx="0" cy="306826"/>
          </a:xfrm>
          <a:prstGeom prst="line">
            <a:avLst/>
          </a:prstGeom>
          <a:noFill/>
          <a:ln w="38100" cap="flat" cmpd="sng" algn="ctr">
            <a:solidFill>
              <a:srgbClr val="F5801F"/>
            </a:solidFill>
            <a:prstDash val="solid"/>
            <a:miter lim="800000"/>
          </a:ln>
          <a:effectLst/>
        </p:spPr>
      </p:cxnSp>
      <p:cxnSp>
        <p:nvCxnSpPr>
          <p:cNvPr id="5" name="Straight Connector 43">
            <a:extLst>
              <a:ext uri="{FF2B5EF4-FFF2-40B4-BE49-F238E27FC236}">
                <a16:creationId xmlns:a16="http://schemas.microsoft.com/office/drawing/2014/main" id="{499B23AE-5B8B-94F6-70D9-61D3FB96849C}"/>
              </a:ext>
            </a:extLst>
          </p:cNvPr>
          <p:cNvCxnSpPr/>
          <p:nvPr/>
        </p:nvCxnSpPr>
        <p:spPr>
          <a:xfrm>
            <a:off x="8124149" y="4140250"/>
            <a:ext cx="0" cy="306826"/>
          </a:xfrm>
          <a:prstGeom prst="line">
            <a:avLst/>
          </a:prstGeom>
          <a:noFill/>
          <a:ln w="38100" cap="flat" cmpd="sng" algn="ctr">
            <a:solidFill>
              <a:srgbClr val="F5801F"/>
            </a:solidFill>
            <a:prstDash val="solid"/>
            <a:miter lim="800000"/>
          </a:ln>
          <a:effectLst/>
        </p:spPr>
      </p:cxnSp>
      <p:sp>
        <p:nvSpPr>
          <p:cNvPr id="7" name="Flecha: hacia abajo 6">
            <a:extLst>
              <a:ext uri="{FF2B5EF4-FFF2-40B4-BE49-F238E27FC236}">
                <a16:creationId xmlns:a16="http://schemas.microsoft.com/office/drawing/2014/main" id="{1479D896-B201-BA91-A1D9-37006766B7EC}"/>
              </a:ext>
            </a:extLst>
          </p:cNvPr>
          <p:cNvSpPr/>
          <p:nvPr/>
        </p:nvSpPr>
        <p:spPr>
          <a:xfrm>
            <a:off x="4674133" y="1336362"/>
            <a:ext cx="517649" cy="2049633"/>
          </a:xfrm>
          <a:prstGeom prst="downArrow">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8" name="Rectángulo: esquinas redondeadas 7">
            <a:extLst>
              <a:ext uri="{FF2B5EF4-FFF2-40B4-BE49-F238E27FC236}">
                <a16:creationId xmlns:a16="http://schemas.microsoft.com/office/drawing/2014/main" id="{DD8AD706-176F-EA33-4089-08A938AF3010}"/>
              </a:ext>
            </a:extLst>
          </p:cNvPr>
          <p:cNvSpPr/>
          <p:nvPr/>
        </p:nvSpPr>
        <p:spPr>
          <a:xfrm>
            <a:off x="3505491" y="921612"/>
            <a:ext cx="2895018" cy="431800"/>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18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BATZARRA</a:t>
            </a:r>
          </a:p>
        </p:txBody>
      </p:sp>
      <p:sp>
        <p:nvSpPr>
          <p:cNvPr id="9" name="Rectángulo: esquinas redondeadas 8">
            <a:extLst>
              <a:ext uri="{FF2B5EF4-FFF2-40B4-BE49-F238E27FC236}">
                <a16:creationId xmlns:a16="http://schemas.microsoft.com/office/drawing/2014/main" id="{B319C6D5-C3C7-D89B-1042-1A561FB18B2A}"/>
              </a:ext>
            </a:extLst>
          </p:cNvPr>
          <p:cNvSpPr/>
          <p:nvPr/>
        </p:nvSpPr>
        <p:spPr>
          <a:xfrm>
            <a:off x="403761" y="1484784"/>
            <a:ext cx="9357745" cy="3324722"/>
          </a:xfrm>
          <a:prstGeom prst="roundRect">
            <a:avLst/>
          </a:prstGeom>
          <a:solidFill>
            <a:srgbClr val="FCDDC4"/>
          </a:solidFill>
          <a:ln w="28575" cap="flat" cmpd="sng" algn="ctr">
            <a:solidFill>
              <a:srgbClr val="F5801F"/>
            </a:solidFill>
            <a:prstDash val="solid"/>
            <a:miter lim="800000"/>
          </a:ln>
          <a:effectLst/>
        </p:spPr>
        <p:txBody>
          <a:bodyPr anchor="t" anchorCtr="0"/>
          <a:lstStyle/>
          <a:p>
            <a:pPr algn="ctr" defTabSz="457200" eaLnBrk="0" fontAlgn="base" hangingPunct="0">
              <a:spcBef>
                <a:spcPct val="0"/>
              </a:spcBef>
              <a:spcAft>
                <a:spcPct val="0"/>
              </a:spcAft>
              <a:buClrTx/>
            </a:pPr>
            <a:r>
              <a:rPr lang="eu-ES" sz="1800" b="1" kern="1200" dirty="0">
                <a:solidFill>
                  <a:srgbClr val="2D3847"/>
                </a:solidFill>
                <a:latin typeface="Montserrat" pitchFamily="2" charset="77"/>
                <a:ea typeface="+mn-ea"/>
                <a:cs typeface="Arial" panose="020B0604020202020204" pitchFamily="34" charset="0"/>
              </a:rPr>
              <a:t>ZUZENDARITZA BATZORDEA</a:t>
            </a:r>
          </a:p>
        </p:txBody>
      </p:sp>
      <p:cxnSp>
        <p:nvCxnSpPr>
          <p:cNvPr id="10" name="Conector recto 9">
            <a:extLst>
              <a:ext uri="{FF2B5EF4-FFF2-40B4-BE49-F238E27FC236}">
                <a16:creationId xmlns:a16="http://schemas.microsoft.com/office/drawing/2014/main" id="{1D8B9448-3E6A-3C30-3617-D4A070DC993D}"/>
              </a:ext>
            </a:extLst>
          </p:cNvPr>
          <p:cNvCxnSpPr>
            <a:cxnSpLocks/>
          </p:cNvCxnSpPr>
          <p:nvPr/>
        </p:nvCxnSpPr>
        <p:spPr>
          <a:xfrm flipH="1">
            <a:off x="4411662" y="2708622"/>
            <a:ext cx="722313" cy="0"/>
          </a:xfrm>
          <a:prstGeom prst="line">
            <a:avLst/>
          </a:prstGeom>
          <a:noFill/>
          <a:ln w="25400" cap="flat" cmpd="sng" algn="ctr">
            <a:solidFill>
              <a:srgbClr val="F5801F"/>
            </a:solidFill>
            <a:prstDash val="solid"/>
            <a:miter lim="800000"/>
          </a:ln>
          <a:effectLst/>
        </p:spPr>
      </p:cxnSp>
      <p:cxnSp>
        <p:nvCxnSpPr>
          <p:cNvPr id="11" name="Conector recto 10">
            <a:extLst>
              <a:ext uri="{FF2B5EF4-FFF2-40B4-BE49-F238E27FC236}">
                <a16:creationId xmlns:a16="http://schemas.microsoft.com/office/drawing/2014/main" id="{DFD8A757-B655-25B4-A934-0E1C544AD697}"/>
              </a:ext>
            </a:extLst>
          </p:cNvPr>
          <p:cNvCxnSpPr>
            <a:cxnSpLocks/>
            <a:stCxn id="17" idx="0"/>
            <a:endCxn id="16" idx="2"/>
          </p:cNvCxnSpPr>
          <p:nvPr/>
        </p:nvCxnSpPr>
        <p:spPr>
          <a:xfrm flipV="1">
            <a:off x="1273225" y="2937788"/>
            <a:ext cx="3679774" cy="825691"/>
          </a:xfrm>
          <a:prstGeom prst="line">
            <a:avLst/>
          </a:prstGeom>
          <a:noFill/>
          <a:ln w="25400" cap="flat" cmpd="sng" algn="ctr">
            <a:solidFill>
              <a:srgbClr val="F5801F"/>
            </a:solidFill>
            <a:prstDash val="solid"/>
            <a:miter lim="800000"/>
          </a:ln>
          <a:effectLst/>
        </p:spPr>
      </p:cxnSp>
      <p:cxnSp>
        <p:nvCxnSpPr>
          <p:cNvPr id="12" name="Conector recto 11">
            <a:extLst>
              <a:ext uri="{FF2B5EF4-FFF2-40B4-BE49-F238E27FC236}">
                <a16:creationId xmlns:a16="http://schemas.microsoft.com/office/drawing/2014/main" id="{D2EEDDAC-25FD-ED0C-6F8E-CEDC18063CE7}"/>
              </a:ext>
            </a:extLst>
          </p:cNvPr>
          <p:cNvCxnSpPr>
            <a:cxnSpLocks/>
            <a:stCxn id="20" idx="0"/>
            <a:endCxn id="16" idx="2"/>
          </p:cNvCxnSpPr>
          <p:nvPr/>
        </p:nvCxnSpPr>
        <p:spPr>
          <a:xfrm flipH="1" flipV="1">
            <a:off x="4952999" y="2937788"/>
            <a:ext cx="1000887" cy="825691"/>
          </a:xfrm>
          <a:prstGeom prst="line">
            <a:avLst/>
          </a:prstGeom>
          <a:noFill/>
          <a:ln w="25400" cap="flat" cmpd="sng" algn="ctr">
            <a:solidFill>
              <a:srgbClr val="F5801F"/>
            </a:solidFill>
            <a:prstDash val="solid"/>
            <a:miter lim="800000"/>
          </a:ln>
          <a:effectLst/>
        </p:spPr>
      </p:cxnSp>
      <p:cxnSp>
        <p:nvCxnSpPr>
          <p:cNvPr id="13" name="Conector recto 12">
            <a:extLst>
              <a:ext uri="{FF2B5EF4-FFF2-40B4-BE49-F238E27FC236}">
                <a16:creationId xmlns:a16="http://schemas.microsoft.com/office/drawing/2014/main" id="{5C6B7DA9-B6AC-0A09-FA02-A7E0552C9069}"/>
              </a:ext>
            </a:extLst>
          </p:cNvPr>
          <p:cNvCxnSpPr>
            <a:cxnSpLocks/>
            <a:stCxn id="18" idx="0"/>
            <a:endCxn id="16" idx="2"/>
          </p:cNvCxnSpPr>
          <p:nvPr/>
        </p:nvCxnSpPr>
        <p:spPr>
          <a:xfrm flipV="1">
            <a:off x="2895126" y="2937788"/>
            <a:ext cx="2057873" cy="822487"/>
          </a:xfrm>
          <a:prstGeom prst="line">
            <a:avLst/>
          </a:prstGeom>
          <a:noFill/>
          <a:ln w="25400" cap="flat" cmpd="sng" algn="ctr">
            <a:solidFill>
              <a:srgbClr val="F5801F"/>
            </a:solidFill>
            <a:prstDash val="solid"/>
            <a:miter lim="800000"/>
          </a:ln>
          <a:effectLst/>
        </p:spPr>
      </p:cxnSp>
      <p:cxnSp>
        <p:nvCxnSpPr>
          <p:cNvPr id="15" name="Conector recto 14">
            <a:extLst>
              <a:ext uri="{FF2B5EF4-FFF2-40B4-BE49-F238E27FC236}">
                <a16:creationId xmlns:a16="http://schemas.microsoft.com/office/drawing/2014/main" id="{8AC8B182-3E6A-5DC4-18BA-6D18C0755035}"/>
              </a:ext>
            </a:extLst>
          </p:cNvPr>
          <p:cNvCxnSpPr>
            <a:cxnSpLocks/>
            <a:stCxn id="19" idx="0"/>
            <a:endCxn id="16" idx="2"/>
          </p:cNvCxnSpPr>
          <p:nvPr/>
        </p:nvCxnSpPr>
        <p:spPr>
          <a:xfrm flipV="1">
            <a:off x="4543393" y="2937788"/>
            <a:ext cx="409606" cy="825691"/>
          </a:xfrm>
          <a:prstGeom prst="line">
            <a:avLst/>
          </a:prstGeom>
          <a:noFill/>
          <a:ln w="25400" cap="flat" cmpd="sng" algn="ctr">
            <a:solidFill>
              <a:srgbClr val="F5801F"/>
            </a:solidFill>
            <a:prstDash val="solid"/>
            <a:miter lim="800000"/>
          </a:ln>
          <a:effectLst/>
        </p:spPr>
      </p:cxnSp>
      <p:sp>
        <p:nvSpPr>
          <p:cNvPr id="16" name="Rectángulo: esquinas redondeadas 15">
            <a:extLst>
              <a:ext uri="{FF2B5EF4-FFF2-40B4-BE49-F238E27FC236}">
                <a16:creationId xmlns:a16="http://schemas.microsoft.com/office/drawing/2014/main" id="{895BD089-1D0D-99DA-67B4-E115D08B46DA}"/>
              </a:ext>
            </a:extLst>
          </p:cNvPr>
          <p:cNvSpPr/>
          <p:nvPr/>
        </p:nvSpPr>
        <p:spPr>
          <a:xfrm>
            <a:off x="3505489" y="2060848"/>
            <a:ext cx="2895019" cy="876940"/>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18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Lehendakaria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Zuzendaritza Batzordea koordinatzen du</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Gipuzkoako Foru Aldundiarekiko harremana</a:t>
            </a:r>
          </a:p>
          <a:p>
            <a:pPr marL="0" marR="0" lvl="0" indent="0" algn="ctr" defTabSz="457200" eaLnBrk="0" fontAlgn="base" latinLnBrk="0" hangingPunct="0">
              <a:lnSpc>
                <a:spcPct val="100000"/>
              </a:lnSpc>
              <a:spcBef>
                <a:spcPct val="0"/>
              </a:spcBef>
              <a:spcAft>
                <a:spcPct val="0"/>
              </a:spcAft>
              <a:buClrTx/>
              <a:buSzTx/>
              <a:buFontTx/>
              <a:buNone/>
              <a:tabLst/>
              <a:defRPr/>
            </a:pPr>
            <a:r>
              <a:rPr lang="eu-ES" sz="800" kern="1200" dirty="0">
                <a:solidFill>
                  <a:srgbClr val="2D3847"/>
                </a:solidFill>
                <a:latin typeface="Montserrat" pitchFamily="2" charset="77"/>
                <a:ea typeface="+mn-ea"/>
                <a:cs typeface="Arial" panose="020B0604020202020204" pitchFamily="34" charset="0"/>
              </a:rPr>
              <a:t>Euskadiko Federazioan ordezkaritza</a:t>
            </a:r>
            <a:endParaRPr kumimoji="0" lang="eu-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endParaRPr>
          </a:p>
        </p:txBody>
      </p:sp>
      <p:sp>
        <p:nvSpPr>
          <p:cNvPr id="17" name="Rectángulo: esquinas redondeadas 72">
            <a:extLst>
              <a:ext uri="{FF2B5EF4-FFF2-40B4-BE49-F238E27FC236}">
                <a16:creationId xmlns:a16="http://schemas.microsoft.com/office/drawing/2014/main" id="{4867744B-AFF0-94B8-BD68-856526E0F7AF}"/>
              </a:ext>
            </a:extLst>
          </p:cNvPr>
          <p:cNvSpPr/>
          <p:nvPr/>
        </p:nvSpPr>
        <p:spPr>
          <a:xfrm>
            <a:off x="462274" y="3763479"/>
            <a:ext cx="1621901" cy="682998"/>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lang="eu-ES" b="1" kern="1200" dirty="0">
                <a:solidFill>
                  <a:srgbClr val="2D3847"/>
                </a:solidFill>
                <a:latin typeface="Montserrat" pitchFamily="2" charset="77"/>
                <a:ea typeface="+mn-ea"/>
                <a:cs typeface="Arial" panose="020B0604020202020204" pitchFamily="34" charset="0"/>
              </a:rPr>
              <a:t>Lehendakari-ordea</a:t>
            </a:r>
          </a:p>
        </p:txBody>
      </p:sp>
      <p:sp>
        <p:nvSpPr>
          <p:cNvPr id="18" name="Rectángulo: esquinas redondeadas 72">
            <a:extLst>
              <a:ext uri="{FF2B5EF4-FFF2-40B4-BE49-F238E27FC236}">
                <a16:creationId xmlns:a16="http://schemas.microsoft.com/office/drawing/2014/main" id="{1801CC8D-F963-18BB-7ACE-84F116E1B0D9}"/>
              </a:ext>
            </a:extLst>
          </p:cNvPr>
          <p:cNvSpPr/>
          <p:nvPr/>
        </p:nvSpPr>
        <p:spPr>
          <a:xfrm>
            <a:off x="2162132" y="3760275"/>
            <a:ext cx="1465987" cy="68620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lang="eu-ES" b="1" kern="1200" dirty="0">
                <a:solidFill>
                  <a:srgbClr val="2D3847"/>
                </a:solidFill>
                <a:latin typeface="Montserrat" pitchFamily="2" charset="77"/>
                <a:ea typeface="+mn-ea"/>
                <a:cs typeface="Arial" panose="020B0604020202020204" pitchFamily="34" charset="0"/>
              </a:rPr>
              <a:t>Diruzaina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7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Finantza-arloa zuzentzen du</a:t>
            </a:r>
          </a:p>
        </p:txBody>
      </p:sp>
      <p:sp>
        <p:nvSpPr>
          <p:cNvPr id="19" name="Rectángulo: esquinas redondeadas 72">
            <a:extLst>
              <a:ext uri="{FF2B5EF4-FFF2-40B4-BE49-F238E27FC236}">
                <a16:creationId xmlns:a16="http://schemas.microsoft.com/office/drawing/2014/main" id="{2F8E34E2-DA95-94C0-2F09-C0A73571D287}"/>
              </a:ext>
            </a:extLst>
          </p:cNvPr>
          <p:cNvSpPr/>
          <p:nvPr/>
        </p:nvSpPr>
        <p:spPr>
          <a:xfrm>
            <a:off x="3711086" y="3763479"/>
            <a:ext cx="1664613" cy="674825"/>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Idazkaria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7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Idazkaritzaren eremua zuzentzen du</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7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(akta-liburua…)</a:t>
            </a:r>
          </a:p>
        </p:txBody>
      </p:sp>
      <p:sp>
        <p:nvSpPr>
          <p:cNvPr id="20" name="Rectángulo: esquinas redondeadas 72">
            <a:extLst>
              <a:ext uri="{FF2B5EF4-FFF2-40B4-BE49-F238E27FC236}">
                <a16:creationId xmlns:a16="http://schemas.microsoft.com/office/drawing/2014/main" id="{4B774568-5523-7F5E-A232-ED0AED5370E6}"/>
              </a:ext>
            </a:extLst>
          </p:cNvPr>
          <p:cNvSpPr/>
          <p:nvPr/>
        </p:nvSpPr>
        <p:spPr>
          <a:xfrm>
            <a:off x="5449886" y="3763479"/>
            <a:ext cx="1008000"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Bokala</a:t>
            </a:r>
            <a:endParaRPr lang="eu-ES" sz="1600" b="1" kern="1200" dirty="0">
              <a:solidFill>
                <a:srgbClr val="2D3847"/>
              </a:solidFill>
              <a:latin typeface="Montserrat" pitchFamily="2" charset="77"/>
              <a:ea typeface="+mn-ea"/>
              <a:cs typeface="Arial" panose="020B0604020202020204" pitchFamily="34" charset="0"/>
            </a:endParaRPr>
          </a:p>
          <a:p>
            <a:pPr marL="0" marR="0" lvl="0" indent="0" algn="ctr" defTabSz="457200" eaLnBrk="0" fontAlgn="base" latinLnBrk="0" hangingPunct="0">
              <a:lnSpc>
                <a:spcPct val="100000"/>
              </a:lnSpc>
              <a:spcBef>
                <a:spcPct val="0"/>
              </a:spcBef>
              <a:spcAft>
                <a:spcPct val="0"/>
              </a:spcAft>
              <a:buClrTx/>
              <a:buSzTx/>
              <a:buFontTx/>
              <a:buNone/>
              <a:tabLst/>
              <a:defRPr/>
            </a:pPr>
            <a:r>
              <a:rPr lang="eu-ES" sz="800" kern="1200" dirty="0">
                <a:solidFill>
                  <a:srgbClr val="2D3847"/>
                </a:solidFill>
                <a:latin typeface="Montserrat" pitchFamily="2" charset="77"/>
                <a:ea typeface="+mn-ea"/>
                <a:cs typeface="Arial" panose="020B0604020202020204" pitchFamily="34" charset="0"/>
              </a:rPr>
              <a:t>Arbitraje-estamentua</a:t>
            </a:r>
          </a:p>
        </p:txBody>
      </p:sp>
      <p:sp>
        <p:nvSpPr>
          <p:cNvPr id="21" name="Rectángulo: esquinas redondeadas 72">
            <a:extLst>
              <a:ext uri="{FF2B5EF4-FFF2-40B4-BE49-F238E27FC236}">
                <a16:creationId xmlns:a16="http://schemas.microsoft.com/office/drawing/2014/main" id="{EC5D723E-E49F-C7D6-0249-3F5391B8A3CA}"/>
              </a:ext>
            </a:extLst>
          </p:cNvPr>
          <p:cNvSpPr/>
          <p:nvPr/>
        </p:nvSpPr>
        <p:spPr>
          <a:xfrm>
            <a:off x="2650922" y="5278290"/>
            <a:ext cx="1782940" cy="837284"/>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lang="eu-ES" sz="1800" b="1" kern="1200" dirty="0">
                <a:solidFill>
                  <a:srgbClr val="2D3847"/>
                </a:solidFill>
                <a:latin typeface="Montserrat" pitchFamily="2" charset="77"/>
                <a:ea typeface="+mn-ea"/>
                <a:cs typeface="Arial" panose="020B0604020202020204" pitchFamily="34" charset="0"/>
              </a:rPr>
              <a:t>Kirol arloko zuzendaria</a:t>
            </a:r>
          </a:p>
        </p:txBody>
      </p:sp>
      <p:sp>
        <p:nvSpPr>
          <p:cNvPr id="25" name="Rectángulo: esquinas redondeadas 72">
            <a:extLst>
              <a:ext uri="{FF2B5EF4-FFF2-40B4-BE49-F238E27FC236}">
                <a16:creationId xmlns:a16="http://schemas.microsoft.com/office/drawing/2014/main" id="{B54EF9FE-4743-5C0F-9143-2CBBEC6F7172}"/>
              </a:ext>
            </a:extLst>
          </p:cNvPr>
          <p:cNvSpPr/>
          <p:nvPr/>
        </p:nvSpPr>
        <p:spPr>
          <a:xfrm>
            <a:off x="4846656" y="5280775"/>
            <a:ext cx="2448414" cy="583191"/>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u-ES" sz="18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Administraria</a:t>
            </a:r>
          </a:p>
        </p:txBody>
      </p:sp>
      <p:sp>
        <p:nvSpPr>
          <p:cNvPr id="49" name="Rectángulo: esquinas redondeadas 72">
            <a:extLst>
              <a:ext uri="{FF2B5EF4-FFF2-40B4-BE49-F238E27FC236}">
                <a16:creationId xmlns:a16="http://schemas.microsoft.com/office/drawing/2014/main" id="{C7D68100-C868-DFD9-F446-42FEC2EFA7F4}"/>
              </a:ext>
            </a:extLst>
          </p:cNvPr>
          <p:cNvSpPr/>
          <p:nvPr/>
        </p:nvSpPr>
        <p:spPr>
          <a:xfrm>
            <a:off x="6543802" y="3763479"/>
            <a:ext cx="1008000"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lang="eu-ES" sz="1600" b="1" kern="1200" dirty="0">
                <a:solidFill>
                  <a:srgbClr val="2D3847"/>
                </a:solidFill>
                <a:latin typeface="Montserrat" pitchFamily="2" charset="77"/>
                <a:ea typeface="+mn-ea"/>
                <a:cs typeface="Arial" panose="020B0604020202020204" pitchFamily="34" charset="0"/>
              </a:rPr>
              <a:t>Bokala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u-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sym typeface="Arial"/>
              </a:rPr>
              <a:t>Kirolarien kolektiboa</a:t>
            </a:r>
          </a:p>
        </p:txBody>
      </p:sp>
      <p:cxnSp>
        <p:nvCxnSpPr>
          <p:cNvPr id="56" name="Conector recto 55">
            <a:extLst>
              <a:ext uri="{FF2B5EF4-FFF2-40B4-BE49-F238E27FC236}">
                <a16:creationId xmlns:a16="http://schemas.microsoft.com/office/drawing/2014/main" id="{BE2BDA4A-BCFE-04F4-D326-567D023D94C1}"/>
              </a:ext>
            </a:extLst>
          </p:cNvPr>
          <p:cNvCxnSpPr>
            <a:cxnSpLocks/>
            <a:stCxn id="49" idx="0"/>
            <a:endCxn id="16" idx="2"/>
          </p:cNvCxnSpPr>
          <p:nvPr/>
        </p:nvCxnSpPr>
        <p:spPr>
          <a:xfrm flipH="1" flipV="1">
            <a:off x="4952999" y="2937788"/>
            <a:ext cx="2094803" cy="825691"/>
          </a:xfrm>
          <a:prstGeom prst="line">
            <a:avLst/>
          </a:prstGeom>
          <a:noFill/>
          <a:ln w="25400" cap="flat" cmpd="sng" algn="ctr">
            <a:solidFill>
              <a:srgbClr val="F5801F"/>
            </a:solidFill>
            <a:prstDash val="solid"/>
            <a:miter lim="800000"/>
          </a:ln>
          <a:effectLst/>
        </p:spPr>
      </p:cxnSp>
      <p:sp>
        <p:nvSpPr>
          <p:cNvPr id="28" name="Rectángulo: esquinas redondeadas 72">
            <a:extLst>
              <a:ext uri="{FF2B5EF4-FFF2-40B4-BE49-F238E27FC236}">
                <a16:creationId xmlns:a16="http://schemas.microsoft.com/office/drawing/2014/main" id="{A04CAD22-0E14-CA83-AD9E-03439F932F4B}"/>
              </a:ext>
            </a:extLst>
          </p:cNvPr>
          <p:cNvSpPr/>
          <p:nvPr/>
        </p:nvSpPr>
        <p:spPr>
          <a:xfrm>
            <a:off x="7620149" y="3754750"/>
            <a:ext cx="1008000"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lang="eu-ES" sz="1600" b="1" kern="1200" dirty="0">
                <a:solidFill>
                  <a:srgbClr val="2D3847"/>
                </a:solidFill>
                <a:latin typeface="Montserrat" pitchFamily="2" charset="77"/>
                <a:ea typeface="+mn-ea"/>
                <a:cs typeface="Arial" panose="020B0604020202020204" pitchFamily="34" charset="0"/>
              </a:rPr>
              <a:t>Bokala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u-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sym typeface="Arial"/>
              </a:rPr>
              <a:t>Estamentu teknikoa</a:t>
            </a:r>
          </a:p>
        </p:txBody>
      </p:sp>
      <p:sp>
        <p:nvSpPr>
          <p:cNvPr id="31" name="Rectángulo: esquinas redondeadas 72">
            <a:extLst>
              <a:ext uri="{FF2B5EF4-FFF2-40B4-BE49-F238E27FC236}">
                <a16:creationId xmlns:a16="http://schemas.microsoft.com/office/drawing/2014/main" id="{1460435D-A2D4-826A-9990-3568774DD2F6}"/>
              </a:ext>
            </a:extLst>
          </p:cNvPr>
          <p:cNvSpPr/>
          <p:nvPr/>
        </p:nvSpPr>
        <p:spPr>
          <a:xfrm>
            <a:off x="8705311" y="3754794"/>
            <a:ext cx="1008000"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lang="eu-ES" sz="1600" b="1" kern="1200" dirty="0">
                <a:solidFill>
                  <a:srgbClr val="2D3847"/>
                </a:solidFill>
                <a:latin typeface="Montserrat" pitchFamily="2" charset="77"/>
                <a:ea typeface="+mn-ea"/>
                <a:cs typeface="Arial" panose="020B0604020202020204" pitchFamily="34" charset="0"/>
              </a:rPr>
              <a:t>Bokala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u-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sym typeface="Arial"/>
              </a:rPr>
              <a:t>Komunikazioa</a:t>
            </a:r>
          </a:p>
        </p:txBody>
      </p:sp>
      <p:cxnSp>
        <p:nvCxnSpPr>
          <p:cNvPr id="32" name="Conector recto 31">
            <a:extLst>
              <a:ext uri="{FF2B5EF4-FFF2-40B4-BE49-F238E27FC236}">
                <a16:creationId xmlns:a16="http://schemas.microsoft.com/office/drawing/2014/main" id="{35F991C3-DC4B-0DB2-3D26-698A1E128687}"/>
              </a:ext>
            </a:extLst>
          </p:cNvPr>
          <p:cNvCxnSpPr>
            <a:cxnSpLocks/>
            <a:stCxn id="31" idx="0"/>
            <a:endCxn id="16" idx="2"/>
          </p:cNvCxnSpPr>
          <p:nvPr/>
        </p:nvCxnSpPr>
        <p:spPr>
          <a:xfrm flipH="1" flipV="1">
            <a:off x="4952999" y="2937788"/>
            <a:ext cx="4256312" cy="817006"/>
          </a:xfrm>
          <a:prstGeom prst="line">
            <a:avLst/>
          </a:prstGeom>
          <a:noFill/>
          <a:ln w="25400" cap="flat" cmpd="sng" algn="ctr">
            <a:solidFill>
              <a:srgbClr val="F5801F"/>
            </a:solidFill>
            <a:prstDash val="solid"/>
            <a:miter lim="800000"/>
          </a:ln>
          <a:effectLst/>
        </p:spPr>
      </p:cxnSp>
      <p:cxnSp>
        <p:nvCxnSpPr>
          <p:cNvPr id="33" name="Conector recto 32">
            <a:extLst>
              <a:ext uri="{FF2B5EF4-FFF2-40B4-BE49-F238E27FC236}">
                <a16:creationId xmlns:a16="http://schemas.microsoft.com/office/drawing/2014/main" id="{5E2F1A20-B58B-CB92-393B-3CB54AEF2DAB}"/>
              </a:ext>
            </a:extLst>
          </p:cNvPr>
          <p:cNvCxnSpPr>
            <a:cxnSpLocks/>
            <a:stCxn id="28" idx="0"/>
            <a:endCxn id="16" idx="2"/>
          </p:cNvCxnSpPr>
          <p:nvPr/>
        </p:nvCxnSpPr>
        <p:spPr>
          <a:xfrm flipH="1" flipV="1">
            <a:off x="4952999" y="2937788"/>
            <a:ext cx="3171150" cy="816962"/>
          </a:xfrm>
          <a:prstGeom prst="line">
            <a:avLst/>
          </a:prstGeom>
          <a:noFill/>
          <a:ln w="25400" cap="flat" cmpd="sng" algn="ctr">
            <a:solidFill>
              <a:srgbClr val="F5801F"/>
            </a:solidFill>
            <a:prstDash val="solid"/>
            <a:miter lim="800000"/>
          </a:ln>
          <a:effectLst/>
        </p:spPr>
      </p:cxnSp>
    </p:spTree>
    <p:extLst>
      <p:ext uri="{BB962C8B-B14F-4D97-AF65-F5344CB8AC3E}">
        <p14:creationId xmlns:p14="http://schemas.microsoft.com/office/powerpoint/2010/main" val="141168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A9A07C-5CA9-7A15-4488-F87BACC4B92E}"/>
              </a:ext>
            </a:extLst>
          </p:cNvPr>
          <p:cNvSpPr/>
          <p:nvPr/>
        </p:nvSpPr>
        <p:spPr>
          <a:xfrm>
            <a:off x="3741711" y="0"/>
            <a:ext cx="1212253"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8" name="Picture 4" descr="RFEVB - La Liga Iberdrola vivió una tercera jornada de máxima igualdad">
            <a:extLst>
              <a:ext uri="{FF2B5EF4-FFF2-40B4-BE49-F238E27FC236}">
                <a16:creationId xmlns:a16="http://schemas.microsoft.com/office/drawing/2014/main" id="{63BA5335-9EE0-A4F3-9C48-2D2C1674A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r="21599"/>
          <a:stretch/>
        </p:blipFill>
        <p:spPr bwMode="auto">
          <a:xfrm>
            <a:off x="8689" y="0"/>
            <a:ext cx="4315917" cy="6858000"/>
          </a:xfrm>
          <a:prstGeom prst="rect">
            <a:avLst/>
          </a:prstGeom>
          <a:noFill/>
        </p:spPr>
      </p:pic>
      <p:pic>
        <p:nvPicPr>
          <p:cNvPr id="8" name="Picture 3">
            <a:extLst>
              <a:ext uri="{FF2B5EF4-FFF2-40B4-BE49-F238E27FC236}">
                <a16:creationId xmlns:a16="http://schemas.microsoft.com/office/drawing/2014/main" id="{B8B37726-4035-6C6A-6925-2C7C9B83A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631" y="3792049"/>
            <a:ext cx="1597025" cy="8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6">
            <a:extLst>
              <a:ext uri="{FF2B5EF4-FFF2-40B4-BE49-F238E27FC236}">
                <a16:creationId xmlns:a16="http://schemas.microsoft.com/office/drawing/2014/main" id="{62A99E7A-D223-07C2-F3BD-EB6AF10CCB0A}"/>
              </a:ext>
            </a:extLst>
          </p:cNvPr>
          <p:cNvSpPr txBox="1"/>
          <p:nvPr/>
        </p:nvSpPr>
        <p:spPr>
          <a:xfrm>
            <a:off x="5245182" y="2275986"/>
            <a:ext cx="281244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1" i="0" u="none" strike="noStrike" kern="0" cap="none" spc="0" normalizeH="0" baseline="0" noProof="0" dirty="0">
                <a:ln>
                  <a:noFill/>
                </a:ln>
                <a:solidFill>
                  <a:srgbClr val="F5801F"/>
                </a:solidFill>
                <a:effectLst/>
                <a:uLnTx/>
                <a:uFillTx/>
                <a:latin typeface="Montserrat Black" pitchFamily="2" charset="77"/>
                <a:ea typeface="Verdana" panose="020B0604030504040204" pitchFamily="34" charset="0"/>
                <a:cs typeface="Arial" panose="020B0604020202020204" pitchFamily="34" charset="0"/>
                <a:sym typeface="Arial"/>
              </a:rPr>
              <a:t>2030</a:t>
            </a:r>
          </a:p>
        </p:txBody>
      </p:sp>
      <p:pic>
        <p:nvPicPr>
          <p:cNvPr id="2" name="Imagen 1">
            <a:extLst>
              <a:ext uri="{FF2B5EF4-FFF2-40B4-BE49-F238E27FC236}">
                <a16:creationId xmlns:a16="http://schemas.microsoft.com/office/drawing/2014/main" id="{B7788DFA-076D-CD76-A2CB-20D161446EBA}"/>
              </a:ext>
            </a:extLst>
          </p:cNvPr>
          <p:cNvPicPr>
            <a:picLocks noChangeAspect="1"/>
          </p:cNvPicPr>
          <p:nvPr/>
        </p:nvPicPr>
        <p:blipFill>
          <a:blip r:embed="rId5"/>
          <a:stretch>
            <a:fillRect/>
          </a:stretch>
        </p:blipFill>
        <p:spPr>
          <a:xfrm>
            <a:off x="5414124" y="3599961"/>
            <a:ext cx="1732088" cy="1176513"/>
          </a:xfrm>
          <a:prstGeom prst="rect">
            <a:avLst/>
          </a:prstGeom>
        </p:spPr>
      </p:pic>
      <p:sp>
        <p:nvSpPr>
          <p:cNvPr id="4" name="Rectangle 7">
            <a:extLst>
              <a:ext uri="{FF2B5EF4-FFF2-40B4-BE49-F238E27FC236}">
                <a16:creationId xmlns:a16="http://schemas.microsoft.com/office/drawing/2014/main" id="{D955756E-518E-F96C-22E2-AFC5128557BE}"/>
              </a:ext>
            </a:extLst>
          </p:cNvPr>
          <p:cNvSpPr/>
          <p:nvPr/>
        </p:nvSpPr>
        <p:spPr>
          <a:xfrm>
            <a:off x="15750" y="0"/>
            <a:ext cx="4315916" cy="6858000"/>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9 Rectángulo">
            <a:extLst>
              <a:ext uri="{FF2B5EF4-FFF2-40B4-BE49-F238E27FC236}">
                <a16:creationId xmlns:a16="http://schemas.microsoft.com/office/drawing/2014/main" id="{DF359CE5-9C26-42FD-E029-AF060EFEBD4C}"/>
              </a:ext>
            </a:extLst>
          </p:cNvPr>
          <p:cNvSpPr/>
          <p:nvPr/>
        </p:nvSpPr>
        <p:spPr bwMode="auto">
          <a:xfrm>
            <a:off x="6161234" y="5484936"/>
            <a:ext cx="1863110" cy="46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s-ES" sz="1200" b="1" dirty="0" err="1">
                <a:solidFill>
                  <a:srgbClr val="014289"/>
                </a:solidFill>
                <a:latin typeface="Montserrat" pitchFamily="2" charset="77"/>
              </a:rPr>
              <a:t>Laguntzailea</a:t>
            </a:r>
            <a:r>
              <a:rPr lang="es-ES" sz="1200" b="1" dirty="0">
                <a:solidFill>
                  <a:srgbClr val="014289"/>
                </a:solidFill>
                <a:latin typeface="Montserrat" pitchFamily="2" charset="77"/>
              </a:rPr>
              <a:t>:</a:t>
            </a:r>
          </a:p>
        </p:txBody>
      </p:sp>
      <p:pic>
        <p:nvPicPr>
          <p:cNvPr id="5" name="Graphic 17">
            <a:extLst>
              <a:ext uri="{FF2B5EF4-FFF2-40B4-BE49-F238E27FC236}">
                <a16:creationId xmlns:a16="http://schemas.microsoft.com/office/drawing/2014/main" id="{0FD55BEE-1094-2343-C9AD-356B61FCD4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3543" y="5615525"/>
            <a:ext cx="1074727" cy="551142"/>
          </a:xfrm>
          <a:prstGeom prst="rect">
            <a:avLst/>
          </a:prstGeom>
        </p:spPr>
      </p:pic>
      <p:sp>
        <p:nvSpPr>
          <p:cNvPr id="9" name="CuadroTexto 8">
            <a:extLst>
              <a:ext uri="{FF2B5EF4-FFF2-40B4-BE49-F238E27FC236}">
                <a16:creationId xmlns:a16="http://schemas.microsoft.com/office/drawing/2014/main" id="{A973FC4B-FA31-CEC9-2603-F49044C67677}"/>
              </a:ext>
            </a:extLst>
          </p:cNvPr>
          <p:cNvSpPr txBox="1"/>
          <p:nvPr/>
        </p:nvSpPr>
        <p:spPr>
          <a:xfrm>
            <a:off x="5205889" y="986577"/>
            <a:ext cx="3552381"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a:ln>
                  <a:noFill/>
                </a:ln>
                <a:solidFill>
                  <a:srgbClr val="EEECE1">
                    <a:lumMod val="50000"/>
                  </a:srgbClr>
                </a:solidFill>
                <a:effectLst/>
                <a:uLnTx/>
                <a:uFillTx/>
                <a:latin typeface="Montserrat Black" pitchFamily="2" charset="77"/>
                <a:ea typeface="Verdana" panose="020B0604030504040204" pitchFamily="34" charset="0"/>
                <a:cs typeface="Arial" panose="020B0604020202020204" pitchFamily="34" charset="0"/>
                <a:sym typeface="Arial"/>
              </a:rPr>
              <a:t>GIPUZKOAKO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a:ln>
                  <a:noFill/>
                </a:ln>
                <a:solidFill>
                  <a:srgbClr val="EEECE1">
                    <a:lumMod val="50000"/>
                  </a:srgbClr>
                </a:solidFill>
                <a:effectLst/>
                <a:uLnTx/>
                <a:uFillTx/>
                <a:latin typeface="Montserrat Black" pitchFamily="2" charset="77"/>
                <a:ea typeface="Verdana" panose="020B0604030504040204" pitchFamily="34" charset="0"/>
                <a:cs typeface="Arial" panose="020B0604020202020204" pitchFamily="34" charset="0"/>
                <a:sym typeface="Arial"/>
              </a:rPr>
              <a:t>BOLEIBOLAREN</a:t>
            </a:r>
          </a:p>
          <a:p>
            <a:pPr defTabSz="914400" eaLnBrk="1" fontAlgn="auto" hangingPunct="1">
              <a:spcBef>
                <a:spcPts val="0"/>
              </a:spcBef>
              <a:spcAft>
                <a:spcPts val="0"/>
              </a:spcAft>
              <a:buClr>
                <a:srgbClr val="000000"/>
              </a:buClr>
              <a:buFont typeface="Arial"/>
              <a:buNone/>
              <a:defRPr/>
            </a:pPr>
            <a:r>
              <a:rPr lang="es-ES" sz="1400" b="1" kern="0" dirty="0">
                <a:solidFill>
                  <a:schemeClr val="bg2">
                    <a:lumMod val="50000"/>
                  </a:schemeClr>
                </a:solidFill>
                <a:latin typeface="Montserrat" pitchFamily="2" charset="77"/>
                <a:ea typeface="Verdana" panose="020B0604030504040204" pitchFamily="34" charset="0"/>
                <a:cs typeface="Arial" panose="020B0604020202020204" pitchFamily="34" charset="0"/>
                <a:sym typeface="Arial"/>
              </a:rPr>
              <a:t>PLAN PROSPEKTIBO-ESTRATEGIKOA</a:t>
            </a:r>
            <a:endParaRPr lang="en-GB" dirty="0"/>
          </a:p>
        </p:txBody>
      </p:sp>
    </p:spTree>
    <p:extLst>
      <p:ext uri="{BB962C8B-B14F-4D97-AF65-F5344CB8AC3E}">
        <p14:creationId xmlns:p14="http://schemas.microsoft.com/office/powerpoint/2010/main" val="38062893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E83A-1F7A-8B30-0005-CB49D5419AE0}"/>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9FA581E0-83EA-B128-323D-8BDDA6303B84}"/>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N">
              <a:solidFill>
                <a:schemeClr val="lt1"/>
              </a:solidFill>
              <a:latin typeface="+mn-lt"/>
              <a:ea typeface="+mn-ea"/>
              <a:cs typeface="+mn-cs"/>
            </a:endParaRPr>
          </a:p>
        </p:txBody>
      </p:sp>
      <p:sp>
        <p:nvSpPr>
          <p:cNvPr id="3" name="TextBox 4">
            <a:extLst>
              <a:ext uri="{FF2B5EF4-FFF2-40B4-BE49-F238E27FC236}">
                <a16:creationId xmlns:a16="http://schemas.microsoft.com/office/drawing/2014/main" id="{10E0A08C-3994-3405-8DC2-1468A58228AC}"/>
              </a:ext>
            </a:extLst>
          </p:cNvPr>
          <p:cNvSpPr txBox="1"/>
          <p:nvPr/>
        </p:nvSpPr>
        <p:spPr>
          <a:xfrm>
            <a:off x="3589338" y="3332163"/>
            <a:ext cx="4785284" cy="1200329"/>
          </a:xfrm>
          <a:prstGeom prst="rect">
            <a:avLst/>
          </a:prstGeom>
          <a:noFill/>
        </p:spPr>
        <p:txBody>
          <a:bodyPr wrap="none">
            <a:spAutoFit/>
          </a:bodyPr>
          <a:lstStyle/>
          <a:p>
            <a:pPr defTabSz="914400" eaLnBrk="1" fontAlgn="auto" hangingPunct="1">
              <a:spcBef>
                <a:spcPts val="0"/>
              </a:spcBef>
              <a:spcAft>
                <a:spcPts val="0"/>
              </a:spcAft>
              <a:defRPr/>
            </a:pPr>
            <a:r>
              <a:rPr lang="eu-ES" sz="3600" b="1" spc="300">
                <a:solidFill>
                  <a:srgbClr val="F5801F"/>
                </a:solidFill>
                <a:latin typeface="Montserrat" pitchFamily="2" charset="77"/>
              </a:rPr>
              <a:t>Justifikazioa eta</a:t>
            </a:r>
          </a:p>
          <a:p>
            <a:pPr defTabSz="914400" eaLnBrk="1" fontAlgn="auto" hangingPunct="1">
              <a:spcBef>
                <a:spcPts val="0"/>
              </a:spcBef>
              <a:spcAft>
                <a:spcPts val="0"/>
              </a:spcAft>
              <a:defRPr/>
            </a:pPr>
            <a:r>
              <a:rPr lang="eu-ES" sz="3600" b="1" spc="300" dirty="0">
                <a:solidFill>
                  <a:srgbClr val="F5801F"/>
                </a:solidFill>
                <a:latin typeface="Montserrat" pitchFamily="2" charset="77"/>
              </a:rPr>
              <a:t>aukera</a:t>
            </a:r>
          </a:p>
        </p:txBody>
      </p:sp>
      <p:sp>
        <p:nvSpPr>
          <p:cNvPr id="4" name="TextBox 5">
            <a:extLst>
              <a:ext uri="{FF2B5EF4-FFF2-40B4-BE49-F238E27FC236}">
                <a16:creationId xmlns:a16="http://schemas.microsoft.com/office/drawing/2014/main" id="{711E9154-D7C3-AB9D-0CCD-A5AC3CE48BC2}"/>
              </a:ext>
            </a:extLst>
          </p:cNvPr>
          <p:cNvSpPr txBox="1"/>
          <p:nvPr/>
        </p:nvSpPr>
        <p:spPr>
          <a:xfrm>
            <a:off x="3589338" y="4532313"/>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u-ES" sz="1600" b="1" spc="300" dirty="0">
                <a:solidFill>
                  <a:srgbClr val="948A54"/>
                </a:solidFill>
                <a:latin typeface="Montserrat" pitchFamily="2" charset="77"/>
              </a:rPr>
              <a:t>Gipuzkoako Boleibolaren Plan Prospektibo-Estrategikoa – 2030</a:t>
            </a:r>
          </a:p>
        </p:txBody>
      </p:sp>
      <p:sp>
        <p:nvSpPr>
          <p:cNvPr id="5" name="Diagrama de flujo: conector 3">
            <a:extLst>
              <a:ext uri="{FF2B5EF4-FFF2-40B4-BE49-F238E27FC236}">
                <a16:creationId xmlns:a16="http://schemas.microsoft.com/office/drawing/2014/main" id="{663EC7E2-33BA-5E13-F59D-3FC3A0250671}"/>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400" b="1" spc="300" dirty="0">
                <a:solidFill>
                  <a:srgbClr val="F5801F"/>
                </a:solidFill>
                <a:latin typeface="Raleway" panose="020B0503030101060003" pitchFamily="34" charset="0"/>
              </a:rPr>
              <a:t>1</a:t>
            </a:r>
          </a:p>
        </p:txBody>
      </p:sp>
    </p:spTree>
    <p:extLst>
      <p:ext uri="{BB962C8B-B14F-4D97-AF65-F5344CB8AC3E}">
        <p14:creationId xmlns:p14="http://schemas.microsoft.com/office/powerpoint/2010/main" val="405443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B9344-2941-63F0-E524-009B56558A4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29A58FA-487F-92C2-B8CC-7CE4B074AD33}"/>
              </a:ext>
            </a:extLst>
          </p:cNvPr>
          <p:cNvSpPr/>
          <p:nvPr/>
        </p:nvSpPr>
        <p:spPr>
          <a:xfrm>
            <a:off x="0" y="5345112"/>
            <a:ext cx="9906000" cy="1512888"/>
          </a:xfrm>
          <a:prstGeom prst="rect">
            <a:avLst/>
          </a:prstGeom>
          <a:solidFill>
            <a:srgbClr val="93CDD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kern="0" dirty="0">
              <a:solidFill>
                <a:srgbClr val="014289"/>
              </a:solidFill>
              <a:latin typeface="Calibri" panose="020F0502020204030204"/>
            </a:endParaRPr>
          </a:p>
        </p:txBody>
      </p:sp>
      <p:pic>
        <p:nvPicPr>
          <p:cNvPr id="2050" name="Picture 2" descr="Free sports artwork badmitten vector">
            <a:extLst>
              <a:ext uri="{FF2B5EF4-FFF2-40B4-BE49-F238E27FC236}">
                <a16:creationId xmlns:a16="http://schemas.microsoft.com/office/drawing/2014/main" id="{A31D7609-A41E-EDB6-0AD7-CFA157BD1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30" b="52467"/>
          <a:stretch/>
        </p:blipFill>
        <p:spPr bwMode="auto">
          <a:xfrm>
            <a:off x="7178721" y="4469171"/>
            <a:ext cx="1735091" cy="1629364"/>
          </a:xfrm>
          <a:prstGeom prst="ellipse">
            <a:avLst/>
          </a:prstGeom>
          <a:solidFill>
            <a:schemeClr val="bg1"/>
          </a:solidFill>
        </p:spPr>
      </p:pic>
      <p:sp>
        <p:nvSpPr>
          <p:cNvPr id="4" name="TextBox 5">
            <a:extLst>
              <a:ext uri="{FF2B5EF4-FFF2-40B4-BE49-F238E27FC236}">
                <a16:creationId xmlns:a16="http://schemas.microsoft.com/office/drawing/2014/main" id="{BD3A713E-6846-B76C-2FAC-B37DE8215B76}"/>
              </a:ext>
            </a:extLst>
          </p:cNvPr>
          <p:cNvSpPr txBox="1">
            <a:spLocks noChangeArrowheads="1"/>
          </p:cNvSpPr>
          <p:nvPr/>
        </p:nvSpPr>
        <p:spPr bwMode="auto">
          <a:xfrm>
            <a:off x="1028700" y="1435013"/>
            <a:ext cx="7885113" cy="276242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457200" eaLnBrk="0" fontAlgn="base" hangingPunct="0">
              <a:lnSpc>
                <a:spcPct val="125000"/>
              </a:lnSpc>
              <a:spcBef>
                <a:spcPct val="0"/>
              </a:spcBef>
              <a:spcAft>
                <a:spcPct val="0"/>
              </a:spcAft>
              <a:buClrTx/>
              <a:buNone/>
            </a:pPr>
            <a:r>
              <a:rPr lang="eu-ES" altLang="es-ES" sz="1400" kern="1200">
                <a:solidFill>
                  <a:srgbClr val="004289"/>
                </a:solidFill>
                <a:latin typeface="Montserrat Medium" pitchFamily="2" charset="77"/>
                <a:ea typeface="Verdana" panose="020B0604030504040204" pitchFamily="34" charset="0"/>
                <a:cs typeface="Arial" panose="020B0604020202020204" pitchFamily="34" charset="0"/>
              </a:rPr>
              <a:t>Dokumentu honek Gipuzkoako Boleibolaren 2030erako Plan Prospektibo-Estrategikoa jasotzen du, kirol honen garapenean parte hartzen duten eragile guztien parte-hartzearekin diseinatutako proiektu argi eta sinplea. </a:t>
            </a:r>
            <a:r>
              <a:rPr lang="eu-ES" altLang="es-ES" sz="1400" kern="1200" dirty="0">
                <a:solidFill>
                  <a:srgbClr val="004289"/>
                </a:solidFill>
                <a:latin typeface="Montserrat Medium" pitchFamily="2" charset="77"/>
                <a:ea typeface="Verdana" panose="020B0604030504040204" pitchFamily="34" charset="0"/>
                <a:cs typeface="Arial" panose="020B0604020202020204" pitchFamily="34" charset="0"/>
              </a:rPr>
              <a:t>Proiektu honetan 2030erako marrazten diren eszenatokiak bide orri gisa balio behar dute exekuzioan parte hartzen duten eragile guztiek egin beharreko jardueretan, «nora goazen» eta, beraz, «zertarako gauden lanean» jakin dezaten. Hain epe luzerako plan bat ezin da dokumentu estatikoa izan; urtero eguneratzeko eta birbideratzeko aukera emango duen euskarria eta mekanika izan behar ditu nahitaez eta, horrela, urteko jarduketa-planen bidez hedatzeko aukera ematen du.</a:t>
            </a:r>
          </a:p>
          <a:p>
            <a:pPr algn="just" defTabSz="457200" eaLnBrk="0" fontAlgn="base" hangingPunct="0">
              <a:lnSpc>
                <a:spcPct val="125000"/>
              </a:lnSpc>
              <a:spcBef>
                <a:spcPct val="0"/>
              </a:spcBef>
              <a:spcAft>
                <a:spcPct val="0"/>
              </a:spcAft>
              <a:buClrTx/>
              <a:buFontTx/>
              <a:buNone/>
            </a:pPr>
            <a:endParaRPr lang="eu-ES" altLang="es-ES" sz="1400" kern="1200" dirty="0">
              <a:solidFill>
                <a:srgbClr val="004289"/>
              </a:solidFill>
              <a:latin typeface="Montserrat Medium" pitchFamily="2" charset="77"/>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1052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4541-DF3B-6F68-AC41-AD1C9ACE681B}"/>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71F64A74-AC03-ADF0-F2BE-36A34B30BE0B}"/>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4">
            <a:extLst>
              <a:ext uri="{FF2B5EF4-FFF2-40B4-BE49-F238E27FC236}">
                <a16:creationId xmlns:a16="http://schemas.microsoft.com/office/drawing/2014/main" id="{EF7EB302-5056-9B76-38E4-13E456F5DDE8}"/>
              </a:ext>
            </a:extLst>
          </p:cNvPr>
          <p:cNvSpPr txBox="1"/>
          <p:nvPr/>
        </p:nvSpPr>
        <p:spPr>
          <a:xfrm>
            <a:off x="3589338" y="3332163"/>
            <a:ext cx="6316662" cy="1569660"/>
          </a:xfrm>
          <a:prstGeom prst="rect">
            <a:avLst/>
          </a:prstGeom>
          <a:noFill/>
        </p:spPr>
        <p:txBody>
          <a:bodyPr wrap="square">
            <a:spAutoFit/>
          </a:bodyPr>
          <a:lstStyle/>
          <a:p>
            <a:pPr algn="l"/>
            <a:r>
              <a:rPr lang="eu-ES" sz="3200" b="1" spc="300" dirty="0">
                <a:solidFill>
                  <a:srgbClr val="F5801F"/>
                </a:solidFill>
                <a:latin typeface="Montserrat" pitchFamily="2" charset="77"/>
              </a:rPr>
              <a:t>Misioa, Ikuspegia, Balioak eta Apustu-agertokia</a:t>
            </a:r>
          </a:p>
        </p:txBody>
      </p:sp>
      <p:sp>
        <p:nvSpPr>
          <p:cNvPr id="5" name="Diagrama de flujo: conector 3">
            <a:extLst>
              <a:ext uri="{FF2B5EF4-FFF2-40B4-BE49-F238E27FC236}">
                <a16:creationId xmlns:a16="http://schemas.microsoft.com/office/drawing/2014/main" id="{B0E0CE35-19F1-A305-A6FB-85FEDF8B9509}"/>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400" b="1" i="0" u="none" strike="noStrike" kern="0" cap="none" spc="300" normalizeH="0" baseline="0" noProof="0" dirty="0">
                <a:ln>
                  <a:noFill/>
                </a:ln>
                <a:solidFill>
                  <a:srgbClr val="F5801F"/>
                </a:solidFill>
                <a:effectLst/>
                <a:uLnTx/>
                <a:uFillTx/>
                <a:latin typeface="Raleway" panose="020B0503030101060003" pitchFamily="34" charset="0"/>
                <a:ea typeface="+mn-ea"/>
                <a:cs typeface="+mn-cs"/>
                <a:sym typeface="Arial"/>
              </a:rPr>
              <a:t>2</a:t>
            </a:r>
          </a:p>
        </p:txBody>
      </p:sp>
      <p:sp>
        <p:nvSpPr>
          <p:cNvPr id="6" name="TextBox 5">
            <a:extLst>
              <a:ext uri="{FF2B5EF4-FFF2-40B4-BE49-F238E27FC236}">
                <a16:creationId xmlns:a16="http://schemas.microsoft.com/office/drawing/2014/main" id="{81708BEE-4C97-26B6-F243-7A8FEE516B17}"/>
              </a:ext>
            </a:extLst>
          </p:cNvPr>
          <p:cNvSpPr txBox="1"/>
          <p:nvPr/>
        </p:nvSpPr>
        <p:spPr>
          <a:xfrm>
            <a:off x="3589338" y="4855581"/>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u-ES" sz="1600" b="1" spc="300" dirty="0">
                <a:solidFill>
                  <a:srgbClr val="948A54"/>
                </a:solidFill>
                <a:latin typeface="Montserrat" pitchFamily="2" charset="77"/>
              </a:rPr>
              <a:t>Gipuzkoako Boleibolaren Plan Prospektibo-Estrategikoa – 2030</a:t>
            </a:r>
          </a:p>
        </p:txBody>
      </p:sp>
    </p:spTree>
    <p:extLst>
      <p:ext uri="{BB962C8B-B14F-4D97-AF65-F5344CB8AC3E}">
        <p14:creationId xmlns:p14="http://schemas.microsoft.com/office/powerpoint/2010/main" val="160900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5B90E0D9-2DF7-8586-2257-FDAB05AB5EE9}"/>
              </a:ext>
            </a:extLst>
          </p:cNvPr>
          <p:cNvSpPr/>
          <p:nvPr/>
        </p:nvSpPr>
        <p:spPr>
          <a:xfrm>
            <a:off x="0" y="1258785"/>
            <a:ext cx="9906000" cy="5599215"/>
          </a:xfrm>
          <a:prstGeom prst="rect">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665435DA-D345-7E85-E6AA-83238EDE2443}"/>
              </a:ext>
            </a:extLst>
          </p:cNvPr>
          <p:cNvPicPr>
            <a:picLocks noChangeAspect="1" noChangeArrowheads="1"/>
          </p:cNvPicPr>
          <p:nvPr/>
        </p:nvPicPr>
        <p:blipFill>
          <a:blip r:embed="rId2">
            <a:alphaModFix amt="3000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4075" y="1305667"/>
            <a:ext cx="64928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84">
            <a:extLst>
              <a:ext uri="{FF2B5EF4-FFF2-40B4-BE49-F238E27FC236}">
                <a16:creationId xmlns:a16="http://schemas.microsoft.com/office/drawing/2014/main" id="{994A4026-F537-1E70-79E0-4950598AE30C}"/>
              </a:ext>
            </a:extLst>
          </p:cNvPr>
          <p:cNvSpPr txBox="1">
            <a:spLocks noChangeArrowheads="1"/>
          </p:cNvSpPr>
          <p:nvPr/>
        </p:nvSpPr>
        <p:spPr bwMode="auto">
          <a:xfrm rot="16200000">
            <a:off x="906433" y="2605194"/>
            <a:ext cx="2018806" cy="584775"/>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eaLnBrk="0" fontAlgn="base" hangingPunct="0">
              <a:lnSpc>
                <a:spcPct val="100000"/>
              </a:lnSpc>
              <a:spcBef>
                <a:spcPct val="0"/>
              </a:spcBef>
              <a:spcAft>
                <a:spcPct val="0"/>
              </a:spcAft>
              <a:buClrTx/>
              <a:buFontTx/>
              <a:buNone/>
            </a:pPr>
            <a:r>
              <a:rPr lang="es-ES" altLang="es-ES" sz="3200" b="1" kern="1200" dirty="0">
                <a:solidFill>
                  <a:prstClr val="white"/>
                </a:solidFill>
                <a:latin typeface="Montserrat" pitchFamily="2" charset="77"/>
                <a:ea typeface="Verdana" panose="020B0604030504040204" pitchFamily="34" charset="0"/>
                <a:cs typeface="Verdana" panose="020B0604030504040204" pitchFamily="34" charset="0"/>
              </a:rPr>
              <a:t>MISIOA</a:t>
            </a:r>
          </a:p>
        </p:txBody>
      </p:sp>
      <p:sp>
        <p:nvSpPr>
          <p:cNvPr id="5" name="CuadroTexto 84">
            <a:extLst>
              <a:ext uri="{FF2B5EF4-FFF2-40B4-BE49-F238E27FC236}">
                <a16:creationId xmlns:a16="http://schemas.microsoft.com/office/drawing/2014/main" id="{BB711315-A6F9-281A-07DF-645BDAB9E149}"/>
              </a:ext>
            </a:extLst>
          </p:cNvPr>
          <p:cNvSpPr txBox="1">
            <a:spLocks noChangeArrowheads="1"/>
          </p:cNvSpPr>
          <p:nvPr/>
        </p:nvSpPr>
        <p:spPr bwMode="auto">
          <a:xfrm>
            <a:off x="2469926" y="2033856"/>
            <a:ext cx="6104058" cy="2185214"/>
          </a:xfrm>
          <a:prstGeom prst="rect">
            <a:avLst/>
          </a:prstGeom>
          <a:solidFill>
            <a:srgbClr val="F5801F">
              <a:alpha val="5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u-ES" altLang="es-ES" sz="1400" b="1" kern="1200">
                <a:solidFill>
                  <a:prstClr val="white"/>
                </a:solidFill>
                <a:latin typeface="Montserrat" pitchFamily="2" charset="77"/>
                <a:ea typeface="Verdana" panose="020B0604030504040204" pitchFamily="34" charset="0"/>
                <a:cs typeface="Verdana" panose="020B0604030504040204" pitchFamily="34" charset="0"/>
              </a:rPr>
              <a:t>Gipuzkoako boleibolaren plan prospektibo-estrategiko honen misioa honako hau da:</a:t>
            </a:r>
          </a:p>
          <a:p>
            <a:pPr defTabSz="457200" eaLnBrk="0" fontAlgn="base" hangingPunct="0">
              <a:lnSpc>
                <a:spcPct val="100000"/>
              </a:lnSpc>
              <a:spcBef>
                <a:spcPct val="0"/>
              </a:spcBef>
              <a:spcAft>
                <a:spcPct val="0"/>
              </a:spcAft>
              <a:buClrTx/>
              <a:buFontTx/>
              <a:buNone/>
            </a:pPr>
            <a:endParaRPr lang="eu-ES" altLang="es-ES" sz="1800" b="1" kern="1200" dirty="0">
              <a:solidFill>
                <a:prstClr val="white"/>
              </a:solidFill>
              <a:latin typeface="Montserrat" pitchFamily="2" charset="77"/>
              <a:ea typeface="Verdana" panose="020B0604030504040204" pitchFamily="34" charset="0"/>
              <a:cs typeface="Verdana" panose="020B0604030504040204" pitchFamily="34" charset="0"/>
            </a:endParaRPr>
          </a:p>
          <a:p>
            <a:pPr defTabSz="457200" eaLnBrk="0" fontAlgn="base" hangingPunct="0">
              <a:lnSpc>
                <a:spcPct val="100000"/>
              </a:lnSpc>
              <a:spcBef>
                <a:spcPct val="0"/>
              </a:spcBef>
              <a:spcAft>
                <a:spcPct val="0"/>
              </a:spcAft>
              <a:buClrTx/>
              <a:buFontTx/>
              <a:buNone/>
            </a:pPr>
            <a:r>
              <a:rPr lang="eu-ES" altLang="es-ES" sz="1800" b="1" kern="1200" dirty="0">
                <a:solidFill>
                  <a:prstClr val="white"/>
                </a:solidFill>
                <a:latin typeface="Montserrat" pitchFamily="2" charset="77"/>
                <a:ea typeface="Verdana" panose="020B0604030504040204" pitchFamily="34" charset="0"/>
                <a:cs typeface="Verdana" panose="020B0604030504040204" pitchFamily="34" charset="0"/>
              </a:rPr>
              <a:t>Gipuzkoan boleiboleko kirolaren hazkundean eta garapenean inplikatutako eragile eta pertsona guztientzako gida izango den ibilbide-orria izatea, bere jarduera guztiak 2030ean lortuko den etorkizuneko agertokia lortzeko bideratuz.</a:t>
            </a:r>
          </a:p>
        </p:txBody>
      </p:sp>
      <p:sp>
        <p:nvSpPr>
          <p:cNvPr id="15" name="CuadroTexto 84">
            <a:extLst>
              <a:ext uri="{FF2B5EF4-FFF2-40B4-BE49-F238E27FC236}">
                <a16:creationId xmlns:a16="http://schemas.microsoft.com/office/drawing/2014/main" id="{2FD17B05-D518-3C4F-032B-833DC344D03B}"/>
              </a:ext>
            </a:extLst>
          </p:cNvPr>
          <p:cNvSpPr txBox="1">
            <a:spLocks noChangeArrowheads="1"/>
          </p:cNvSpPr>
          <p:nvPr/>
        </p:nvSpPr>
        <p:spPr bwMode="auto">
          <a:xfrm>
            <a:off x="2469926" y="5238094"/>
            <a:ext cx="3312038" cy="830997"/>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s-ES" altLang="es-ES" sz="2400" b="1" kern="1200" dirty="0">
                <a:solidFill>
                  <a:prstClr val="white"/>
                </a:solidFill>
                <a:latin typeface="Montserrat" pitchFamily="2" charset="77"/>
                <a:ea typeface="Verdana" panose="020B0604030504040204" pitchFamily="34" charset="0"/>
                <a:cs typeface="Verdana" panose="020B0604030504040204" pitchFamily="34" charset="0"/>
              </a:rPr>
              <a:t>DOKUMENTU HONEN HELBURUA</a:t>
            </a:r>
          </a:p>
        </p:txBody>
      </p:sp>
      <p:sp>
        <p:nvSpPr>
          <p:cNvPr id="16" name="Titel 18">
            <a:extLst>
              <a:ext uri="{FF2B5EF4-FFF2-40B4-BE49-F238E27FC236}">
                <a16:creationId xmlns:a16="http://schemas.microsoft.com/office/drawing/2014/main" id="{1FB6A3F8-1CBE-75C2-C9E0-EC06115FE96E}"/>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u-ES" altLang="es-ES" sz="2000" b="1" noProof="1">
                <a:solidFill>
                  <a:srgbClr val="F5801F"/>
                </a:solidFill>
                <a:latin typeface="Montserrat" pitchFamily="2" charset="77"/>
                <a:ea typeface="+mn-ea"/>
                <a:cs typeface="+mn-cs"/>
              </a:rPr>
              <a:t>2.1. </a:t>
            </a:r>
            <a:r>
              <a:rPr lang="eu-ES" sz="2000" b="1" dirty="0">
                <a:solidFill>
                  <a:srgbClr val="F5801F"/>
                </a:solidFill>
                <a:latin typeface="Montserrat" pitchFamily="2" charset="77"/>
                <a:ea typeface="+mn-ea"/>
                <a:cs typeface="+mn-cs"/>
              </a:rPr>
              <a:t>Planaren misioa</a:t>
            </a:r>
            <a:endParaRPr lang="eu-ES" altLang="es-ES" sz="2000" b="1" noProof="1">
              <a:solidFill>
                <a:srgbClr val="F5801F"/>
              </a:solidFill>
              <a:latin typeface="Montserrat" pitchFamily="2" charset="77"/>
              <a:ea typeface="+mn-ea"/>
              <a:cs typeface="+mn-cs"/>
            </a:endParaRPr>
          </a:p>
        </p:txBody>
      </p:sp>
    </p:spTree>
    <p:extLst>
      <p:ext uri="{BB962C8B-B14F-4D97-AF65-F5344CB8AC3E}">
        <p14:creationId xmlns:p14="http://schemas.microsoft.com/office/powerpoint/2010/main" val="99318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5B90E0D9-2DF7-8586-2257-FDAB05AB5EE9}"/>
              </a:ext>
            </a:extLst>
          </p:cNvPr>
          <p:cNvSpPr/>
          <p:nvPr/>
        </p:nvSpPr>
        <p:spPr>
          <a:xfrm>
            <a:off x="0" y="1258785"/>
            <a:ext cx="9906000" cy="5599215"/>
          </a:xfrm>
          <a:prstGeom prst="rect">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53ECA5B3-252E-CDF5-A78C-CE755AB2F3BC}"/>
              </a:ext>
            </a:extLst>
          </p:cNvPr>
          <p:cNvPicPr>
            <a:picLocks noChangeAspect="1"/>
          </p:cNvPicPr>
          <p:nvPr/>
        </p:nvPicPr>
        <p:blipFill>
          <a:blip r:embed="rId2">
            <a:duotone>
              <a:schemeClr val="accent6">
                <a:shade val="45000"/>
                <a:satMod val="135000"/>
              </a:schemeClr>
              <a:prstClr val="white"/>
            </a:duotone>
            <a:alphaModFix amt="30000"/>
          </a:blip>
          <a:stretch>
            <a:fillRect/>
          </a:stretch>
        </p:blipFill>
        <p:spPr>
          <a:xfrm>
            <a:off x="3174669" y="2033856"/>
            <a:ext cx="4352912" cy="4352912"/>
          </a:xfrm>
          <a:prstGeom prst="rect">
            <a:avLst/>
          </a:prstGeom>
          <a:noFill/>
          <a:ln>
            <a:noFill/>
          </a:ln>
        </p:spPr>
      </p:pic>
      <p:sp>
        <p:nvSpPr>
          <p:cNvPr id="11" name="CuadroTexto 84">
            <a:extLst>
              <a:ext uri="{FF2B5EF4-FFF2-40B4-BE49-F238E27FC236}">
                <a16:creationId xmlns:a16="http://schemas.microsoft.com/office/drawing/2014/main" id="{994A4026-F537-1E70-79E0-4950598AE30C}"/>
              </a:ext>
            </a:extLst>
          </p:cNvPr>
          <p:cNvSpPr txBox="1">
            <a:spLocks noChangeArrowheads="1"/>
          </p:cNvSpPr>
          <p:nvPr/>
        </p:nvSpPr>
        <p:spPr bwMode="auto">
          <a:xfrm rot="16200000">
            <a:off x="354231" y="2578659"/>
            <a:ext cx="3123211" cy="1077218"/>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457200" eaLnBrk="0" fontAlgn="base" hangingPunct="0">
              <a:lnSpc>
                <a:spcPct val="100000"/>
              </a:lnSpc>
              <a:spcBef>
                <a:spcPct val="0"/>
              </a:spcBef>
              <a:spcAft>
                <a:spcPct val="0"/>
              </a:spcAft>
              <a:buClrTx/>
              <a:buFontTx/>
              <a:buNone/>
            </a:pPr>
            <a:r>
              <a:rPr lang="es-ES" altLang="es-ES" sz="3200" b="1" kern="1200" dirty="0">
                <a:solidFill>
                  <a:prstClr val="white"/>
                </a:solidFill>
                <a:latin typeface="Montserrat" pitchFamily="2" charset="77"/>
                <a:ea typeface="Verdana" panose="020B0604030504040204" pitchFamily="34" charset="0"/>
                <a:cs typeface="Verdana" panose="020B0604030504040204" pitchFamily="34" charset="0"/>
              </a:rPr>
              <a:t>2030erako IKUSPEGIA</a:t>
            </a:r>
          </a:p>
        </p:txBody>
      </p:sp>
      <p:sp>
        <p:nvSpPr>
          <p:cNvPr id="5" name="CuadroTexto 84">
            <a:extLst>
              <a:ext uri="{FF2B5EF4-FFF2-40B4-BE49-F238E27FC236}">
                <a16:creationId xmlns:a16="http://schemas.microsoft.com/office/drawing/2014/main" id="{BB711315-A6F9-281A-07DF-645BDAB9E149}"/>
              </a:ext>
            </a:extLst>
          </p:cNvPr>
          <p:cNvSpPr txBox="1">
            <a:spLocks noChangeArrowheads="1"/>
          </p:cNvSpPr>
          <p:nvPr/>
        </p:nvSpPr>
        <p:spPr bwMode="auto">
          <a:xfrm>
            <a:off x="2469926" y="1570716"/>
            <a:ext cx="7208463" cy="3016210"/>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u-ES" altLang="es-ES" sz="1400" b="1" kern="1200" dirty="0">
                <a:solidFill>
                  <a:prstClr val="white"/>
                </a:solidFill>
                <a:latin typeface="Montserrat" pitchFamily="2" charset="77"/>
                <a:ea typeface="Verdana" panose="020B0604030504040204" pitchFamily="34" charset="0"/>
                <a:cs typeface="Verdana" panose="020B0604030504040204" pitchFamily="34" charset="0"/>
              </a:rPr>
              <a:t>Gipuzkoako boleibolaren plan prospektibo-estrategikoarekin 2030. urtean lortu beharreko ikuspegia honako hau da:</a:t>
            </a:r>
          </a:p>
          <a:p>
            <a:pPr defTabSz="457200" eaLnBrk="0" fontAlgn="base" hangingPunct="0">
              <a:lnSpc>
                <a:spcPct val="100000"/>
              </a:lnSpc>
              <a:spcBef>
                <a:spcPct val="0"/>
              </a:spcBef>
              <a:spcAft>
                <a:spcPct val="0"/>
              </a:spcAft>
              <a:buClrTx/>
              <a:buFontTx/>
              <a:buNone/>
            </a:pPr>
            <a:endParaRPr lang="eu-ES" altLang="es-ES" sz="1800" b="1" kern="1200" dirty="0">
              <a:solidFill>
                <a:prstClr val="white"/>
              </a:solidFill>
              <a:latin typeface="Montserrat" pitchFamily="2" charset="77"/>
              <a:ea typeface="Verdana" panose="020B0604030504040204" pitchFamily="34" charset="0"/>
              <a:cs typeface="Verdana" panose="020B0604030504040204" pitchFamily="34" charset="0"/>
            </a:endParaRPr>
          </a:p>
          <a:p>
            <a:pPr defTabSz="457200" eaLnBrk="0" fontAlgn="base" hangingPunct="0">
              <a:lnSpc>
                <a:spcPct val="100000"/>
              </a:lnSpc>
              <a:spcBef>
                <a:spcPct val="0"/>
              </a:spcBef>
              <a:spcAft>
                <a:spcPct val="0"/>
              </a:spcAft>
              <a:buClrTx/>
              <a:buNone/>
            </a:pPr>
            <a:r>
              <a:rPr lang="eu-ES" altLang="es-ES" sz="1800" b="1" kern="1200" dirty="0">
                <a:solidFill>
                  <a:prstClr val="white"/>
                </a:solidFill>
                <a:latin typeface="Montserrat" pitchFamily="2" charset="77"/>
                <a:ea typeface="Verdana" panose="020B0604030504040204" pitchFamily="34" charset="0"/>
                <a:cs typeface="Verdana" panose="020B0604030504040204" pitchFamily="34" charset="0"/>
              </a:rPr>
              <a:t>“Gaur, 2030eko ekainaren 20a, boleibola goi-mailako kirola da, oso ezaguna eta gizarteak ezagutzen duena,</a:t>
            </a:r>
          </a:p>
          <a:p>
            <a:pPr defTabSz="457200" eaLnBrk="0" fontAlgn="base" hangingPunct="0">
              <a:lnSpc>
                <a:spcPct val="100000"/>
              </a:lnSpc>
              <a:spcBef>
                <a:spcPct val="0"/>
              </a:spcBef>
              <a:spcAft>
                <a:spcPct val="0"/>
              </a:spcAft>
              <a:buClrTx/>
              <a:buNone/>
            </a:pPr>
            <a:r>
              <a:rPr lang="eu-ES" altLang="es-ES" sz="1800" b="1" kern="1200" dirty="0">
                <a:solidFill>
                  <a:prstClr val="white"/>
                </a:solidFill>
                <a:latin typeface="Montserrat" pitchFamily="2" charset="77"/>
                <a:ea typeface="Verdana" panose="020B0604030504040204" pitchFamily="34" charset="0"/>
                <a:cs typeface="Verdana" panose="020B0604030504040204" pitchFamily="34" charset="0"/>
              </a:rPr>
              <a:t>kirolarien eta organo tekniko, arbitral eta zuzendaritzako maila tekniko altuarekin, federazio-antolakuntza ezin hobea eta kirol honetan parte hartzen duten pertsona guztien inplikazio handiari esker euren jarduera garatzen duten 20 klub baino gehiagoren jarduerarekin, laburbilduz, oso talde </a:t>
            </a:r>
            <a:r>
              <a:rPr lang="eu-ES" altLang="es-ES" sz="1800" b="1" kern="1200" dirty="0" err="1">
                <a:solidFill>
                  <a:prstClr val="white"/>
                </a:solidFill>
                <a:latin typeface="Montserrat" pitchFamily="2" charset="77"/>
                <a:ea typeface="Verdana" panose="020B0604030504040204" pitchFamily="34" charset="0"/>
                <a:cs typeface="Verdana" panose="020B0604030504040204" pitchFamily="34" charset="0"/>
              </a:rPr>
              <a:t>kohesionatua</a:t>
            </a:r>
            <a:r>
              <a:rPr lang="eu-ES" altLang="es-ES" sz="1800" b="1" kern="1200" dirty="0">
                <a:solidFill>
                  <a:prstClr val="white"/>
                </a:solidFill>
                <a:latin typeface="Montserrat" pitchFamily="2" charset="77"/>
                <a:ea typeface="Verdana" panose="020B0604030504040204" pitchFamily="34" charset="0"/>
                <a:cs typeface="Verdana" panose="020B0604030504040204" pitchFamily="34" charset="0"/>
              </a:rPr>
              <a:t> osatzen dute”.</a:t>
            </a:r>
          </a:p>
        </p:txBody>
      </p:sp>
      <p:sp>
        <p:nvSpPr>
          <p:cNvPr id="3" name="CuadroTexto 84">
            <a:extLst>
              <a:ext uri="{FF2B5EF4-FFF2-40B4-BE49-F238E27FC236}">
                <a16:creationId xmlns:a16="http://schemas.microsoft.com/office/drawing/2014/main" id="{D69B393E-77EE-B3BB-EAE0-7415724E628E}"/>
              </a:ext>
            </a:extLst>
          </p:cNvPr>
          <p:cNvSpPr txBox="1">
            <a:spLocks noChangeArrowheads="1"/>
          </p:cNvSpPr>
          <p:nvPr/>
        </p:nvSpPr>
        <p:spPr bwMode="auto">
          <a:xfrm>
            <a:off x="2469925" y="5238094"/>
            <a:ext cx="4619643" cy="830997"/>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s-ES" altLang="es-ES" sz="2400" b="1" kern="1200" dirty="0">
                <a:solidFill>
                  <a:prstClr val="white"/>
                </a:solidFill>
                <a:latin typeface="Montserrat" pitchFamily="2" charset="77"/>
                <a:ea typeface="Verdana" panose="020B0604030504040204" pitchFamily="34" charset="0"/>
                <a:cs typeface="Verdana" panose="020B0604030504040204" pitchFamily="34" charset="0"/>
              </a:rPr>
              <a:t>BOLEIBOLERAKO NAHI DUGUN ETORKIZUNA</a:t>
            </a:r>
          </a:p>
        </p:txBody>
      </p:sp>
      <p:sp>
        <p:nvSpPr>
          <p:cNvPr id="4" name="Titel 18">
            <a:extLst>
              <a:ext uri="{FF2B5EF4-FFF2-40B4-BE49-F238E27FC236}">
                <a16:creationId xmlns:a16="http://schemas.microsoft.com/office/drawing/2014/main" id="{4A4C57A4-4853-60C1-0603-14809246B7AF}"/>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2.2. Planaren ikuspegia</a:t>
            </a:r>
          </a:p>
        </p:txBody>
      </p:sp>
    </p:spTree>
    <p:extLst>
      <p:ext uri="{BB962C8B-B14F-4D97-AF65-F5344CB8AC3E}">
        <p14:creationId xmlns:p14="http://schemas.microsoft.com/office/powerpoint/2010/main" val="154316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yellow circle with a hand and a sun and a check mark&#10;&#10;Description automatically generated with low confidence">
            <a:extLst>
              <a:ext uri="{FF2B5EF4-FFF2-40B4-BE49-F238E27FC236}">
                <a16:creationId xmlns:a16="http://schemas.microsoft.com/office/drawing/2014/main" id="{030007BC-E2F2-7801-B4B2-B8C45163A84B}"/>
              </a:ext>
            </a:extLst>
          </p:cNvPr>
          <p:cNvPicPr>
            <a:picLocks noChangeAspect="1" noChangeArrowheads="1"/>
          </p:cNvPicPr>
          <p:nvPr/>
        </p:nvPicPr>
        <p:blipFill>
          <a:blip r:embed="rId2">
            <a:duotone>
              <a:schemeClr val="accent6">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2716476" y="1703802"/>
            <a:ext cx="4719598" cy="470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5B90E0D9-2DF7-8586-2257-FDAB05AB5EE9}"/>
              </a:ext>
            </a:extLst>
          </p:cNvPr>
          <p:cNvSpPr/>
          <p:nvPr/>
        </p:nvSpPr>
        <p:spPr>
          <a:xfrm>
            <a:off x="0" y="1258785"/>
            <a:ext cx="9906000" cy="5599215"/>
          </a:xfrm>
          <a:prstGeom prst="rect">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84">
            <a:extLst>
              <a:ext uri="{FF2B5EF4-FFF2-40B4-BE49-F238E27FC236}">
                <a16:creationId xmlns:a16="http://schemas.microsoft.com/office/drawing/2014/main" id="{994A4026-F537-1E70-79E0-4950598AE30C}"/>
              </a:ext>
            </a:extLst>
          </p:cNvPr>
          <p:cNvSpPr txBox="1">
            <a:spLocks noChangeArrowheads="1"/>
          </p:cNvSpPr>
          <p:nvPr/>
        </p:nvSpPr>
        <p:spPr bwMode="auto">
          <a:xfrm rot="16200000">
            <a:off x="684729" y="2826897"/>
            <a:ext cx="2462213" cy="584775"/>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eaLnBrk="0" fontAlgn="base" hangingPunct="0">
              <a:lnSpc>
                <a:spcPct val="100000"/>
              </a:lnSpc>
              <a:spcBef>
                <a:spcPct val="0"/>
              </a:spcBef>
              <a:spcAft>
                <a:spcPct val="0"/>
              </a:spcAft>
              <a:buClrTx/>
              <a:buFontTx/>
              <a:buNone/>
            </a:pPr>
            <a:r>
              <a:rPr lang="eu-ES" altLang="es-ES" sz="3200" b="1" kern="1200" dirty="0">
                <a:solidFill>
                  <a:prstClr val="white"/>
                </a:solidFill>
                <a:latin typeface="Montserrat" pitchFamily="2" charset="77"/>
                <a:ea typeface="Verdana" panose="020B0604030504040204" pitchFamily="34" charset="0"/>
                <a:cs typeface="Verdana" panose="020B0604030504040204" pitchFamily="34" charset="0"/>
              </a:rPr>
              <a:t>BALIOAK</a:t>
            </a:r>
          </a:p>
        </p:txBody>
      </p:sp>
      <p:sp>
        <p:nvSpPr>
          <p:cNvPr id="5" name="CuadroTexto 84">
            <a:extLst>
              <a:ext uri="{FF2B5EF4-FFF2-40B4-BE49-F238E27FC236}">
                <a16:creationId xmlns:a16="http://schemas.microsoft.com/office/drawing/2014/main" id="{BB711315-A6F9-281A-07DF-645BDAB9E149}"/>
              </a:ext>
            </a:extLst>
          </p:cNvPr>
          <p:cNvSpPr txBox="1">
            <a:spLocks noChangeArrowheads="1"/>
          </p:cNvSpPr>
          <p:nvPr/>
        </p:nvSpPr>
        <p:spPr bwMode="auto">
          <a:xfrm>
            <a:off x="2469926" y="2033856"/>
            <a:ext cx="6674074" cy="1015663"/>
          </a:xfrm>
          <a:prstGeom prst="rect">
            <a:avLst/>
          </a:prstGeom>
          <a:solidFill>
            <a:srgbClr val="F5801F">
              <a:alpha val="5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None/>
            </a:pPr>
            <a:r>
              <a:rPr lang="eu-ES" altLang="es-ES" sz="1400" b="1" kern="1200" dirty="0">
                <a:solidFill>
                  <a:prstClr val="white"/>
                </a:solidFill>
                <a:latin typeface="Montserrat" pitchFamily="2" charset="77"/>
                <a:ea typeface="Verdana" panose="020B0604030504040204" pitchFamily="34" charset="0"/>
                <a:cs typeface="Verdana" panose="020B0604030504040204" pitchFamily="34" charset="0"/>
              </a:rPr>
              <a:t>Gipuzkoako boleibolaren plan prospektibo-estrategiko honen garapena eta gauzatzea balio hauetan oinarritzen da:</a:t>
            </a:r>
          </a:p>
          <a:p>
            <a:pPr defTabSz="457200" eaLnBrk="0" fontAlgn="base" hangingPunct="0">
              <a:lnSpc>
                <a:spcPct val="100000"/>
              </a:lnSpc>
              <a:spcBef>
                <a:spcPct val="0"/>
              </a:spcBef>
              <a:spcAft>
                <a:spcPct val="0"/>
              </a:spcAft>
              <a:buClrTx/>
              <a:buFontTx/>
              <a:buNone/>
            </a:pPr>
            <a:endParaRPr lang="eu-ES" altLang="es-ES" sz="1400" b="1" kern="1200" dirty="0">
              <a:solidFill>
                <a:prstClr val="white"/>
              </a:solidFill>
              <a:latin typeface="Montserrat" pitchFamily="2" charset="77"/>
              <a:ea typeface="Verdana" panose="020B0604030504040204" pitchFamily="34" charset="0"/>
              <a:cs typeface="Verdana" panose="020B0604030504040204" pitchFamily="34" charset="0"/>
            </a:endParaRPr>
          </a:p>
          <a:p>
            <a:pPr defTabSz="457200" eaLnBrk="0" fontAlgn="base" hangingPunct="0">
              <a:lnSpc>
                <a:spcPct val="100000"/>
              </a:lnSpc>
              <a:spcBef>
                <a:spcPct val="0"/>
              </a:spcBef>
              <a:spcAft>
                <a:spcPct val="0"/>
              </a:spcAft>
              <a:buClrTx/>
              <a:buFontTx/>
              <a:buNone/>
            </a:pPr>
            <a:endParaRPr lang="eu-ES" altLang="es-ES" sz="1800" b="1" kern="1200" dirty="0">
              <a:solidFill>
                <a:prstClr val="white"/>
              </a:solidFill>
              <a:latin typeface="Montserrat" pitchFamily="2" charset="77"/>
              <a:ea typeface="Verdana" panose="020B0604030504040204" pitchFamily="34" charset="0"/>
              <a:cs typeface="Verdana" panose="020B0604030504040204" pitchFamily="34" charset="0"/>
            </a:endParaRPr>
          </a:p>
        </p:txBody>
      </p:sp>
      <p:grpSp>
        <p:nvGrpSpPr>
          <p:cNvPr id="3" name="Google Shape;127;p4">
            <a:extLst>
              <a:ext uri="{FF2B5EF4-FFF2-40B4-BE49-F238E27FC236}">
                <a16:creationId xmlns:a16="http://schemas.microsoft.com/office/drawing/2014/main" id="{CCDA1ED5-FA6D-88C1-C260-E8447D77AC0F}"/>
              </a:ext>
            </a:extLst>
          </p:cNvPr>
          <p:cNvGrpSpPr>
            <a:grpSpLocks/>
          </p:cNvGrpSpPr>
          <p:nvPr/>
        </p:nvGrpSpPr>
        <p:grpSpPr bwMode="auto">
          <a:xfrm>
            <a:off x="5910346" y="2866070"/>
            <a:ext cx="2795587" cy="532394"/>
            <a:chOff x="6033417" y="1267916"/>
            <a:chExt cx="2697508" cy="710145"/>
          </a:xfrm>
        </p:grpSpPr>
        <p:sp>
          <p:nvSpPr>
            <p:cNvPr id="4" name="Google Shape;128;p4">
              <a:extLst>
                <a:ext uri="{FF2B5EF4-FFF2-40B4-BE49-F238E27FC236}">
                  <a16:creationId xmlns:a16="http://schemas.microsoft.com/office/drawing/2014/main" id="{A31E2DB9-EB85-B6F7-14F4-E26F342818B6}"/>
                </a:ext>
              </a:extLst>
            </p:cNvPr>
            <p:cNvSpPr txBox="1">
              <a:spLocks noChangeArrowheads="1"/>
            </p:cNvSpPr>
            <p:nvPr/>
          </p:nvSpPr>
          <p:spPr bwMode="auto">
            <a:xfrm flipH="1">
              <a:off x="6033417" y="1633423"/>
              <a:ext cx="2697508" cy="3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Pertsonen eta eragileen inplikazioa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sp>
          <p:nvSpPr>
            <p:cNvPr id="6" name="Google Shape;129;p4">
              <a:extLst>
                <a:ext uri="{FF2B5EF4-FFF2-40B4-BE49-F238E27FC236}">
                  <a16:creationId xmlns:a16="http://schemas.microsoft.com/office/drawing/2014/main" id="{173E0CA7-43E5-DB24-D3DC-842438ECF2CC}"/>
                </a:ext>
              </a:extLst>
            </p:cNvPr>
            <p:cNvSpPr txBox="1">
              <a:spLocks noChangeArrowheads="1"/>
            </p:cNvSpPr>
            <p:nvPr/>
          </p:nvSpPr>
          <p:spPr bwMode="auto">
            <a:xfrm flipH="1">
              <a:off x="6050829" y="1267916"/>
              <a:ext cx="2680096"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Konpromisoa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grpSp>
        <p:nvGrpSpPr>
          <p:cNvPr id="7" name="Google Shape;130;p4">
            <a:extLst>
              <a:ext uri="{FF2B5EF4-FFF2-40B4-BE49-F238E27FC236}">
                <a16:creationId xmlns:a16="http://schemas.microsoft.com/office/drawing/2014/main" id="{4522FABF-4E4F-1D27-967A-4B082ACF7CD7}"/>
              </a:ext>
            </a:extLst>
          </p:cNvPr>
          <p:cNvGrpSpPr>
            <a:grpSpLocks/>
          </p:cNvGrpSpPr>
          <p:nvPr/>
        </p:nvGrpSpPr>
        <p:grpSpPr bwMode="auto">
          <a:xfrm>
            <a:off x="2324183" y="3955095"/>
            <a:ext cx="2490788" cy="639763"/>
            <a:chOff x="5360289" y="1233982"/>
            <a:chExt cx="3321204" cy="853427"/>
          </a:xfrm>
        </p:grpSpPr>
        <p:sp>
          <p:nvSpPr>
            <p:cNvPr id="8" name="Google Shape;131;p4">
              <a:extLst>
                <a:ext uri="{FF2B5EF4-FFF2-40B4-BE49-F238E27FC236}">
                  <a16:creationId xmlns:a16="http://schemas.microsoft.com/office/drawing/2014/main" id="{E38DCE97-541E-55B6-55AB-DF46E7014F1F}"/>
                </a:ext>
              </a:extLst>
            </p:cNvPr>
            <p:cNvSpPr txBox="1">
              <a:spLocks noChangeArrowheads="1"/>
            </p:cNvSpPr>
            <p:nvPr/>
          </p:nvSpPr>
          <p:spPr bwMode="auto">
            <a:xfrm flipH="1">
              <a:off x="5360289" y="1542628"/>
              <a:ext cx="3321204" cy="54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Eragileen arteko benetako</a:t>
              </a:r>
            </a:p>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lankidetza eta talde-lana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sp>
          <p:nvSpPr>
            <p:cNvPr id="9" name="Google Shape;132;p4">
              <a:extLst>
                <a:ext uri="{FF2B5EF4-FFF2-40B4-BE49-F238E27FC236}">
                  <a16:creationId xmlns:a16="http://schemas.microsoft.com/office/drawing/2014/main" id="{C5D385A8-2A79-B162-FE6B-39833BA9F889}"/>
                </a:ext>
              </a:extLst>
            </p:cNvPr>
            <p:cNvSpPr txBox="1">
              <a:spLocks noChangeArrowheads="1"/>
            </p:cNvSpPr>
            <p:nvPr/>
          </p:nvSpPr>
          <p:spPr bwMode="auto">
            <a:xfrm flipH="1">
              <a:off x="5983986" y="1233982"/>
              <a:ext cx="2680097" cy="4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Elkarlana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grpSp>
        <p:nvGrpSpPr>
          <p:cNvPr id="12" name="Google Shape;133;p4">
            <a:extLst>
              <a:ext uri="{FF2B5EF4-FFF2-40B4-BE49-F238E27FC236}">
                <a16:creationId xmlns:a16="http://schemas.microsoft.com/office/drawing/2014/main" id="{DF69BB83-76E5-18EA-4BFB-8D372053FB5E}"/>
              </a:ext>
            </a:extLst>
          </p:cNvPr>
          <p:cNvGrpSpPr>
            <a:grpSpLocks/>
          </p:cNvGrpSpPr>
          <p:nvPr/>
        </p:nvGrpSpPr>
        <p:grpSpPr bwMode="auto">
          <a:xfrm>
            <a:off x="6812046" y="3955095"/>
            <a:ext cx="2538412" cy="722313"/>
            <a:chOff x="5632728" y="1227419"/>
            <a:chExt cx="3382503" cy="960227"/>
          </a:xfrm>
        </p:grpSpPr>
        <p:sp>
          <p:nvSpPr>
            <p:cNvPr id="14" name="Google Shape;134;p4">
              <a:extLst>
                <a:ext uri="{FF2B5EF4-FFF2-40B4-BE49-F238E27FC236}">
                  <a16:creationId xmlns:a16="http://schemas.microsoft.com/office/drawing/2014/main" id="{A6943981-6C35-25A1-01EA-9A9305DF5D3B}"/>
                </a:ext>
              </a:extLst>
            </p:cNvPr>
            <p:cNvSpPr txBox="1">
              <a:spLocks noChangeArrowheads="1"/>
            </p:cNvSpPr>
            <p:nvPr/>
          </p:nvSpPr>
          <p:spPr bwMode="auto">
            <a:xfrm flipH="1">
              <a:off x="5650131" y="1643146"/>
              <a:ext cx="3365100" cy="5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Etika eta zintzotasuna Planaren</a:t>
              </a:r>
            </a:p>
            <a:p>
              <a:pPr marL="0" marR="0" lvl="0" indent="0"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jarduketak gauzatzean</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sp>
          <p:nvSpPr>
            <p:cNvPr id="16" name="Google Shape;135;p4">
              <a:extLst>
                <a:ext uri="{FF2B5EF4-FFF2-40B4-BE49-F238E27FC236}">
                  <a16:creationId xmlns:a16="http://schemas.microsoft.com/office/drawing/2014/main" id="{B4AF4D43-B4CB-65B9-DB3D-0282273EC6E7}"/>
                </a:ext>
              </a:extLst>
            </p:cNvPr>
            <p:cNvSpPr txBox="1">
              <a:spLocks noChangeArrowheads="1"/>
            </p:cNvSpPr>
            <p:nvPr/>
          </p:nvSpPr>
          <p:spPr bwMode="auto">
            <a:xfrm flipH="1">
              <a:off x="5632728" y="1227419"/>
              <a:ext cx="2680097"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Zuzentasuna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grpSp>
        <p:nvGrpSpPr>
          <p:cNvPr id="17" name="Google Shape;136;p4">
            <a:extLst>
              <a:ext uri="{FF2B5EF4-FFF2-40B4-BE49-F238E27FC236}">
                <a16:creationId xmlns:a16="http://schemas.microsoft.com/office/drawing/2014/main" id="{74E80593-7B31-F93C-1485-469AA6A750DE}"/>
              </a:ext>
            </a:extLst>
          </p:cNvPr>
          <p:cNvGrpSpPr>
            <a:grpSpLocks/>
          </p:cNvGrpSpPr>
          <p:nvPr/>
        </p:nvGrpSpPr>
        <p:grpSpPr bwMode="auto">
          <a:xfrm>
            <a:off x="4586371" y="5763258"/>
            <a:ext cx="2451100" cy="641350"/>
            <a:chOff x="5698255" y="1269666"/>
            <a:chExt cx="3268969" cy="855621"/>
          </a:xfrm>
        </p:grpSpPr>
        <p:sp>
          <p:nvSpPr>
            <p:cNvPr id="18" name="Google Shape;137;p4">
              <a:extLst>
                <a:ext uri="{FF2B5EF4-FFF2-40B4-BE49-F238E27FC236}">
                  <a16:creationId xmlns:a16="http://schemas.microsoft.com/office/drawing/2014/main" id="{18A8AC89-1A50-7A49-5FFA-A2CE48C3D150}"/>
                </a:ext>
              </a:extLst>
            </p:cNvPr>
            <p:cNvSpPr txBox="1">
              <a:spLocks noChangeArrowheads="1"/>
            </p:cNvSpPr>
            <p:nvPr/>
          </p:nvSpPr>
          <p:spPr bwMode="auto">
            <a:xfrm flipH="1">
              <a:off x="5698255" y="1579840"/>
              <a:ext cx="3268969" cy="54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Emaitzarik onenak lortzeko</a:t>
              </a:r>
            </a:p>
            <a:p>
              <a:pPr marL="0" marR="0" lvl="0" indent="0" algn="ct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konpromisoa eta ahalegina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sp>
          <p:nvSpPr>
            <p:cNvPr id="19" name="Google Shape;138;p4">
              <a:extLst>
                <a:ext uri="{FF2B5EF4-FFF2-40B4-BE49-F238E27FC236}">
                  <a16:creationId xmlns:a16="http://schemas.microsoft.com/office/drawing/2014/main" id="{6FC282A8-61AB-1B08-DE10-AE016444D98E}"/>
                </a:ext>
              </a:extLst>
            </p:cNvPr>
            <p:cNvSpPr txBox="1">
              <a:spLocks noChangeArrowheads="1"/>
            </p:cNvSpPr>
            <p:nvPr/>
          </p:nvSpPr>
          <p:spPr bwMode="auto">
            <a:xfrm flipH="1">
              <a:off x="5902803" y="1269666"/>
              <a:ext cx="2965826"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Kalitatea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grpSp>
        <p:nvGrpSpPr>
          <p:cNvPr id="20" name="Google Shape;139;p4">
            <a:extLst>
              <a:ext uri="{FF2B5EF4-FFF2-40B4-BE49-F238E27FC236}">
                <a16:creationId xmlns:a16="http://schemas.microsoft.com/office/drawing/2014/main" id="{B180DCAF-4F2C-66BB-8444-03E97A7EFBE0}"/>
              </a:ext>
            </a:extLst>
          </p:cNvPr>
          <p:cNvGrpSpPr>
            <a:grpSpLocks/>
          </p:cNvGrpSpPr>
          <p:nvPr/>
        </p:nvGrpSpPr>
        <p:grpSpPr bwMode="auto">
          <a:xfrm>
            <a:off x="2824246" y="2858133"/>
            <a:ext cx="2878137" cy="549231"/>
            <a:chOff x="6043845" y="1227261"/>
            <a:chExt cx="2697515" cy="732049"/>
          </a:xfrm>
        </p:grpSpPr>
        <p:sp>
          <p:nvSpPr>
            <p:cNvPr id="21" name="Google Shape;140;p4">
              <a:extLst>
                <a:ext uri="{FF2B5EF4-FFF2-40B4-BE49-F238E27FC236}">
                  <a16:creationId xmlns:a16="http://schemas.microsoft.com/office/drawing/2014/main" id="{7F60D306-405E-AB16-5B01-1CF794D3D778}"/>
                </a:ext>
              </a:extLst>
            </p:cNvPr>
            <p:cNvSpPr txBox="1">
              <a:spLocks noChangeArrowheads="1"/>
            </p:cNvSpPr>
            <p:nvPr/>
          </p:nvSpPr>
          <p:spPr bwMode="auto">
            <a:xfrm flipH="1">
              <a:off x="6043854" y="1614933"/>
              <a:ext cx="2697506" cy="34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Komunikazio irekia, sinplea eta irisgarria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sp>
          <p:nvSpPr>
            <p:cNvPr id="22" name="Google Shape;141;p4">
              <a:extLst>
                <a:ext uri="{FF2B5EF4-FFF2-40B4-BE49-F238E27FC236}">
                  <a16:creationId xmlns:a16="http://schemas.microsoft.com/office/drawing/2014/main" id="{8C0E99CE-63F3-15AB-C757-104FB7228E04}"/>
                </a:ext>
              </a:extLst>
            </p:cNvPr>
            <p:cNvSpPr txBox="1">
              <a:spLocks noChangeArrowheads="1"/>
            </p:cNvSpPr>
            <p:nvPr/>
          </p:nvSpPr>
          <p:spPr bwMode="auto">
            <a:xfrm flipH="1">
              <a:off x="6043845" y="1227261"/>
              <a:ext cx="2680097"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Gardentasuna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grpSp>
        <p:nvGrpSpPr>
          <p:cNvPr id="23" name="Google Shape;142;p4">
            <a:extLst>
              <a:ext uri="{FF2B5EF4-FFF2-40B4-BE49-F238E27FC236}">
                <a16:creationId xmlns:a16="http://schemas.microsoft.com/office/drawing/2014/main" id="{8F6A4951-0E0C-7DED-FD83-96BF038E1B7C}"/>
              </a:ext>
            </a:extLst>
          </p:cNvPr>
          <p:cNvGrpSpPr>
            <a:grpSpLocks/>
          </p:cNvGrpSpPr>
          <p:nvPr/>
        </p:nvGrpSpPr>
        <p:grpSpPr bwMode="auto">
          <a:xfrm>
            <a:off x="2908383" y="5085395"/>
            <a:ext cx="2024063" cy="657225"/>
            <a:chOff x="5983986" y="1267275"/>
            <a:chExt cx="2697508" cy="874592"/>
          </a:xfrm>
        </p:grpSpPr>
        <p:sp>
          <p:nvSpPr>
            <p:cNvPr id="24" name="Google Shape;143;p4">
              <a:extLst>
                <a:ext uri="{FF2B5EF4-FFF2-40B4-BE49-F238E27FC236}">
                  <a16:creationId xmlns:a16="http://schemas.microsoft.com/office/drawing/2014/main" id="{51602FE2-74F4-4C2B-109A-F4B2A35681CA}"/>
                </a:ext>
              </a:extLst>
            </p:cNvPr>
            <p:cNvSpPr txBox="1">
              <a:spLocks noChangeArrowheads="1"/>
            </p:cNvSpPr>
            <p:nvPr/>
          </p:nvSpPr>
          <p:spPr bwMode="auto">
            <a:xfrm flipH="1">
              <a:off x="5983986" y="1596418"/>
              <a:ext cx="2697508" cy="54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Inplikatutako eragileen</a:t>
              </a:r>
            </a:p>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arteko konplizitatea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sp>
          <p:nvSpPr>
            <p:cNvPr id="25" name="Google Shape;144;p4">
              <a:extLst>
                <a:ext uri="{FF2B5EF4-FFF2-40B4-BE49-F238E27FC236}">
                  <a16:creationId xmlns:a16="http://schemas.microsoft.com/office/drawing/2014/main" id="{B65BB179-1C09-001D-EA74-A5F2F14286B4}"/>
                </a:ext>
              </a:extLst>
            </p:cNvPr>
            <p:cNvSpPr txBox="1">
              <a:spLocks noChangeArrowheads="1"/>
            </p:cNvSpPr>
            <p:nvPr/>
          </p:nvSpPr>
          <p:spPr bwMode="auto">
            <a:xfrm flipH="1">
              <a:off x="5983986" y="1267275"/>
              <a:ext cx="2680097"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Hurbiltasuna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grpSp>
        <p:nvGrpSpPr>
          <p:cNvPr id="26" name="Google Shape;146;p4">
            <a:extLst>
              <a:ext uri="{FF2B5EF4-FFF2-40B4-BE49-F238E27FC236}">
                <a16:creationId xmlns:a16="http://schemas.microsoft.com/office/drawing/2014/main" id="{A965A454-D769-E7C2-977F-A839228FD67D}"/>
              </a:ext>
            </a:extLst>
          </p:cNvPr>
          <p:cNvGrpSpPr>
            <a:grpSpLocks/>
          </p:cNvGrpSpPr>
          <p:nvPr/>
        </p:nvGrpSpPr>
        <p:grpSpPr bwMode="auto">
          <a:xfrm>
            <a:off x="6816808" y="5102858"/>
            <a:ext cx="2992398" cy="643271"/>
            <a:chOff x="5698253" y="1267275"/>
            <a:chExt cx="3436418" cy="858457"/>
          </a:xfrm>
        </p:grpSpPr>
        <p:sp>
          <p:nvSpPr>
            <p:cNvPr id="27" name="Google Shape;147;p4">
              <a:extLst>
                <a:ext uri="{FF2B5EF4-FFF2-40B4-BE49-F238E27FC236}">
                  <a16:creationId xmlns:a16="http://schemas.microsoft.com/office/drawing/2014/main" id="{860D9852-6832-920D-01F1-48810AE53694}"/>
                </a:ext>
              </a:extLst>
            </p:cNvPr>
            <p:cNvSpPr txBox="1">
              <a:spLocks noChangeArrowheads="1"/>
            </p:cNvSpPr>
            <p:nvPr/>
          </p:nvSpPr>
          <p:spPr bwMode="auto">
            <a:xfrm flipH="1">
              <a:off x="5698254" y="1579839"/>
              <a:ext cx="3268969" cy="54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u-ES" altLang="en-CN" sz="1100" b="0" i="0" u="none" strike="noStrike" kern="1200" cap="none" spc="0" normalizeH="0" baseline="0" dirty="0">
                  <a:ln>
                    <a:noFill/>
                  </a:ln>
                  <a:solidFill>
                    <a:schemeClr val="bg1"/>
                  </a:solidFill>
                  <a:effectLst/>
                  <a:uLnTx/>
                  <a:uFillTx/>
                  <a:ea typeface="+mn-ea"/>
                  <a:cs typeface="Calibri" panose="020F0502020204030204" pitchFamily="34" charset="0"/>
                  <a:sym typeface="Calibri" panose="020F0502020204030204" pitchFamily="34" charset="0"/>
                </a:rPr>
                <a:t>Helburu garrantzitsuak lortzeko borondatea</a:t>
              </a:r>
            </a:p>
          </p:txBody>
        </p:sp>
        <p:sp>
          <p:nvSpPr>
            <p:cNvPr id="28" name="Google Shape;148;p4">
              <a:extLst>
                <a:ext uri="{FF2B5EF4-FFF2-40B4-BE49-F238E27FC236}">
                  <a16:creationId xmlns:a16="http://schemas.microsoft.com/office/drawing/2014/main" id="{1DBD5433-6ABC-BE3F-D516-17129FF783AC}"/>
                </a:ext>
              </a:extLst>
            </p:cNvPr>
            <p:cNvSpPr txBox="1">
              <a:spLocks noChangeArrowheads="1"/>
            </p:cNvSpPr>
            <p:nvPr/>
          </p:nvSpPr>
          <p:spPr bwMode="auto">
            <a:xfrm flipH="1">
              <a:off x="5698253" y="1267275"/>
              <a:ext cx="3436418" cy="47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Anbizioa</a:t>
              </a:r>
              <a:endParaRPr kumimoji="0" lang="eu-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sp>
        <p:nvSpPr>
          <p:cNvPr id="29" name="Oval 4">
            <a:extLst>
              <a:ext uri="{FF2B5EF4-FFF2-40B4-BE49-F238E27FC236}">
                <a16:creationId xmlns:a16="http://schemas.microsoft.com/office/drawing/2014/main" id="{F9CE2B49-B7FC-C189-7C48-AE4C65E20B57}"/>
              </a:ext>
            </a:extLst>
          </p:cNvPr>
          <p:cNvSpPr/>
          <p:nvPr/>
        </p:nvSpPr>
        <p:spPr>
          <a:xfrm>
            <a:off x="5089608" y="3778883"/>
            <a:ext cx="1543050" cy="1543050"/>
          </a:xfrm>
          <a:prstGeom prst="ellipse">
            <a:avLst/>
          </a:prstGeom>
          <a:solidFill>
            <a:schemeClr val="bg1"/>
          </a:solidFill>
          <a:ln w="12700" cap="flat" cmpd="sng" algn="ctr">
            <a:no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0" name="Oval 5">
            <a:extLst>
              <a:ext uri="{FF2B5EF4-FFF2-40B4-BE49-F238E27FC236}">
                <a16:creationId xmlns:a16="http://schemas.microsoft.com/office/drawing/2014/main" id="{A272EF14-9EFF-D4D6-AE02-BFE0B3F0C42C}"/>
              </a:ext>
            </a:extLst>
          </p:cNvPr>
          <p:cNvSpPr/>
          <p:nvPr/>
        </p:nvSpPr>
        <p:spPr>
          <a:xfrm flipH="1">
            <a:off x="5326146" y="3482020"/>
            <a:ext cx="168275" cy="168275"/>
          </a:xfrm>
          <a:prstGeom prst="ellipse">
            <a:avLst/>
          </a:prstGeom>
          <a:solidFill>
            <a:schemeClr val="bg1"/>
          </a:solidFill>
          <a:ln w="12700" cap="flat" cmpd="sng" algn="ctr">
            <a:no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1" name="Oval 7">
            <a:extLst>
              <a:ext uri="{FF2B5EF4-FFF2-40B4-BE49-F238E27FC236}">
                <a16:creationId xmlns:a16="http://schemas.microsoft.com/office/drawing/2014/main" id="{BD3A0EA0-CA8C-8921-5FD4-65C6BD7DF42C}"/>
              </a:ext>
            </a:extLst>
          </p:cNvPr>
          <p:cNvSpPr/>
          <p:nvPr/>
        </p:nvSpPr>
        <p:spPr>
          <a:xfrm flipH="1">
            <a:off x="6111958" y="3485195"/>
            <a:ext cx="166688"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2" name="Oval 8">
            <a:extLst>
              <a:ext uri="{FF2B5EF4-FFF2-40B4-BE49-F238E27FC236}">
                <a16:creationId xmlns:a16="http://schemas.microsoft.com/office/drawing/2014/main" id="{7F29E426-3667-4E0B-1CEC-007E13DE1E6A}"/>
              </a:ext>
            </a:extLst>
          </p:cNvPr>
          <p:cNvSpPr/>
          <p:nvPr/>
        </p:nvSpPr>
        <p:spPr>
          <a:xfrm flipH="1">
            <a:off x="6729496" y="4048758"/>
            <a:ext cx="166687" cy="166687"/>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3" name="Oval 9">
            <a:extLst>
              <a:ext uri="{FF2B5EF4-FFF2-40B4-BE49-F238E27FC236}">
                <a16:creationId xmlns:a16="http://schemas.microsoft.com/office/drawing/2014/main" id="{941A30C9-F04E-88D0-1AEC-D3F7C4D59B51}"/>
              </a:ext>
            </a:extLst>
          </p:cNvPr>
          <p:cNvSpPr/>
          <p:nvPr/>
        </p:nvSpPr>
        <p:spPr>
          <a:xfrm flipH="1">
            <a:off x="4762583" y="4056695"/>
            <a:ext cx="166688"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4" name="Oval 10">
            <a:extLst>
              <a:ext uri="{FF2B5EF4-FFF2-40B4-BE49-F238E27FC236}">
                <a16:creationId xmlns:a16="http://schemas.microsoft.com/office/drawing/2014/main" id="{DFE9BAEB-7A10-E1C6-5171-ECDF55F9CC9F}"/>
              </a:ext>
            </a:extLst>
          </p:cNvPr>
          <p:cNvSpPr/>
          <p:nvPr/>
        </p:nvSpPr>
        <p:spPr>
          <a:xfrm flipH="1">
            <a:off x="6632658" y="5018720"/>
            <a:ext cx="168275"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s-ES" sz="1800" kern="1200" dirty="0">
              <a:solidFill>
                <a:schemeClr val="bg1"/>
              </a:solidFill>
              <a:latin typeface="Calibri" panose="020F0502020204030204"/>
              <a:ea typeface="+mn-ea"/>
              <a:cs typeface="+mn-cs"/>
            </a:endParaRPr>
          </a:p>
        </p:txBody>
      </p:sp>
      <p:sp>
        <p:nvSpPr>
          <p:cNvPr id="35" name="Oval 11">
            <a:extLst>
              <a:ext uri="{FF2B5EF4-FFF2-40B4-BE49-F238E27FC236}">
                <a16:creationId xmlns:a16="http://schemas.microsoft.com/office/drawing/2014/main" id="{04E6A236-4962-2996-F30B-0A77FCBCFD0E}"/>
              </a:ext>
            </a:extLst>
          </p:cNvPr>
          <p:cNvSpPr/>
          <p:nvPr/>
        </p:nvSpPr>
        <p:spPr>
          <a:xfrm flipH="1">
            <a:off x="5791283" y="5467983"/>
            <a:ext cx="168275"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6" name="Oval 12">
            <a:extLst>
              <a:ext uri="{FF2B5EF4-FFF2-40B4-BE49-F238E27FC236}">
                <a16:creationId xmlns:a16="http://schemas.microsoft.com/office/drawing/2014/main" id="{D9B007A2-5931-C0FD-297D-C87206DEECDD}"/>
              </a:ext>
            </a:extLst>
          </p:cNvPr>
          <p:cNvSpPr/>
          <p:nvPr/>
        </p:nvSpPr>
        <p:spPr>
          <a:xfrm flipH="1">
            <a:off x="4865771" y="5023483"/>
            <a:ext cx="166687"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7" name="Titel 18">
            <a:extLst>
              <a:ext uri="{FF2B5EF4-FFF2-40B4-BE49-F238E27FC236}">
                <a16:creationId xmlns:a16="http://schemas.microsoft.com/office/drawing/2014/main" id="{35B543AC-5744-EF99-D108-1A48E95C2103}"/>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2.3. Planaren balioak</a:t>
            </a:r>
          </a:p>
        </p:txBody>
      </p:sp>
    </p:spTree>
    <p:extLst>
      <p:ext uri="{BB962C8B-B14F-4D97-AF65-F5344CB8AC3E}">
        <p14:creationId xmlns:p14="http://schemas.microsoft.com/office/powerpoint/2010/main" val="410440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2.4. Boleibolaren apustu-agertokia 2030era</a:t>
            </a:r>
          </a:p>
        </p:txBody>
      </p:sp>
      <p:graphicFrame>
        <p:nvGraphicFramePr>
          <p:cNvPr id="9" name="Tabla 8">
            <a:extLst>
              <a:ext uri="{FF2B5EF4-FFF2-40B4-BE49-F238E27FC236}">
                <a16:creationId xmlns:a16="http://schemas.microsoft.com/office/drawing/2014/main" id="{7F94902C-0123-D1B1-A644-EE16FADFFE29}"/>
              </a:ext>
            </a:extLst>
          </p:cNvPr>
          <p:cNvGraphicFramePr>
            <a:graphicFrameLocks noGrp="1"/>
          </p:cNvGraphicFramePr>
          <p:nvPr>
            <p:extLst>
              <p:ext uri="{D42A27DB-BD31-4B8C-83A1-F6EECF244321}">
                <p14:modId xmlns:p14="http://schemas.microsoft.com/office/powerpoint/2010/main" val="1316559752"/>
              </p:ext>
            </p:extLst>
          </p:nvPr>
        </p:nvGraphicFramePr>
        <p:xfrm>
          <a:off x="942109" y="1041815"/>
          <a:ext cx="8044874" cy="5303480"/>
        </p:xfrm>
        <a:graphic>
          <a:graphicData uri="http://schemas.openxmlformats.org/drawingml/2006/table">
            <a:tbl>
              <a:tblPr/>
              <a:tblGrid>
                <a:gridCol w="451719">
                  <a:extLst>
                    <a:ext uri="{9D8B030D-6E8A-4147-A177-3AD203B41FA5}">
                      <a16:colId xmlns:a16="http://schemas.microsoft.com/office/drawing/2014/main" val="1089588619"/>
                    </a:ext>
                  </a:extLst>
                </a:gridCol>
                <a:gridCol w="1570256">
                  <a:extLst>
                    <a:ext uri="{9D8B030D-6E8A-4147-A177-3AD203B41FA5}">
                      <a16:colId xmlns:a16="http://schemas.microsoft.com/office/drawing/2014/main" val="456764912"/>
                    </a:ext>
                  </a:extLst>
                </a:gridCol>
                <a:gridCol w="6022899">
                  <a:extLst>
                    <a:ext uri="{9D8B030D-6E8A-4147-A177-3AD203B41FA5}">
                      <a16:colId xmlns:a16="http://schemas.microsoft.com/office/drawing/2014/main" val="2002075192"/>
                    </a:ext>
                  </a:extLst>
                </a:gridCol>
              </a:tblGrid>
              <a:tr h="273187">
                <a:tc>
                  <a:txBody>
                    <a:bodyPr/>
                    <a:lstStyle/>
                    <a:p>
                      <a:pPr algn="ctr" fontAlgn="ctr"/>
                      <a:r>
                        <a:rPr lang="eu-ES" sz="1100" b="1" i="0" u="none" strike="noStrike" noProof="0" dirty="0">
                          <a:solidFill>
                            <a:srgbClr val="FFFFFF"/>
                          </a:solidFill>
                          <a:effectLst/>
                          <a:latin typeface="Calibri" panose="020F0502020204030204" pitchFamily="34" charset="0"/>
                        </a:rPr>
                        <a:t>Zk.</a:t>
                      </a:r>
                    </a:p>
                  </a:txBody>
                  <a:tcPr marL="4163" marR="4163" marT="4163"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rPr>
                        <a:t>Izena</a:t>
                      </a:r>
                    </a:p>
                  </a:txBody>
                  <a:tcPr marL="4163" marR="4163" marT="4163" marB="0" anchor="ctr">
                    <a:lnL>
                      <a:noFill/>
                    </a:lnL>
                    <a:lnR>
                      <a:noFill/>
                    </a:lnR>
                    <a:lnT>
                      <a:noFill/>
                    </a:lnT>
                    <a:lnB>
                      <a:noFill/>
                    </a:lnB>
                    <a:solidFill>
                      <a:srgbClr val="F5801F"/>
                    </a:solidFill>
                  </a:tcPr>
                </a:tc>
                <a:tc>
                  <a:txBody>
                    <a:bodyPr/>
                    <a:lstStyle/>
                    <a:p>
                      <a:pPr algn="ctr" fontAlgn="ctr"/>
                      <a:r>
                        <a:rPr lang="eu-ES" sz="1100" b="1" i="0" u="none" strike="noStrike" noProof="0" dirty="0">
                          <a:solidFill>
                            <a:srgbClr val="FFFFFF"/>
                          </a:solidFill>
                          <a:effectLst/>
                          <a:latin typeface="Calibri" panose="020F0502020204030204" pitchFamily="34" charset="0"/>
                        </a:rPr>
                        <a:t>2030erako APUSTU-AGERTOKIA</a:t>
                      </a:r>
                    </a:p>
                  </a:txBody>
                  <a:tcPr marL="4163" marR="4163" marT="4163" marB="0" anchor="ctr">
                    <a:lnL>
                      <a:noFill/>
                    </a:lnL>
                    <a:lnR>
                      <a:noFill/>
                    </a:lnR>
                    <a:lnT>
                      <a:noFill/>
                    </a:lnT>
                    <a:lnB>
                      <a:noFill/>
                    </a:lnB>
                    <a:solidFill>
                      <a:srgbClr val="F5801F"/>
                    </a:solidFill>
                  </a:tcPr>
                </a:tc>
                <a:extLst>
                  <a:ext uri="{0D108BD9-81ED-4DB2-BD59-A6C34878D82A}">
                    <a16:rowId xmlns:a16="http://schemas.microsoft.com/office/drawing/2014/main" val="961422032"/>
                  </a:ext>
                </a:extLst>
              </a:tr>
              <a:tr h="439912">
                <a:tc>
                  <a:txBody>
                    <a:bodyPr/>
                    <a:lstStyle/>
                    <a:p>
                      <a:pPr algn="ctr" fontAlgn="t"/>
                      <a:r>
                        <a:rPr lang="eu-ES" sz="1100" b="0" i="0" u="none" strike="noStrike" noProof="0" dirty="0">
                          <a:solidFill>
                            <a:srgbClr val="000000"/>
                          </a:solidFill>
                          <a:effectLst/>
                          <a:latin typeface="Calibri" panose="020F0502020204030204" pitchFamily="34" charset="0"/>
                        </a:rPr>
                        <a:t>1</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Balioak eta gizarte kohesioa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Boleibolaren kirola osatzen duten pertsonek elkarlanean eta elkarri laguntzen diote denboraldiaren garapenean, elkarrekin proiektuak eginez, etab., Boleibolaren munduak kolektibo </a:t>
                      </a:r>
                      <a:r>
                        <a:rPr lang="eu-ES" sz="1100" b="0" i="0" u="none" strike="noStrike" noProof="0" dirty="0" err="1">
                          <a:solidFill>
                            <a:srgbClr val="000000"/>
                          </a:solidFill>
                          <a:effectLst/>
                          <a:latin typeface="Calibri" panose="020F0502020204030204" pitchFamily="34" charset="0"/>
                        </a:rPr>
                        <a:t>kohesionatu</a:t>
                      </a:r>
                      <a:r>
                        <a:rPr lang="eu-ES" sz="1100" b="0" i="0" u="none" strike="noStrike" noProof="0" dirty="0">
                          <a:solidFill>
                            <a:srgbClr val="000000"/>
                          </a:solidFill>
                          <a:effectLst/>
                          <a:latin typeface="Calibri" panose="020F0502020204030204" pitchFamily="34" charset="0"/>
                        </a:rPr>
                        <a:t> bat osatzen du.</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071890319"/>
                  </a:ext>
                </a:extLst>
              </a:tr>
              <a:tr h="439912">
                <a:tc>
                  <a:txBody>
                    <a:bodyPr/>
                    <a:lstStyle/>
                    <a:p>
                      <a:pPr algn="ctr" fontAlgn="t"/>
                      <a:r>
                        <a:rPr lang="eu-ES" sz="1100" b="0" i="0" u="none" strike="noStrike" noProof="0" dirty="0">
                          <a:solidFill>
                            <a:srgbClr val="000000"/>
                          </a:solidFill>
                          <a:effectLst/>
                          <a:latin typeface="Calibri" panose="020F0502020204030204" pitchFamily="34" charset="0"/>
                        </a:rPr>
                        <a:t>17</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Kirolariak (kopurua eta kalitatea)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Entrenamendu teknikoak aldian-aldian antolatzen dira, kirolariei jarraipen pertsonalizatua egiten zaie eta Gipuzkoako talde bat dago lehiaketa ezberdinetan parte hartzen duena, batez ere euskal lurralde lehiaketetan.</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685172612"/>
                  </a:ext>
                </a:extLst>
              </a:tr>
              <a:tr h="439912">
                <a:tc>
                  <a:txBody>
                    <a:bodyPr/>
                    <a:lstStyle/>
                    <a:p>
                      <a:pPr algn="ctr" fontAlgn="t"/>
                      <a:r>
                        <a:rPr lang="eu-ES" sz="1100" b="0" i="0" u="none" strike="noStrike" noProof="0" dirty="0">
                          <a:solidFill>
                            <a:srgbClr val="000000"/>
                          </a:solidFill>
                          <a:effectLst/>
                          <a:latin typeface="Calibri" panose="020F0502020204030204" pitchFamily="34" charset="0"/>
                        </a:rPr>
                        <a:t>5</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Lehiaketak oro har (kopurua eta kalitatea)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Gipuzkoan antolatzen diren txapelketekiko gogobetetze maila 8tik gorakoa da, antolakuntzan sartutako hobekuntzengatik: egutegi zabalagoak, arbitroen izendapenak, ordutegiak... eta sortutako lehiaketa berrien eragina.</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2047141580"/>
                  </a:ext>
                </a:extLst>
              </a:tr>
              <a:tr h="477917">
                <a:tc>
                  <a:txBody>
                    <a:bodyPr/>
                    <a:lstStyle/>
                    <a:p>
                      <a:pPr algn="ctr" fontAlgn="t"/>
                      <a:r>
                        <a:rPr lang="eu-ES" sz="1100" b="0" i="0" u="none" strike="noStrike" noProof="0" dirty="0">
                          <a:solidFill>
                            <a:srgbClr val="000000"/>
                          </a:solidFill>
                          <a:effectLst/>
                          <a:latin typeface="Calibri" panose="020F0502020204030204" pitchFamily="34" charset="0"/>
                        </a:rPr>
                        <a:t>6</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Federazioaren barne antolaketa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Gipuzkoako Federazioan antolamendu-egitura zabala dago, eta erantzukizunak pertsona proaktiboen talde garrantzitsu bati banatzea ahalbidetzen du, euren esleipena binaka zehaztuz hutsuneak ekiditeko (14 pertsona) eta alderdi teknikoak eta administratiboak lehenetsiz (biak ordaindutako lanpostuak).</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735686388"/>
                  </a:ext>
                </a:extLst>
              </a:tr>
              <a:tr h="581890">
                <a:tc>
                  <a:txBody>
                    <a:bodyPr/>
                    <a:lstStyle/>
                    <a:p>
                      <a:pPr algn="ctr" fontAlgn="t"/>
                      <a:r>
                        <a:rPr lang="eu-ES" sz="1100" b="0" i="0" u="none" strike="noStrike" noProof="0" dirty="0">
                          <a:solidFill>
                            <a:srgbClr val="000000"/>
                          </a:solidFill>
                          <a:effectLst/>
                          <a:latin typeface="Calibri" panose="020F0502020204030204" pitchFamily="34" charset="0"/>
                        </a:rPr>
                        <a:t>8</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Boluntariotza (partzialki ordainduta ere: dietak, gastuak...) &amp; Profesionalizazioa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Boluntariotza (partzialki ordainduta ere: dietak, gastuak...) &amp; Profesionalizazioa</a:t>
                      </a:r>
                    </a:p>
                    <a:p>
                      <a:pPr algn="l" fontAlgn="t"/>
                      <a:r>
                        <a:rPr lang="eu-ES" sz="1100" b="0" i="0" u="none" strike="noStrike" noProof="0" dirty="0">
                          <a:solidFill>
                            <a:srgbClr val="000000"/>
                          </a:solidFill>
                          <a:effectLst/>
                          <a:latin typeface="Calibri" panose="020F0502020204030204" pitchFamily="34" charset="0"/>
                        </a:rPr>
                        <a:t>Kirol honen alorrean beste ardura batzuk dituzten federatuen kopuruak bere horretan jarraitzen du, kirolari federatuen %35-%40 ingurukoa da, bolumen nabarmena azken urteotan jokalarien hazkundea kontuan hartuta.</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274305300"/>
                  </a:ext>
                </a:extLst>
              </a:tr>
              <a:tr h="461819">
                <a:tc>
                  <a:txBody>
                    <a:bodyPr/>
                    <a:lstStyle/>
                    <a:p>
                      <a:pPr algn="ctr" fontAlgn="t"/>
                      <a:r>
                        <a:rPr lang="eu-ES" sz="1100" b="0" i="0" u="none" strike="noStrike" noProof="0" dirty="0">
                          <a:solidFill>
                            <a:srgbClr val="000000"/>
                          </a:solidFill>
                          <a:effectLst/>
                          <a:latin typeface="Calibri" panose="020F0502020204030204" pitchFamily="34" charset="0"/>
                        </a:rPr>
                        <a:t>9</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Klubak</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Klub kopurua 20 klubetik gora izatera pasa da, klubarekiko gogobetetze maila 8tik gorakoa da eta kirol anitzeko klubek apustu erabakigarria egiten dute boleibolaren alde. Gipuzkoako eremu guztietan erreferente dira Boleibol talde batentzat (gehienez 15 minutura bizi den udalerritik).</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2035062911"/>
                  </a:ext>
                </a:extLst>
              </a:tr>
              <a:tr h="294743">
                <a:tc>
                  <a:txBody>
                    <a:bodyPr/>
                    <a:lstStyle/>
                    <a:p>
                      <a:pPr algn="ctr" fontAlgn="t"/>
                      <a:r>
                        <a:rPr lang="eu-ES" sz="1100" b="0" i="0" u="none" strike="noStrike" noProof="0" dirty="0">
                          <a:solidFill>
                            <a:srgbClr val="000000"/>
                          </a:solidFill>
                          <a:effectLst/>
                          <a:latin typeface="Calibri" panose="020F0502020204030204" pitchFamily="34" charset="0"/>
                        </a:rPr>
                        <a:t>12</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Komunikazioa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Gaur egungo komunikazioa oso ona da. Webgunea eta Sare Sozialak eguneratuta mantentzen dira eta partida nagusiak </a:t>
                      </a:r>
                      <a:r>
                        <a:rPr lang="eu-ES" sz="1100" b="0" i="0" u="none" strike="noStrike" noProof="0" dirty="0" err="1">
                          <a:solidFill>
                            <a:srgbClr val="000000"/>
                          </a:solidFill>
                          <a:effectLst/>
                          <a:latin typeface="Calibri" panose="020F0502020204030204" pitchFamily="34" charset="0"/>
                        </a:rPr>
                        <a:t>streaming</a:t>
                      </a:r>
                      <a:r>
                        <a:rPr lang="eu-ES" sz="1100" b="0" i="0" u="none" strike="noStrike" noProof="0" dirty="0">
                          <a:solidFill>
                            <a:srgbClr val="000000"/>
                          </a:solidFill>
                          <a:effectLst/>
                          <a:latin typeface="Calibri" panose="020F0502020204030204" pitchFamily="34" charset="0"/>
                        </a:rPr>
                        <a:t> bidez ematen dira.</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085335535"/>
                  </a:ext>
                </a:extLst>
              </a:tr>
              <a:tr h="439912">
                <a:tc>
                  <a:txBody>
                    <a:bodyPr/>
                    <a:lstStyle/>
                    <a:p>
                      <a:pPr algn="ctr" fontAlgn="t"/>
                      <a:r>
                        <a:rPr lang="eu-ES" sz="1100" b="0" i="0" u="none" strike="noStrike" noProof="0" dirty="0">
                          <a:solidFill>
                            <a:srgbClr val="000000"/>
                          </a:solidFill>
                          <a:effectLst/>
                          <a:latin typeface="Calibri" panose="020F0502020204030204" pitchFamily="34" charset="0"/>
                        </a:rPr>
                        <a:t>13</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Zuzendaritza taldeak (kopurua eta kalitatea)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Administrazio kontseiluak osatzen dituzten pertsonek araudia eta aplikagarria den legedia ondo ezagutzen dute eta maila tekniko-kirol edo kudeaketa mailan ezagutza ona dute. Orokorrean, zuzendaritza postuak betetzen dituzten pertsonak daude.</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387235132"/>
                  </a:ext>
                </a:extLst>
              </a:tr>
              <a:tr h="327526">
                <a:tc>
                  <a:txBody>
                    <a:bodyPr/>
                    <a:lstStyle/>
                    <a:p>
                      <a:pPr algn="ctr" fontAlgn="t"/>
                      <a:r>
                        <a:rPr lang="eu-ES" sz="1100" b="0" i="0" u="none" strike="noStrike" noProof="0" dirty="0">
                          <a:solidFill>
                            <a:srgbClr val="000000"/>
                          </a:solidFill>
                          <a:effectLst/>
                          <a:latin typeface="Calibri" panose="020F0502020204030204" pitchFamily="34" charset="0"/>
                        </a:rPr>
                        <a:t>14</a:t>
                      </a:r>
                    </a:p>
                  </a:txBody>
                  <a:tcPr marL="4163" marR="4163" marT="4163" marB="0">
                    <a:lnL>
                      <a:noFill/>
                    </a:lnL>
                    <a:lnR>
                      <a:noFill/>
                    </a:lnR>
                    <a:lnT>
                      <a:noFill/>
                    </a:lnT>
                    <a:lnB>
                      <a:noFill/>
                    </a:lnB>
                    <a:noFill/>
                  </a:tcPr>
                </a:tc>
                <a:tc>
                  <a:txBody>
                    <a:bodyPr/>
                    <a:lstStyle/>
                    <a:p>
                      <a:pPr algn="l" fontAlgn="t"/>
                      <a:r>
                        <a:rPr lang="fi-FI" sz="1100" b="0" i="0" u="none" strike="noStrike" noProof="0" dirty="0">
                          <a:solidFill>
                            <a:srgbClr val="000000"/>
                          </a:solidFill>
                          <a:effectLst/>
                          <a:latin typeface="Calibri" panose="020F0502020204030204" pitchFamily="34" charset="0"/>
                        </a:rPr>
                        <a:t>Ekipamendu teknikoa (kopurua eta kalitatea)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Prestatzaile kopuru nahikoa ziurtatzen da 1., 2. eta 3. maila guztietan. Prestatzaileen jarraipen eta akonpainamendu indibidualizatua egiten da eta, horretarako, prestakuntza teknikoa ere egiten da.</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59922811"/>
                  </a:ext>
                </a:extLst>
              </a:tr>
              <a:tr h="332510">
                <a:tc>
                  <a:txBody>
                    <a:bodyPr/>
                    <a:lstStyle/>
                    <a:p>
                      <a:pPr algn="ctr" fontAlgn="t"/>
                      <a:r>
                        <a:rPr lang="eu-ES" sz="1100" b="0" i="0" u="none" strike="noStrike" noProof="0" dirty="0">
                          <a:solidFill>
                            <a:srgbClr val="000000"/>
                          </a:solidFill>
                          <a:effectLst/>
                          <a:latin typeface="Calibri" panose="020F0502020204030204" pitchFamily="34" charset="0"/>
                        </a:rPr>
                        <a:t>15</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Arbitrajea (kopurua eta kalitatea)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B1 eta B2 maila guztietan arbitro kopuru nahikoa ziurtatuta dago. Arbitroen jarraipen eta akonpainamendu indibidualizatua egiten da eta, horretarako, prestakuntza teknikoa egiten da.</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74859269"/>
                  </a:ext>
                </a:extLst>
              </a:tr>
              <a:tr h="294743">
                <a:tc>
                  <a:txBody>
                    <a:bodyPr/>
                    <a:lstStyle/>
                    <a:p>
                      <a:pPr algn="ctr" fontAlgn="t"/>
                      <a:r>
                        <a:rPr lang="eu-ES" sz="1100" b="0" i="0" u="none" strike="noStrike" noProof="0" dirty="0">
                          <a:solidFill>
                            <a:srgbClr val="000000"/>
                          </a:solidFill>
                          <a:effectLst/>
                          <a:latin typeface="Calibri" panose="020F0502020204030204" pitchFamily="34" charset="0"/>
                        </a:rPr>
                        <a:t>16</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Eskola kirola</a:t>
                      </a:r>
                    </a:p>
                  </a:txBody>
                  <a:tcPr marL="4163" marR="4163" marT="4163" marB="0">
                    <a:lnL>
                      <a:noFill/>
                    </a:lnL>
                    <a:lnR>
                      <a:noFill/>
                    </a:lnR>
                    <a:lnT>
                      <a:noFill/>
                    </a:lnT>
                    <a:lnB>
                      <a:noFill/>
                    </a:lnB>
                    <a:noFill/>
                  </a:tcPr>
                </a:tc>
                <a:tc>
                  <a:txBody>
                    <a:bodyPr/>
                    <a:lstStyle/>
                    <a:p>
                      <a:pPr algn="l" fontAlgn="t"/>
                      <a:r>
                        <a:rPr lang="eu-ES" sz="1100" b="0" i="0" u="none" strike="noStrike" noProof="0" dirty="0">
                          <a:solidFill>
                            <a:srgbClr val="000000"/>
                          </a:solidFill>
                          <a:effectLst/>
                          <a:latin typeface="Calibri" panose="020F0502020204030204" pitchFamily="34" charset="0"/>
                        </a:rPr>
                        <a:t>Boleibolak presentzia zabala du eskola kirolean. Klubekin eta eskolekin lotutako Boleibol eskolak daude.</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4255178795"/>
                  </a:ext>
                </a:extLst>
              </a:tr>
            </a:tbl>
          </a:graphicData>
        </a:graphic>
      </p:graphicFrame>
    </p:spTree>
    <p:extLst>
      <p:ext uri="{BB962C8B-B14F-4D97-AF65-F5344CB8AC3E}">
        <p14:creationId xmlns:p14="http://schemas.microsoft.com/office/powerpoint/2010/main" val="1564989529"/>
      </p:ext>
    </p:extLst>
  </p:cSld>
  <p:clrMapOvr>
    <a:masterClrMapping/>
  </p:clrMapOvr>
</p:sld>
</file>

<file path=ppt/theme/theme1.xml><?xml version="1.0" encoding="utf-8"?>
<a:theme xmlns:a="http://schemas.openxmlformats.org/drawingml/2006/main" name="Presentacion Entregab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C1C1530338145A5F99DB409C6C1A0" ma:contentTypeVersion="10" ma:contentTypeDescription="Create a new document." ma:contentTypeScope="" ma:versionID="3966d60b688abd9e4c6a3c0865bbdca1">
  <xsd:schema xmlns:xsd="http://www.w3.org/2001/XMLSchema" xmlns:xs="http://www.w3.org/2001/XMLSchema" xmlns:p="http://schemas.microsoft.com/office/2006/metadata/properties" xmlns:ns3="c60793f2-2701-4749-876e-b6d9a9d5e663" targetNamespace="http://schemas.microsoft.com/office/2006/metadata/properties" ma:root="true" ma:fieldsID="34d361ab9fb4b1497b8af999450d95f9" ns3:_="">
    <xsd:import namespace="c60793f2-2701-4749-876e-b6d9a9d5e6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793f2-2701-4749-876e-b6d9a9d5e6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A3DC79-593E-437E-811E-B43C679735AC}">
  <ds:schemaRefs>
    <ds:schemaRef ds:uri="c60793f2-2701-4749-876e-b6d9a9d5e663"/>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0A713C8-0655-410B-B91A-4C01C5610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793f2-2701-4749-876e-b6d9a9d5e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E4D3B-1BDA-4376-BC6F-C4A208EA31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4620</TotalTime>
  <Words>3439</Words>
  <Application>Microsoft Office PowerPoint</Application>
  <PresentationFormat>A4 (210 x 297 mm)</PresentationFormat>
  <Paragraphs>492</Paragraphs>
  <Slides>25</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25</vt:i4>
      </vt:variant>
    </vt:vector>
  </HeadingPairs>
  <TitlesOfParts>
    <vt:vector size="39" baseType="lpstr">
      <vt:lpstr>dt-line-transportation-01</vt:lpstr>
      <vt:lpstr>Montserrat Medium</vt:lpstr>
      <vt:lpstr>dt-line-science-01</vt:lpstr>
      <vt:lpstr>Raleway</vt:lpstr>
      <vt:lpstr>Montserrat Black</vt:lpstr>
      <vt:lpstr>Arial</vt:lpstr>
      <vt:lpstr>Montserrat</vt:lpstr>
      <vt:lpstr>Times</vt:lpstr>
      <vt:lpstr>Times New Roman</vt:lpstr>
      <vt:lpstr>Verdana</vt:lpstr>
      <vt:lpstr>Montserrat SemiBold</vt:lpstr>
      <vt:lpstr>dt-line-technology-01</vt:lpstr>
      <vt:lpstr>Calibri</vt:lpstr>
      <vt:lpstr>Presentacion Entregable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Iñaki Elicegui</dc:creator>
  <cp:lastModifiedBy>Iñaki Elzaurdi</cp:lastModifiedBy>
  <cp:revision>321</cp:revision>
  <cp:lastPrinted>2021-05-27T15:29:36Z</cp:lastPrinted>
  <dcterms:created xsi:type="dcterms:W3CDTF">2021-02-01T11:19:55Z</dcterms:created>
  <dcterms:modified xsi:type="dcterms:W3CDTF">2024-09-16T13:43:42Z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0x010100645C1C1530338145A5F99DB409C6C1A0</vt:lpwstr>
  </property>
</Properties>
</file>