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94" r:id="rId1"/>
    <p:sldMasterId id="2147483697" r:id="rId2"/>
    <p:sldMasterId id="2147484312" r:id="rId3"/>
  </p:sldMasterIdLst>
  <p:notesMasterIdLst>
    <p:notesMasterId r:id="rId45"/>
  </p:notesMasterIdLst>
  <p:handoutMasterIdLst>
    <p:handoutMasterId r:id="rId46"/>
  </p:handoutMasterIdLst>
  <p:sldIdLst>
    <p:sldId id="411" r:id="rId4"/>
    <p:sldId id="459" r:id="rId5"/>
    <p:sldId id="847" r:id="rId6"/>
    <p:sldId id="462" r:id="rId7"/>
    <p:sldId id="790" r:id="rId8"/>
    <p:sldId id="848" r:id="rId9"/>
    <p:sldId id="838" r:id="rId10"/>
    <p:sldId id="839" r:id="rId11"/>
    <p:sldId id="849" r:id="rId12"/>
    <p:sldId id="467" r:id="rId13"/>
    <p:sldId id="840" r:id="rId14"/>
    <p:sldId id="841" r:id="rId15"/>
    <p:sldId id="842" r:id="rId16"/>
    <p:sldId id="843" r:id="rId17"/>
    <p:sldId id="861" r:id="rId18"/>
    <p:sldId id="845" r:id="rId19"/>
    <p:sldId id="850" r:id="rId20"/>
    <p:sldId id="685" r:id="rId21"/>
    <p:sldId id="792" r:id="rId22"/>
    <p:sldId id="868" r:id="rId23"/>
    <p:sldId id="869" r:id="rId24"/>
    <p:sldId id="870" r:id="rId25"/>
    <p:sldId id="871" r:id="rId26"/>
    <p:sldId id="872" r:id="rId27"/>
    <p:sldId id="851" r:id="rId28"/>
    <p:sldId id="810" r:id="rId29"/>
    <p:sldId id="812" r:id="rId30"/>
    <p:sldId id="875" r:id="rId31"/>
    <p:sldId id="813" r:id="rId32"/>
    <p:sldId id="829" r:id="rId33"/>
    <p:sldId id="822" r:id="rId34"/>
    <p:sldId id="814" r:id="rId35"/>
    <p:sldId id="834" r:id="rId36"/>
    <p:sldId id="815" r:id="rId37"/>
    <p:sldId id="876" r:id="rId38"/>
    <p:sldId id="858" r:id="rId39"/>
    <p:sldId id="877" r:id="rId40"/>
    <p:sldId id="816" r:id="rId41"/>
    <p:sldId id="852" r:id="rId42"/>
    <p:sldId id="859" r:id="rId43"/>
    <p:sldId id="878" r:id="rId44"/>
  </p:sldIdLst>
  <p:sldSz cx="9906000" cy="6858000" type="A4"/>
  <p:notesSz cx="6797675" cy="9926638"/>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120">
          <p15:clr>
            <a:srgbClr val="A4A3A4"/>
          </p15:clr>
        </p15:guide>
        <p15:guide id="2" pos="6137">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ia Leunda Arrizabalaga" initials="ALA" lastIdx="15" clrIdx="0">
    <p:extLst>
      <p:ext uri="{19B8F6BF-5375-455C-9EA6-DF929625EA0E}">
        <p15:presenceInfo xmlns:p15="http://schemas.microsoft.com/office/powerpoint/2012/main" userId="Amaia Leunda Arrizabalaga" providerId="None"/>
      </p:ext>
    </p:extLst>
  </p:cmAuthor>
  <p:cmAuthor id="2" name="Aitor Garmendia Bartolome" initials="AGB" lastIdx="5" clrIdx="1">
    <p:extLst>
      <p:ext uri="{19B8F6BF-5375-455C-9EA6-DF929625EA0E}">
        <p15:presenceInfo xmlns:p15="http://schemas.microsoft.com/office/powerpoint/2012/main" userId="S-1-5-21-2490737430-1339074672-1771770501-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9900"/>
    <a:srgbClr val="FF33CC"/>
    <a:srgbClr val="FF0000"/>
    <a:srgbClr val="000000"/>
    <a:srgbClr val="660066"/>
    <a:srgbClr val="00FFFF"/>
    <a:srgbClr val="000066"/>
    <a:srgbClr val="BCBCB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280" autoAdjust="0"/>
  </p:normalViewPr>
  <p:slideViewPr>
    <p:cSldViewPr snapToGrid="0">
      <p:cViewPr varScale="1">
        <p:scale>
          <a:sx n="69" d="100"/>
          <a:sy n="69" d="100"/>
        </p:scale>
        <p:origin x="1482" y="48"/>
      </p:cViewPr>
      <p:guideLst>
        <p:guide orient="horz" pos="4120"/>
        <p:guide pos="6137"/>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8388"/>
    </p:cViewPr>
  </p:sorterViewPr>
  <p:notesViewPr>
    <p:cSldViewPr snapToGrid="0">
      <p:cViewPr varScale="1">
        <p:scale>
          <a:sx n="51" d="100"/>
          <a:sy n="51" d="100"/>
        </p:scale>
        <p:origin x="-1860" y="-9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1913C-6CFB-4372-9F69-7C72671AA7A1}" type="doc">
      <dgm:prSet loTypeId="urn:microsoft.com/office/officeart/2005/8/layout/vList4" loCatId="list" qsTypeId="urn:microsoft.com/office/officeart/2005/8/quickstyle/simple1" qsCatId="simple" csTypeId="urn:microsoft.com/office/officeart/2005/8/colors/accent1_3" csCatId="accent1" phldr="1"/>
      <dgm:spPr/>
      <dgm:t>
        <a:bodyPr/>
        <a:lstStyle/>
        <a:p>
          <a:endParaRPr lang="es-ES"/>
        </a:p>
      </dgm:t>
    </dgm:pt>
    <dgm:pt modelId="{956A49C7-2514-4F5F-9964-C40A1A2A57A2}">
      <dgm:prSet phldrT="[Texto]"/>
      <dgm:spPr/>
      <dgm:t>
        <a:bodyPr/>
        <a:lstStyle/>
        <a:p>
          <a:r>
            <a:rPr lang="eu-ES" u="sng" noProof="0" dirty="0"/>
            <a:t>Udalak:</a:t>
          </a:r>
        </a:p>
      </dgm:t>
    </dgm:pt>
    <dgm:pt modelId="{7C005354-AC43-49A2-B9B2-64259F69417B}" type="parTrans" cxnId="{5812820D-ECBC-41E2-B83A-7AE84F14E4E4}">
      <dgm:prSet/>
      <dgm:spPr/>
      <dgm:t>
        <a:bodyPr/>
        <a:lstStyle/>
        <a:p>
          <a:endParaRPr lang="es-ES"/>
        </a:p>
      </dgm:t>
    </dgm:pt>
    <dgm:pt modelId="{31A869F3-97CF-4D62-BBB5-2B0902232370}" type="sibTrans" cxnId="{5812820D-ECBC-41E2-B83A-7AE84F14E4E4}">
      <dgm:prSet/>
      <dgm:spPr/>
      <dgm:t>
        <a:bodyPr/>
        <a:lstStyle/>
        <a:p>
          <a:endParaRPr lang="es-ES"/>
        </a:p>
      </dgm:t>
    </dgm:pt>
    <dgm:pt modelId="{910C367E-423D-47C5-99EB-77042F743939}">
      <dgm:prSet phldrT="[Texto]"/>
      <dgm:spPr/>
      <dgm:t>
        <a:bodyPr/>
        <a:lstStyle/>
        <a:p>
          <a:r>
            <a:rPr lang="eu-ES" u="sng" noProof="0" dirty="0"/>
            <a:t>Parte-hartzean adituak:</a:t>
          </a:r>
        </a:p>
      </dgm:t>
    </dgm:pt>
    <dgm:pt modelId="{E9EA7DFB-A4AD-4580-A164-381F40D75BD9}" type="parTrans" cxnId="{E561EE2A-F829-42DC-82C8-219907B3F5A3}">
      <dgm:prSet/>
      <dgm:spPr/>
      <dgm:t>
        <a:bodyPr/>
        <a:lstStyle/>
        <a:p>
          <a:endParaRPr lang="es-ES"/>
        </a:p>
      </dgm:t>
    </dgm:pt>
    <dgm:pt modelId="{88EC30DD-02B3-43D9-B306-8D16AEF797AB}" type="sibTrans" cxnId="{E561EE2A-F829-42DC-82C8-219907B3F5A3}">
      <dgm:prSet/>
      <dgm:spPr/>
      <dgm:t>
        <a:bodyPr/>
        <a:lstStyle/>
        <a:p>
          <a:endParaRPr lang="es-ES"/>
        </a:p>
      </dgm:t>
    </dgm:pt>
    <dgm:pt modelId="{DBAE0C25-A5AF-4ED6-A147-4047367CED1C}">
      <dgm:prSet phldrT="[Texto]"/>
      <dgm:spPr/>
      <dgm:t>
        <a:bodyPr/>
        <a:lstStyle/>
        <a:p>
          <a:r>
            <a:rPr lang="eu-ES" u="sng" noProof="0" dirty="0"/>
            <a:t>Teknologian adituak:</a:t>
          </a:r>
        </a:p>
      </dgm:t>
    </dgm:pt>
    <dgm:pt modelId="{819C82CA-AE5C-435E-AA0E-E9285BC1B1C3}" type="parTrans" cxnId="{64B1EFCC-9D99-4254-B896-EA25FDB5D8E3}">
      <dgm:prSet/>
      <dgm:spPr/>
      <dgm:t>
        <a:bodyPr/>
        <a:lstStyle/>
        <a:p>
          <a:endParaRPr lang="es-ES"/>
        </a:p>
      </dgm:t>
    </dgm:pt>
    <dgm:pt modelId="{41652887-C443-46BD-9994-3D3C9485E0B8}" type="sibTrans" cxnId="{64B1EFCC-9D99-4254-B896-EA25FDB5D8E3}">
      <dgm:prSet/>
      <dgm:spPr/>
      <dgm:t>
        <a:bodyPr/>
        <a:lstStyle/>
        <a:p>
          <a:endParaRPr lang="es-ES"/>
        </a:p>
      </dgm:t>
    </dgm:pt>
    <dgm:pt modelId="{941C2C41-58CA-4622-8972-4E8FE1631D2E}">
      <dgm:prSet phldrT="[Texto]"/>
      <dgm:spPr/>
      <dgm:t>
        <a:bodyPr/>
        <a:lstStyle/>
        <a:p>
          <a:r>
            <a:rPr lang="eu-ES" noProof="0" dirty="0"/>
            <a:t>Laguntza: ekonomikoa, formazioa, trebakuntza, metodologiak, sentsibilizazioa…</a:t>
          </a:r>
        </a:p>
      </dgm:t>
    </dgm:pt>
    <dgm:pt modelId="{373195CB-DBA3-4494-83F1-4270403B278E}" type="parTrans" cxnId="{2A3D1434-005C-499E-921F-FF61CF1B7CBA}">
      <dgm:prSet/>
      <dgm:spPr/>
      <dgm:t>
        <a:bodyPr/>
        <a:lstStyle/>
        <a:p>
          <a:endParaRPr lang="es-ES"/>
        </a:p>
      </dgm:t>
    </dgm:pt>
    <dgm:pt modelId="{53BF0C09-FE2A-474F-9A33-E60ACE825847}" type="sibTrans" cxnId="{2A3D1434-005C-499E-921F-FF61CF1B7CBA}">
      <dgm:prSet/>
      <dgm:spPr/>
      <dgm:t>
        <a:bodyPr/>
        <a:lstStyle/>
        <a:p>
          <a:endParaRPr lang="es-ES"/>
        </a:p>
      </dgm:t>
    </dgm:pt>
    <dgm:pt modelId="{EE3B8182-BB10-4B8C-BAC1-021D5A5A6AA1}">
      <dgm:prSet phldrT="[Texto]"/>
      <dgm:spPr/>
      <dgm:t>
        <a:bodyPr/>
        <a:lstStyle/>
        <a:p>
          <a:r>
            <a:rPr lang="eu-ES" noProof="0" dirty="0"/>
            <a:t>Teknologia berriek eskain ditzaketen aukeren inguruan jendea formatu (erakundeak, aholkulariak…)</a:t>
          </a:r>
        </a:p>
      </dgm:t>
    </dgm:pt>
    <dgm:pt modelId="{D41BEEF7-2A33-4881-9062-5DD51950AF9B}" type="parTrans" cxnId="{F9878289-E27B-4292-83D7-A0360535C275}">
      <dgm:prSet/>
      <dgm:spPr/>
      <dgm:t>
        <a:bodyPr/>
        <a:lstStyle/>
        <a:p>
          <a:endParaRPr lang="es-ES"/>
        </a:p>
      </dgm:t>
    </dgm:pt>
    <dgm:pt modelId="{73CF9DC3-F8A4-483A-BA48-ECDABBB3BF7A}" type="sibTrans" cxnId="{F9878289-E27B-4292-83D7-A0360535C275}">
      <dgm:prSet/>
      <dgm:spPr/>
      <dgm:t>
        <a:bodyPr/>
        <a:lstStyle/>
        <a:p>
          <a:endParaRPr lang="es-ES"/>
        </a:p>
      </dgm:t>
    </dgm:pt>
    <dgm:pt modelId="{137C7BBF-876A-4576-8F82-25D44DBA5AB0}">
      <dgm:prSet phldrT="[Texto]"/>
      <dgm:spPr/>
      <dgm:t>
        <a:bodyPr/>
        <a:lstStyle/>
        <a:p>
          <a:r>
            <a:rPr lang="eu-ES" noProof="0" dirty="0"/>
            <a:t>GFA eredugarri izan dadila parte-hartzean.</a:t>
          </a:r>
        </a:p>
      </dgm:t>
    </dgm:pt>
    <dgm:pt modelId="{1914F008-9286-4142-9365-792518072156}" type="parTrans" cxnId="{F494D641-F6FA-4E9A-B6CE-9E66C891516F}">
      <dgm:prSet/>
      <dgm:spPr/>
      <dgm:t>
        <a:bodyPr/>
        <a:lstStyle/>
        <a:p>
          <a:endParaRPr lang="es-ES"/>
        </a:p>
      </dgm:t>
    </dgm:pt>
    <dgm:pt modelId="{FC6BD3E6-ADA5-4441-A445-CA6CB70A9D7E}" type="sibTrans" cxnId="{F494D641-F6FA-4E9A-B6CE-9E66C891516F}">
      <dgm:prSet/>
      <dgm:spPr/>
      <dgm:t>
        <a:bodyPr/>
        <a:lstStyle/>
        <a:p>
          <a:endParaRPr lang="es-ES"/>
        </a:p>
      </dgm:t>
    </dgm:pt>
    <dgm:pt modelId="{381CD6E8-0D4E-4AB6-9BD4-690AA2CF7BAB}">
      <dgm:prSet phldrT="[Texto]"/>
      <dgm:spPr/>
      <dgm:t>
        <a:bodyPr/>
        <a:lstStyle/>
        <a:p>
          <a:r>
            <a:rPr lang="eu-ES" noProof="0" dirty="0"/>
            <a:t>Adostasun politikoa landu.</a:t>
          </a:r>
        </a:p>
      </dgm:t>
    </dgm:pt>
    <dgm:pt modelId="{E600CCE8-0A84-4E07-9137-428AB0691E96}" type="parTrans" cxnId="{897A57CC-AF98-48CA-BC5A-50C718957DD2}">
      <dgm:prSet/>
      <dgm:spPr/>
      <dgm:t>
        <a:bodyPr/>
        <a:lstStyle/>
        <a:p>
          <a:endParaRPr lang="es-ES"/>
        </a:p>
      </dgm:t>
    </dgm:pt>
    <dgm:pt modelId="{C8E2A414-DD15-44A7-8634-2FB87BF4DEDD}" type="sibTrans" cxnId="{897A57CC-AF98-48CA-BC5A-50C718957DD2}">
      <dgm:prSet/>
      <dgm:spPr/>
      <dgm:t>
        <a:bodyPr/>
        <a:lstStyle/>
        <a:p>
          <a:endParaRPr lang="es-ES"/>
        </a:p>
      </dgm:t>
    </dgm:pt>
    <dgm:pt modelId="{CDA21DF6-624B-4F10-BD6C-115CA8C69780}">
      <dgm:prSet phldrT="[Texto]"/>
      <dgm:spPr/>
      <dgm:t>
        <a:bodyPr/>
        <a:lstStyle/>
        <a:p>
          <a:r>
            <a:rPr lang="eu-ES" noProof="0" dirty="0"/>
            <a:t>Erakundearen antolakuntza zurruna gainditu.</a:t>
          </a:r>
        </a:p>
      </dgm:t>
    </dgm:pt>
    <dgm:pt modelId="{99A954C8-BBC9-4760-8F4A-261D700BEFFA}" type="parTrans" cxnId="{8030D87C-ACE6-45D1-9F64-7C31AE189460}">
      <dgm:prSet/>
      <dgm:spPr/>
      <dgm:t>
        <a:bodyPr/>
        <a:lstStyle/>
        <a:p>
          <a:endParaRPr lang="es-ES"/>
        </a:p>
      </dgm:t>
    </dgm:pt>
    <dgm:pt modelId="{52914688-AC27-4368-9F24-26287B70E8CB}" type="sibTrans" cxnId="{8030D87C-ACE6-45D1-9F64-7C31AE189460}">
      <dgm:prSet/>
      <dgm:spPr/>
      <dgm:t>
        <a:bodyPr/>
        <a:lstStyle/>
        <a:p>
          <a:endParaRPr lang="es-ES"/>
        </a:p>
      </dgm:t>
    </dgm:pt>
    <dgm:pt modelId="{2EEFAD3F-02F9-436B-9D73-0797F9721073}">
      <dgm:prSet phldrT="[Texto]"/>
      <dgm:spPr/>
      <dgm:t>
        <a:bodyPr/>
        <a:lstStyle/>
        <a:p>
          <a:r>
            <a:rPr lang="eu-ES" noProof="0" dirty="0"/>
            <a:t>Orain arte egindakoa eta egiten dena kontuan hartu. Esperientzietatik ikasi.</a:t>
          </a:r>
        </a:p>
      </dgm:t>
    </dgm:pt>
    <dgm:pt modelId="{74C6C847-A038-4293-8490-12DA562E8EA7}" type="parTrans" cxnId="{3997F043-E6F0-4660-AF38-682622FDAA9D}">
      <dgm:prSet/>
      <dgm:spPr/>
      <dgm:t>
        <a:bodyPr/>
        <a:lstStyle/>
        <a:p>
          <a:endParaRPr lang="es-ES"/>
        </a:p>
      </dgm:t>
    </dgm:pt>
    <dgm:pt modelId="{52EC8B8F-67E2-4512-98DE-146B4E5E0DA1}" type="sibTrans" cxnId="{3997F043-E6F0-4660-AF38-682622FDAA9D}">
      <dgm:prSet/>
      <dgm:spPr/>
      <dgm:t>
        <a:bodyPr/>
        <a:lstStyle/>
        <a:p>
          <a:endParaRPr lang="es-ES"/>
        </a:p>
      </dgm:t>
    </dgm:pt>
    <dgm:pt modelId="{06148178-96CF-4A70-AC20-351FFA851C52}">
      <dgm:prSet phldrT="[Texto]"/>
      <dgm:spPr/>
      <dgm:t>
        <a:bodyPr/>
        <a:lstStyle/>
        <a:p>
          <a:r>
            <a:rPr lang="eu-ES" noProof="0" dirty="0"/>
            <a:t>Elkarlanerako, koordinaziorako guneak.</a:t>
          </a:r>
        </a:p>
      </dgm:t>
    </dgm:pt>
    <dgm:pt modelId="{26F2A60D-1AFE-4C2C-AB09-446C9E5549EB}" type="parTrans" cxnId="{ACC6D0E1-77A2-4695-B623-74AE25D0EC5D}">
      <dgm:prSet/>
      <dgm:spPr/>
      <dgm:t>
        <a:bodyPr/>
        <a:lstStyle/>
        <a:p>
          <a:endParaRPr lang="es-ES"/>
        </a:p>
      </dgm:t>
    </dgm:pt>
    <dgm:pt modelId="{3C142D10-B272-4A09-AD9C-85F749241BF5}" type="sibTrans" cxnId="{ACC6D0E1-77A2-4695-B623-74AE25D0EC5D}">
      <dgm:prSet/>
      <dgm:spPr/>
      <dgm:t>
        <a:bodyPr/>
        <a:lstStyle/>
        <a:p>
          <a:endParaRPr lang="es-ES"/>
        </a:p>
      </dgm:t>
    </dgm:pt>
    <dgm:pt modelId="{0D4B0233-5BC1-45BA-846F-B4F6FB0E29D1}">
      <dgm:prSet phldrT="[Texto]"/>
      <dgm:spPr/>
      <dgm:t>
        <a:bodyPr/>
        <a:lstStyle/>
        <a:p>
          <a:r>
            <a:rPr lang="eu-ES" noProof="0" dirty="0"/>
            <a:t>Marko orokorra ongi definitu</a:t>
          </a:r>
        </a:p>
      </dgm:t>
    </dgm:pt>
    <dgm:pt modelId="{379715E2-5A14-4CA3-AB1A-E8A322C92C3B}" type="sibTrans" cxnId="{25CDB7F9-947A-47F4-A814-E229DDF28D8A}">
      <dgm:prSet/>
      <dgm:spPr/>
      <dgm:t>
        <a:bodyPr/>
        <a:lstStyle/>
        <a:p>
          <a:endParaRPr lang="es-ES"/>
        </a:p>
      </dgm:t>
    </dgm:pt>
    <dgm:pt modelId="{ED64C7B4-03B5-4475-9B41-3505151631C4}" type="parTrans" cxnId="{25CDB7F9-947A-47F4-A814-E229DDF28D8A}">
      <dgm:prSet/>
      <dgm:spPr/>
      <dgm:t>
        <a:bodyPr/>
        <a:lstStyle/>
        <a:p>
          <a:endParaRPr lang="es-ES"/>
        </a:p>
      </dgm:t>
    </dgm:pt>
    <dgm:pt modelId="{AB795C6C-C4E2-4C59-A0B3-DB972EC3BE77}">
      <dgm:prSet phldrT="[Texto]"/>
      <dgm:spPr/>
      <dgm:t>
        <a:bodyPr/>
        <a:lstStyle/>
        <a:p>
          <a:r>
            <a:rPr lang="eu-ES" noProof="0" dirty="0"/>
            <a:t>Proiektu txikiekin bada ere, aurrera egin, ohitura landu eta ikasten joateko.</a:t>
          </a:r>
        </a:p>
      </dgm:t>
    </dgm:pt>
    <dgm:pt modelId="{201BA769-5A07-46D7-B2D7-4BD0C23A023F}" type="parTrans" cxnId="{B7C35D7F-3E5F-4695-A40D-333C6B9F65F5}">
      <dgm:prSet/>
      <dgm:spPr/>
      <dgm:t>
        <a:bodyPr/>
        <a:lstStyle/>
        <a:p>
          <a:endParaRPr lang="es-ES"/>
        </a:p>
      </dgm:t>
    </dgm:pt>
    <dgm:pt modelId="{BFB9EEAC-C4DA-47CB-AB7B-EC704F1992A5}" type="sibTrans" cxnId="{B7C35D7F-3E5F-4695-A40D-333C6B9F65F5}">
      <dgm:prSet/>
      <dgm:spPr/>
      <dgm:t>
        <a:bodyPr/>
        <a:lstStyle/>
        <a:p>
          <a:endParaRPr lang="es-ES"/>
        </a:p>
      </dgm:t>
    </dgm:pt>
    <dgm:pt modelId="{3D1772DA-25D4-4F48-A5F1-A7AC948F7723}">
      <dgm:prSet phldrT="[Texto]"/>
      <dgm:spPr/>
      <dgm:t>
        <a:bodyPr/>
        <a:lstStyle/>
        <a:p>
          <a:r>
            <a:rPr lang="eu-ES" noProof="0" dirty="0"/>
            <a:t>Garatzen diren tresna teknologikoen </a:t>
          </a:r>
          <a:r>
            <a:rPr lang="eu-ES" noProof="0" dirty="0" err="1"/>
            <a:t>berrerabilgarritasuna</a:t>
          </a:r>
          <a:r>
            <a:rPr lang="eu-ES" noProof="0" dirty="0"/>
            <a:t> landu</a:t>
          </a:r>
        </a:p>
      </dgm:t>
    </dgm:pt>
    <dgm:pt modelId="{42125E55-771A-41A1-B5E6-DCC32FA456DA}" type="parTrans" cxnId="{0D3CC48E-C493-406C-99D4-E0234BB2B8AE}">
      <dgm:prSet/>
      <dgm:spPr/>
      <dgm:t>
        <a:bodyPr/>
        <a:lstStyle/>
        <a:p>
          <a:endParaRPr lang="es-ES"/>
        </a:p>
      </dgm:t>
    </dgm:pt>
    <dgm:pt modelId="{1A3FE7DD-6194-4201-9C50-BEED2B22A3EF}" type="sibTrans" cxnId="{0D3CC48E-C493-406C-99D4-E0234BB2B8AE}">
      <dgm:prSet/>
      <dgm:spPr/>
      <dgm:t>
        <a:bodyPr/>
        <a:lstStyle/>
        <a:p>
          <a:endParaRPr lang="es-ES"/>
        </a:p>
      </dgm:t>
    </dgm:pt>
    <dgm:pt modelId="{2DFF6D6C-F7E5-493F-B136-86289C27CB01}">
      <dgm:prSet phldrT="[Texto]"/>
      <dgm:spPr/>
      <dgm:t>
        <a:bodyPr/>
        <a:lstStyle/>
        <a:p>
          <a:r>
            <a:rPr lang="eu-ES" noProof="0" dirty="0"/>
            <a:t>Etengabeko harremana mantendu parte-hartzearen inguruko eragileekin.</a:t>
          </a:r>
        </a:p>
      </dgm:t>
    </dgm:pt>
    <dgm:pt modelId="{3892C281-E2F1-4635-A488-222E03276DE3}" type="parTrans" cxnId="{37A0E391-6336-4129-8345-ABD78B961C6D}">
      <dgm:prSet/>
      <dgm:spPr/>
      <dgm:t>
        <a:bodyPr/>
        <a:lstStyle/>
        <a:p>
          <a:endParaRPr lang="es-ES"/>
        </a:p>
      </dgm:t>
    </dgm:pt>
    <dgm:pt modelId="{48804B16-6C9A-4996-83FF-BC5AE7CFAAA6}" type="sibTrans" cxnId="{37A0E391-6336-4129-8345-ABD78B961C6D}">
      <dgm:prSet/>
      <dgm:spPr/>
      <dgm:t>
        <a:bodyPr/>
        <a:lstStyle/>
        <a:p>
          <a:endParaRPr lang="es-ES"/>
        </a:p>
      </dgm:t>
    </dgm:pt>
    <dgm:pt modelId="{14D30942-F0BE-4C34-83B3-D86D9826A55E}" type="pres">
      <dgm:prSet presAssocID="{9061913C-6CFB-4372-9F69-7C72671AA7A1}" presName="linear" presStyleCnt="0">
        <dgm:presLayoutVars>
          <dgm:dir/>
          <dgm:resizeHandles val="exact"/>
        </dgm:presLayoutVars>
      </dgm:prSet>
      <dgm:spPr/>
    </dgm:pt>
    <dgm:pt modelId="{4C6512BF-4A5D-4FCA-8384-983862A08E1F}" type="pres">
      <dgm:prSet presAssocID="{956A49C7-2514-4F5F-9964-C40A1A2A57A2}" presName="comp" presStyleCnt="0"/>
      <dgm:spPr/>
    </dgm:pt>
    <dgm:pt modelId="{8E6FFC07-EFED-4267-B594-20BA3518C944}" type="pres">
      <dgm:prSet presAssocID="{956A49C7-2514-4F5F-9964-C40A1A2A57A2}" presName="box" presStyleLbl="node1" presStyleIdx="0" presStyleCnt="3"/>
      <dgm:spPr/>
    </dgm:pt>
    <dgm:pt modelId="{719BB19E-81AE-48C6-83B9-384081760EAC}" type="pres">
      <dgm:prSet presAssocID="{956A49C7-2514-4F5F-9964-C40A1A2A57A2}" presName="img" presStyleLbl="fgImgPlace1" presStyleIdx="0" presStyleCnt="3"/>
      <dgm:spPr>
        <a:blipFill rotWithShape="1">
          <a:blip xmlns:r="http://schemas.openxmlformats.org/officeDocument/2006/relationships" r:embed="rId1"/>
          <a:stretch>
            <a:fillRect/>
          </a:stretch>
        </a:blipFill>
      </dgm:spPr>
    </dgm:pt>
    <dgm:pt modelId="{152ABC2B-FB6E-46EF-8B16-3C72101A8061}" type="pres">
      <dgm:prSet presAssocID="{956A49C7-2514-4F5F-9964-C40A1A2A57A2}" presName="text" presStyleLbl="node1" presStyleIdx="0" presStyleCnt="3">
        <dgm:presLayoutVars>
          <dgm:bulletEnabled val="1"/>
        </dgm:presLayoutVars>
      </dgm:prSet>
      <dgm:spPr/>
    </dgm:pt>
    <dgm:pt modelId="{90FD45A3-C99F-4C9C-967E-B1D358692DED}" type="pres">
      <dgm:prSet presAssocID="{31A869F3-97CF-4D62-BBB5-2B0902232370}" presName="spacer" presStyleCnt="0"/>
      <dgm:spPr/>
    </dgm:pt>
    <dgm:pt modelId="{C8206E6A-9CA8-47D3-86C8-6AF9558E1521}" type="pres">
      <dgm:prSet presAssocID="{910C367E-423D-47C5-99EB-77042F743939}" presName="comp" presStyleCnt="0"/>
      <dgm:spPr/>
    </dgm:pt>
    <dgm:pt modelId="{654B4017-D5FB-4E02-B425-8983F031B67C}" type="pres">
      <dgm:prSet presAssocID="{910C367E-423D-47C5-99EB-77042F743939}" presName="box" presStyleLbl="node1" presStyleIdx="1" presStyleCnt="3"/>
      <dgm:spPr/>
    </dgm:pt>
    <dgm:pt modelId="{333737B2-E3FD-423F-8B8D-F07F2A1EE96C}" type="pres">
      <dgm:prSet presAssocID="{910C367E-423D-47C5-99EB-77042F743939}" presName="img" presStyleLbl="fgImgPlace1" presStyleIdx="1" presStyleCnt="3"/>
      <dgm:spPr>
        <a:blipFill rotWithShape="1">
          <a:blip xmlns:r="http://schemas.openxmlformats.org/officeDocument/2006/relationships" r:embed="rId2"/>
          <a:stretch>
            <a:fillRect/>
          </a:stretch>
        </a:blipFill>
      </dgm:spPr>
    </dgm:pt>
    <dgm:pt modelId="{9C80CC2A-428E-4DE2-BA23-568ACD82F864}" type="pres">
      <dgm:prSet presAssocID="{910C367E-423D-47C5-99EB-77042F743939}" presName="text" presStyleLbl="node1" presStyleIdx="1" presStyleCnt="3">
        <dgm:presLayoutVars>
          <dgm:bulletEnabled val="1"/>
        </dgm:presLayoutVars>
      </dgm:prSet>
      <dgm:spPr/>
    </dgm:pt>
    <dgm:pt modelId="{6E3EE0C8-E356-4185-81F0-D03F7D0A604B}" type="pres">
      <dgm:prSet presAssocID="{88EC30DD-02B3-43D9-B306-8D16AEF797AB}" presName="spacer" presStyleCnt="0"/>
      <dgm:spPr/>
    </dgm:pt>
    <dgm:pt modelId="{53612D29-1451-473E-99D5-E321EFD21FD0}" type="pres">
      <dgm:prSet presAssocID="{DBAE0C25-A5AF-4ED6-A147-4047367CED1C}" presName="comp" presStyleCnt="0"/>
      <dgm:spPr/>
    </dgm:pt>
    <dgm:pt modelId="{BAD9AA8A-1FF7-4367-9C69-D2D7DCF46F9A}" type="pres">
      <dgm:prSet presAssocID="{DBAE0C25-A5AF-4ED6-A147-4047367CED1C}" presName="box" presStyleLbl="node1" presStyleIdx="2" presStyleCnt="3"/>
      <dgm:spPr/>
    </dgm:pt>
    <dgm:pt modelId="{AE85D855-4E4F-41BF-9533-5E7D3B807A04}" type="pres">
      <dgm:prSet presAssocID="{DBAE0C25-A5AF-4ED6-A147-4047367CED1C}" presName="img" presStyleLbl="fgImgPlace1" presStyleIdx="2" presStyleCnt="3"/>
      <dgm:spPr>
        <a:blipFill rotWithShape="1">
          <a:blip xmlns:r="http://schemas.openxmlformats.org/officeDocument/2006/relationships" r:embed="rId3"/>
          <a:stretch>
            <a:fillRect/>
          </a:stretch>
        </a:blipFill>
      </dgm:spPr>
    </dgm:pt>
    <dgm:pt modelId="{DB823052-3AF0-4899-884D-1A08D7EBB0A8}" type="pres">
      <dgm:prSet presAssocID="{DBAE0C25-A5AF-4ED6-A147-4047367CED1C}" presName="text" presStyleLbl="node1" presStyleIdx="2" presStyleCnt="3">
        <dgm:presLayoutVars>
          <dgm:bulletEnabled val="1"/>
        </dgm:presLayoutVars>
      </dgm:prSet>
      <dgm:spPr/>
    </dgm:pt>
  </dgm:ptLst>
  <dgm:cxnLst>
    <dgm:cxn modelId="{DC556104-C46D-4524-BEF8-5AA88EEEB635}" type="presOf" srcId="{9061913C-6CFB-4372-9F69-7C72671AA7A1}" destId="{14D30942-F0BE-4C34-83B3-D86D9826A55E}" srcOrd="0" destOrd="0" presId="urn:microsoft.com/office/officeart/2005/8/layout/vList4"/>
    <dgm:cxn modelId="{42E53006-F73E-4C6E-90BE-DAB64A285E30}" type="presOf" srcId="{137C7BBF-876A-4576-8F82-25D44DBA5AB0}" destId="{654B4017-D5FB-4E02-B425-8983F031B67C}" srcOrd="0" destOrd="1" presId="urn:microsoft.com/office/officeart/2005/8/layout/vList4"/>
    <dgm:cxn modelId="{6839000C-B46F-4BA3-82D0-A0445A9AF618}" type="presOf" srcId="{381CD6E8-0D4E-4AB6-9BD4-690AA2CF7BAB}" destId="{654B4017-D5FB-4E02-B425-8983F031B67C}" srcOrd="0" destOrd="2" presId="urn:microsoft.com/office/officeart/2005/8/layout/vList4"/>
    <dgm:cxn modelId="{5812820D-ECBC-41E2-B83A-7AE84F14E4E4}" srcId="{9061913C-6CFB-4372-9F69-7C72671AA7A1}" destId="{956A49C7-2514-4F5F-9964-C40A1A2A57A2}" srcOrd="0" destOrd="0" parTransId="{7C005354-AC43-49A2-B9B2-64259F69417B}" sibTransId="{31A869F3-97CF-4D62-BBB5-2B0902232370}"/>
    <dgm:cxn modelId="{46A79421-287B-463E-8303-F05F6A492F6E}" type="presOf" srcId="{06148178-96CF-4A70-AC20-351FFA851C52}" destId="{8E6FFC07-EFED-4267-B594-20BA3518C944}" srcOrd="0" destOrd="2" presId="urn:microsoft.com/office/officeart/2005/8/layout/vList4"/>
    <dgm:cxn modelId="{531D9D23-8190-4611-BBC0-091180730C70}" type="presOf" srcId="{0D4B0233-5BC1-45BA-846F-B4F6FB0E29D1}" destId="{152ABC2B-FB6E-46EF-8B16-3C72101A8061}" srcOrd="1" destOrd="3" presId="urn:microsoft.com/office/officeart/2005/8/layout/vList4"/>
    <dgm:cxn modelId="{DB38EE26-682B-4CAF-A3E3-42E2738C1F4C}" type="presOf" srcId="{EE3B8182-BB10-4B8C-BAC1-021D5A5A6AA1}" destId="{DB823052-3AF0-4899-884D-1A08D7EBB0A8}" srcOrd="1" destOrd="1" presId="urn:microsoft.com/office/officeart/2005/8/layout/vList4"/>
    <dgm:cxn modelId="{E561EE2A-F829-42DC-82C8-219907B3F5A3}" srcId="{9061913C-6CFB-4372-9F69-7C72671AA7A1}" destId="{910C367E-423D-47C5-99EB-77042F743939}" srcOrd="1" destOrd="0" parTransId="{E9EA7DFB-A4AD-4580-A164-381F40D75BD9}" sibTransId="{88EC30DD-02B3-43D9-B306-8D16AEF797AB}"/>
    <dgm:cxn modelId="{2A3D1434-005C-499E-921F-FF61CF1B7CBA}" srcId="{956A49C7-2514-4F5F-9964-C40A1A2A57A2}" destId="{941C2C41-58CA-4622-8972-4E8FE1631D2E}" srcOrd="0" destOrd="0" parTransId="{373195CB-DBA3-4494-83F1-4270403B278E}" sibTransId="{53BF0C09-FE2A-474F-9A33-E60ACE825847}"/>
    <dgm:cxn modelId="{B2F22C39-76E7-4ACE-8CAA-48220468859D}" type="presOf" srcId="{956A49C7-2514-4F5F-9964-C40A1A2A57A2}" destId="{152ABC2B-FB6E-46EF-8B16-3C72101A8061}" srcOrd="1" destOrd="0" presId="urn:microsoft.com/office/officeart/2005/8/layout/vList4"/>
    <dgm:cxn modelId="{2C072440-C465-41E3-9B7B-CAB959255178}" type="presOf" srcId="{910C367E-423D-47C5-99EB-77042F743939}" destId="{654B4017-D5FB-4E02-B425-8983F031B67C}" srcOrd="0" destOrd="0" presId="urn:microsoft.com/office/officeart/2005/8/layout/vList4"/>
    <dgm:cxn modelId="{18F83B41-1E2B-4359-8D7E-65CFF8A07E42}" type="presOf" srcId="{910C367E-423D-47C5-99EB-77042F743939}" destId="{9C80CC2A-428E-4DE2-BA23-568ACD82F864}" srcOrd="1" destOrd="0" presId="urn:microsoft.com/office/officeart/2005/8/layout/vList4"/>
    <dgm:cxn modelId="{F494D641-F6FA-4E9A-B6CE-9E66C891516F}" srcId="{910C367E-423D-47C5-99EB-77042F743939}" destId="{137C7BBF-876A-4576-8F82-25D44DBA5AB0}" srcOrd="0" destOrd="0" parTransId="{1914F008-9286-4142-9365-792518072156}" sibTransId="{FC6BD3E6-ADA5-4441-A445-CA6CB70A9D7E}"/>
    <dgm:cxn modelId="{3997F043-E6F0-4660-AF38-682622FDAA9D}" srcId="{910C367E-423D-47C5-99EB-77042F743939}" destId="{2EEFAD3F-02F9-436B-9D73-0797F9721073}" srcOrd="3" destOrd="0" parTransId="{74C6C847-A038-4293-8490-12DA562E8EA7}" sibTransId="{52EC8B8F-67E2-4512-98DE-146B4E5E0DA1}"/>
    <dgm:cxn modelId="{ADFB3B64-C446-4E20-91C1-21348FBBB749}" type="presOf" srcId="{06148178-96CF-4A70-AC20-351FFA851C52}" destId="{152ABC2B-FB6E-46EF-8B16-3C72101A8061}" srcOrd="1" destOrd="2" presId="urn:microsoft.com/office/officeart/2005/8/layout/vList4"/>
    <dgm:cxn modelId="{F290296B-5F04-4389-9FC1-EDEA37A27FEF}" type="presOf" srcId="{2DFF6D6C-F7E5-493F-B136-86289C27CB01}" destId="{654B4017-D5FB-4E02-B425-8983F031B67C}" srcOrd="0" destOrd="5" presId="urn:microsoft.com/office/officeart/2005/8/layout/vList4"/>
    <dgm:cxn modelId="{757B4171-71C3-486C-915F-9C368A37C629}" type="presOf" srcId="{941C2C41-58CA-4622-8972-4E8FE1631D2E}" destId="{8E6FFC07-EFED-4267-B594-20BA3518C944}" srcOrd="0" destOrd="1" presId="urn:microsoft.com/office/officeart/2005/8/layout/vList4"/>
    <dgm:cxn modelId="{72D43C5A-22B4-4D20-861D-11EAC66D0249}" type="presOf" srcId="{956A49C7-2514-4F5F-9964-C40A1A2A57A2}" destId="{8E6FFC07-EFED-4267-B594-20BA3518C944}" srcOrd="0" destOrd="0" presId="urn:microsoft.com/office/officeart/2005/8/layout/vList4"/>
    <dgm:cxn modelId="{C463465A-7CA7-4878-B2D1-FE8B47488A8E}" type="presOf" srcId="{381CD6E8-0D4E-4AB6-9BD4-690AA2CF7BAB}" destId="{9C80CC2A-428E-4DE2-BA23-568ACD82F864}" srcOrd="1" destOrd="2" presId="urn:microsoft.com/office/officeart/2005/8/layout/vList4"/>
    <dgm:cxn modelId="{8030D87C-ACE6-45D1-9F64-7C31AE189460}" srcId="{910C367E-423D-47C5-99EB-77042F743939}" destId="{CDA21DF6-624B-4F10-BD6C-115CA8C69780}" srcOrd="2" destOrd="0" parTransId="{99A954C8-BBC9-4760-8F4A-261D700BEFFA}" sibTransId="{52914688-AC27-4368-9F24-26287B70E8CB}"/>
    <dgm:cxn modelId="{B7C35D7F-3E5F-4695-A40D-333C6B9F65F5}" srcId="{DBAE0C25-A5AF-4ED6-A147-4047367CED1C}" destId="{AB795C6C-C4E2-4C59-A0B3-DB972EC3BE77}" srcOrd="1" destOrd="0" parTransId="{201BA769-5A07-46D7-B2D7-4BD0C23A023F}" sibTransId="{BFB9EEAC-C4DA-47CB-AB7B-EC704F1992A5}"/>
    <dgm:cxn modelId="{0AAB0A89-43D0-49A1-97DF-6D06EF886ACC}" type="presOf" srcId="{DBAE0C25-A5AF-4ED6-A147-4047367CED1C}" destId="{DB823052-3AF0-4899-884D-1A08D7EBB0A8}" srcOrd="1" destOrd="0" presId="urn:microsoft.com/office/officeart/2005/8/layout/vList4"/>
    <dgm:cxn modelId="{F9878289-E27B-4292-83D7-A0360535C275}" srcId="{DBAE0C25-A5AF-4ED6-A147-4047367CED1C}" destId="{EE3B8182-BB10-4B8C-BAC1-021D5A5A6AA1}" srcOrd="0" destOrd="0" parTransId="{D41BEEF7-2A33-4881-9062-5DD51950AF9B}" sibTransId="{73CF9DC3-F8A4-483A-BA48-ECDABBB3BF7A}"/>
    <dgm:cxn modelId="{0D3CC48E-C493-406C-99D4-E0234BB2B8AE}" srcId="{DBAE0C25-A5AF-4ED6-A147-4047367CED1C}" destId="{3D1772DA-25D4-4F48-A5F1-A7AC948F7723}" srcOrd="2" destOrd="0" parTransId="{42125E55-771A-41A1-B5E6-DCC32FA456DA}" sibTransId="{1A3FE7DD-6194-4201-9C50-BEED2B22A3EF}"/>
    <dgm:cxn modelId="{5D3B798F-F205-4D39-8E39-A3633DD9022D}" type="presOf" srcId="{AB795C6C-C4E2-4C59-A0B3-DB972EC3BE77}" destId="{BAD9AA8A-1FF7-4367-9C69-D2D7DCF46F9A}" srcOrd="0" destOrd="2" presId="urn:microsoft.com/office/officeart/2005/8/layout/vList4"/>
    <dgm:cxn modelId="{37A0E391-6336-4129-8345-ABD78B961C6D}" srcId="{910C367E-423D-47C5-99EB-77042F743939}" destId="{2DFF6D6C-F7E5-493F-B136-86289C27CB01}" srcOrd="4" destOrd="0" parTransId="{3892C281-E2F1-4635-A488-222E03276DE3}" sibTransId="{48804B16-6C9A-4996-83FF-BC5AE7CFAAA6}"/>
    <dgm:cxn modelId="{DBC35E93-1E6D-49C8-8B51-D14150FEA2F9}" type="presOf" srcId="{3D1772DA-25D4-4F48-A5F1-A7AC948F7723}" destId="{BAD9AA8A-1FF7-4367-9C69-D2D7DCF46F9A}" srcOrd="0" destOrd="3" presId="urn:microsoft.com/office/officeart/2005/8/layout/vList4"/>
    <dgm:cxn modelId="{CABB3594-6840-4189-AF41-C81E54975746}" type="presOf" srcId="{2EEFAD3F-02F9-436B-9D73-0797F9721073}" destId="{654B4017-D5FB-4E02-B425-8983F031B67C}" srcOrd="0" destOrd="4" presId="urn:microsoft.com/office/officeart/2005/8/layout/vList4"/>
    <dgm:cxn modelId="{CE4280A8-1B46-46AC-8044-08BF9FA82DE8}" type="presOf" srcId="{3D1772DA-25D4-4F48-A5F1-A7AC948F7723}" destId="{DB823052-3AF0-4899-884D-1A08D7EBB0A8}" srcOrd="1" destOrd="3" presId="urn:microsoft.com/office/officeart/2005/8/layout/vList4"/>
    <dgm:cxn modelId="{897A57CC-AF98-48CA-BC5A-50C718957DD2}" srcId="{910C367E-423D-47C5-99EB-77042F743939}" destId="{381CD6E8-0D4E-4AB6-9BD4-690AA2CF7BAB}" srcOrd="1" destOrd="0" parTransId="{E600CCE8-0A84-4E07-9137-428AB0691E96}" sibTransId="{C8E2A414-DD15-44A7-8634-2FB87BF4DEDD}"/>
    <dgm:cxn modelId="{64B1EFCC-9D99-4254-B896-EA25FDB5D8E3}" srcId="{9061913C-6CFB-4372-9F69-7C72671AA7A1}" destId="{DBAE0C25-A5AF-4ED6-A147-4047367CED1C}" srcOrd="2" destOrd="0" parTransId="{819C82CA-AE5C-435E-AA0E-E9285BC1B1C3}" sibTransId="{41652887-C443-46BD-9994-3D3C9485E0B8}"/>
    <dgm:cxn modelId="{334B51D9-D1C7-4B4B-B0B8-CA339A0BA82C}" type="presOf" srcId="{2DFF6D6C-F7E5-493F-B136-86289C27CB01}" destId="{9C80CC2A-428E-4DE2-BA23-568ACD82F864}" srcOrd="1" destOrd="5" presId="urn:microsoft.com/office/officeart/2005/8/layout/vList4"/>
    <dgm:cxn modelId="{4E184DE0-86E3-44EA-B4DC-45A0AC7427B0}" type="presOf" srcId="{CDA21DF6-624B-4F10-BD6C-115CA8C69780}" destId="{654B4017-D5FB-4E02-B425-8983F031B67C}" srcOrd="0" destOrd="3" presId="urn:microsoft.com/office/officeart/2005/8/layout/vList4"/>
    <dgm:cxn modelId="{ACC6D0E1-77A2-4695-B623-74AE25D0EC5D}" srcId="{956A49C7-2514-4F5F-9964-C40A1A2A57A2}" destId="{06148178-96CF-4A70-AC20-351FFA851C52}" srcOrd="1" destOrd="0" parTransId="{26F2A60D-1AFE-4C2C-AB09-446C9E5549EB}" sibTransId="{3C142D10-B272-4A09-AD9C-85F749241BF5}"/>
    <dgm:cxn modelId="{5176ADEA-6DDC-4586-B37E-A2BFA48C857A}" type="presOf" srcId="{EE3B8182-BB10-4B8C-BAC1-021D5A5A6AA1}" destId="{BAD9AA8A-1FF7-4367-9C69-D2D7DCF46F9A}" srcOrd="0" destOrd="1" presId="urn:microsoft.com/office/officeart/2005/8/layout/vList4"/>
    <dgm:cxn modelId="{9FC2C8ED-BD33-4228-9207-E8941394F2C1}" type="presOf" srcId="{AB795C6C-C4E2-4C59-A0B3-DB972EC3BE77}" destId="{DB823052-3AF0-4899-884D-1A08D7EBB0A8}" srcOrd="1" destOrd="2" presId="urn:microsoft.com/office/officeart/2005/8/layout/vList4"/>
    <dgm:cxn modelId="{5AD1B7EF-33AD-46D6-8669-8693A45DE1DA}" type="presOf" srcId="{DBAE0C25-A5AF-4ED6-A147-4047367CED1C}" destId="{BAD9AA8A-1FF7-4367-9C69-D2D7DCF46F9A}" srcOrd="0" destOrd="0" presId="urn:microsoft.com/office/officeart/2005/8/layout/vList4"/>
    <dgm:cxn modelId="{FE0DD6F1-03C9-4E52-86D4-30C752422C24}" type="presOf" srcId="{137C7BBF-876A-4576-8F82-25D44DBA5AB0}" destId="{9C80CC2A-428E-4DE2-BA23-568ACD82F864}" srcOrd="1" destOrd="1" presId="urn:microsoft.com/office/officeart/2005/8/layout/vList4"/>
    <dgm:cxn modelId="{10CCEBF3-E6A8-4EB6-811B-5D2E7AB3CA02}" type="presOf" srcId="{941C2C41-58CA-4622-8972-4E8FE1631D2E}" destId="{152ABC2B-FB6E-46EF-8B16-3C72101A8061}" srcOrd="1" destOrd="1" presId="urn:microsoft.com/office/officeart/2005/8/layout/vList4"/>
    <dgm:cxn modelId="{25CDB7F9-947A-47F4-A814-E229DDF28D8A}" srcId="{956A49C7-2514-4F5F-9964-C40A1A2A57A2}" destId="{0D4B0233-5BC1-45BA-846F-B4F6FB0E29D1}" srcOrd="2" destOrd="0" parTransId="{ED64C7B4-03B5-4475-9B41-3505151631C4}" sibTransId="{379715E2-5A14-4CA3-AB1A-E8A322C92C3B}"/>
    <dgm:cxn modelId="{64B624FA-2754-4564-83A3-5C4FF0452A14}" type="presOf" srcId="{0D4B0233-5BC1-45BA-846F-B4F6FB0E29D1}" destId="{8E6FFC07-EFED-4267-B594-20BA3518C944}" srcOrd="0" destOrd="3" presId="urn:microsoft.com/office/officeart/2005/8/layout/vList4"/>
    <dgm:cxn modelId="{E00EE0FA-D867-45A8-979A-41B0B6BEA841}" type="presOf" srcId="{2EEFAD3F-02F9-436B-9D73-0797F9721073}" destId="{9C80CC2A-428E-4DE2-BA23-568ACD82F864}" srcOrd="1" destOrd="4" presId="urn:microsoft.com/office/officeart/2005/8/layout/vList4"/>
    <dgm:cxn modelId="{8ACD82FD-E9B5-44CD-8E26-BEAD14471B4B}" type="presOf" srcId="{CDA21DF6-624B-4F10-BD6C-115CA8C69780}" destId="{9C80CC2A-428E-4DE2-BA23-568ACD82F864}" srcOrd="1" destOrd="3" presId="urn:microsoft.com/office/officeart/2005/8/layout/vList4"/>
    <dgm:cxn modelId="{D5171BE4-6B1C-4C8D-8FCC-2A655BF1B627}" type="presParOf" srcId="{14D30942-F0BE-4C34-83B3-D86D9826A55E}" destId="{4C6512BF-4A5D-4FCA-8384-983862A08E1F}" srcOrd="0" destOrd="0" presId="urn:microsoft.com/office/officeart/2005/8/layout/vList4"/>
    <dgm:cxn modelId="{FC29A298-47AD-4C50-97DD-99DBFF60C32C}" type="presParOf" srcId="{4C6512BF-4A5D-4FCA-8384-983862A08E1F}" destId="{8E6FFC07-EFED-4267-B594-20BA3518C944}" srcOrd="0" destOrd="0" presId="urn:microsoft.com/office/officeart/2005/8/layout/vList4"/>
    <dgm:cxn modelId="{D04526B0-5C37-4284-A005-8B8D49440E08}" type="presParOf" srcId="{4C6512BF-4A5D-4FCA-8384-983862A08E1F}" destId="{719BB19E-81AE-48C6-83B9-384081760EAC}" srcOrd="1" destOrd="0" presId="urn:microsoft.com/office/officeart/2005/8/layout/vList4"/>
    <dgm:cxn modelId="{FD6D21C1-13BF-446D-870A-CFC88EFF45FD}" type="presParOf" srcId="{4C6512BF-4A5D-4FCA-8384-983862A08E1F}" destId="{152ABC2B-FB6E-46EF-8B16-3C72101A8061}" srcOrd="2" destOrd="0" presId="urn:microsoft.com/office/officeart/2005/8/layout/vList4"/>
    <dgm:cxn modelId="{87026B50-87F5-40BB-880D-F5BFBAF8E148}" type="presParOf" srcId="{14D30942-F0BE-4C34-83B3-D86D9826A55E}" destId="{90FD45A3-C99F-4C9C-967E-B1D358692DED}" srcOrd="1" destOrd="0" presId="urn:microsoft.com/office/officeart/2005/8/layout/vList4"/>
    <dgm:cxn modelId="{383ADE6A-7D7C-47A5-876E-A225FF8DB7C3}" type="presParOf" srcId="{14D30942-F0BE-4C34-83B3-D86D9826A55E}" destId="{C8206E6A-9CA8-47D3-86C8-6AF9558E1521}" srcOrd="2" destOrd="0" presId="urn:microsoft.com/office/officeart/2005/8/layout/vList4"/>
    <dgm:cxn modelId="{D9094350-7127-40A8-A5A1-B239DE7AF7C1}" type="presParOf" srcId="{C8206E6A-9CA8-47D3-86C8-6AF9558E1521}" destId="{654B4017-D5FB-4E02-B425-8983F031B67C}" srcOrd="0" destOrd="0" presId="urn:microsoft.com/office/officeart/2005/8/layout/vList4"/>
    <dgm:cxn modelId="{FC3EAA9D-6524-4E17-B6AA-B62C40060E34}" type="presParOf" srcId="{C8206E6A-9CA8-47D3-86C8-6AF9558E1521}" destId="{333737B2-E3FD-423F-8B8D-F07F2A1EE96C}" srcOrd="1" destOrd="0" presId="urn:microsoft.com/office/officeart/2005/8/layout/vList4"/>
    <dgm:cxn modelId="{82D6A108-2D4F-46E4-A41F-6F81D86C8BBC}" type="presParOf" srcId="{C8206E6A-9CA8-47D3-86C8-6AF9558E1521}" destId="{9C80CC2A-428E-4DE2-BA23-568ACD82F864}" srcOrd="2" destOrd="0" presId="urn:microsoft.com/office/officeart/2005/8/layout/vList4"/>
    <dgm:cxn modelId="{0D3CC99E-7469-4D4A-8F68-9FBD4F04493E}" type="presParOf" srcId="{14D30942-F0BE-4C34-83B3-D86D9826A55E}" destId="{6E3EE0C8-E356-4185-81F0-D03F7D0A604B}" srcOrd="3" destOrd="0" presId="urn:microsoft.com/office/officeart/2005/8/layout/vList4"/>
    <dgm:cxn modelId="{6BEF0052-8E12-46B8-BB2E-B53A9A9431C9}" type="presParOf" srcId="{14D30942-F0BE-4C34-83B3-D86D9826A55E}" destId="{53612D29-1451-473E-99D5-E321EFD21FD0}" srcOrd="4" destOrd="0" presId="urn:microsoft.com/office/officeart/2005/8/layout/vList4"/>
    <dgm:cxn modelId="{98DB3084-3931-4CA2-BD8E-C8C0A2D7C757}" type="presParOf" srcId="{53612D29-1451-473E-99D5-E321EFD21FD0}" destId="{BAD9AA8A-1FF7-4367-9C69-D2D7DCF46F9A}" srcOrd="0" destOrd="0" presId="urn:microsoft.com/office/officeart/2005/8/layout/vList4"/>
    <dgm:cxn modelId="{01BB8DA1-F8EA-4529-ADCB-CB642F5CADEC}" type="presParOf" srcId="{53612D29-1451-473E-99D5-E321EFD21FD0}" destId="{AE85D855-4E4F-41BF-9533-5E7D3B807A04}" srcOrd="1" destOrd="0" presId="urn:microsoft.com/office/officeart/2005/8/layout/vList4"/>
    <dgm:cxn modelId="{32FF15FD-80A5-4E8B-A1E0-F12DDD914A99}" type="presParOf" srcId="{53612D29-1451-473E-99D5-E321EFD21FD0}" destId="{DB823052-3AF0-4899-884D-1A08D7EBB0A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1913C-6CFB-4372-9F69-7C72671AA7A1}" type="doc">
      <dgm:prSet loTypeId="urn:microsoft.com/office/officeart/2005/8/layout/vList4" loCatId="list" qsTypeId="urn:microsoft.com/office/officeart/2005/8/quickstyle/simple1" qsCatId="simple" csTypeId="urn:microsoft.com/office/officeart/2005/8/colors/accent1_3" csCatId="accent1" phldr="1"/>
      <dgm:spPr/>
      <dgm:t>
        <a:bodyPr/>
        <a:lstStyle/>
        <a:p>
          <a:endParaRPr lang="es-ES"/>
        </a:p>
      </dgm:t>
    </dgm:pt>
    <dgm:pt modelId="{956A49C7-2514-4F5F-9964-C40A1A2A57A2}">
      <dgm:prSet phldrT="[Texto]"/>
      <dgm:spPr/>
      <dgm:t>
        <a:bodyPr/>
        <a:lstStyle/>
        <a:p>
          <a:r>
            <a:rPr lang="eu-ES" u="sng" noProof="0" dirty="0"/>
            <a:t>Garapen agentziak:</a:t>
          </a:r>
        </a:p>
      </dgm:t>
    </dgm:pt>
    <dgm:pt modelId="{7C005354-AC43-49A2-B9B2-64259F69417B}" type="parTrans" cxnId="{5812820D-ECBC-41E2-B83A-7AE84F14E4E4}">
      <dgm:prSet/>
      <dgm:spPr/>
      <dgm:t>
        <a:bodyPr/>
        <a:lstStyle/>
        <a:p>
          <a:endParaRPr lang="es-ES"/>
        </a:p>
      </dgm:t>
    </dgm:pt>
    <dgm:pt modelId="{31A869F3-97CF-4D62-BBB5-2B0902232370}" type="sibTrans" cxnId="{5812820D-ECBC-41E2-B83A-7AE84F14E4E4}">
      <dgm:prSet/>
      <dgm:spPr/>
      <dgm:t>
        <a:bodyPr/>
        <a:lstStyle/>
        <a:p>
          <a:endParaRPr lang="es-ES"/>
        </a:p>
      </dgm:t>
    </dgm:pt>
    <dgm:pt modelId="{910C367E-423D-47C5-99EB-77042F743939}">
      <dgm:prSet phldrT="[Texto]"/>
      <dgm:spPr/>
      <dgm:t>
        <a:bodyPr/>
        <a:lstStyle/>
        <a:p>
          <a:r>
            <a:rPr lang="eu-ES" sz="1700" u="sng" noProof="0" dirty="0"/>
            <a:t>Herritar eragileak:</a:t>
          </a:r>
        </a:p>
      </dgm:t>
    </dgm:pt>
    <dgm:pt modelId="{E9EA7DFB-A4AD-4580-A164-381F40D75BD9}" type="parTrans" cxnId="{E561EE2A-F829-42DC-82C8-219907B3F5A3}">
      <dgm:prSet/>
      <dgm:spPr/>
      <dgm:t>
        <a:bodyPr/>
        <a:lstStyle/>
        <a:p>
          <a:endParaRPr lang="es-ES"/>
        </a:p>
      </dgm:t>
    </dgm:pt>
    <dgm:pt modelId="{88EC30DD-02B3-43D9-B306-8D16AEF797AB}" type="sibTrans" cxnId="{E561EE2A-F829-42DC-82C8-219907B3F5A3}">
      <dgm:prSet/>
      <dgm:spPr/>
      <dgm:t>
        <a:bodyPr/>
        <a:lstStyle/>
        <a:p>
          <a:endParaRPr lang="es-ES"/>
        </a:p>
      </dgm:t>
    </dgm:pt>
    <dgm:pt modelId="{137C7BBF-876A-4576-8F82-25D44DBA5AB0}">
      <dgm:prSet phldrT="[Texto]" custT="1"/>
      <dgm:spPr/>
      <dgm:t>
        <a:bodyPr/>
        <a:lstStyle/>
        <a:p>
          <a:r>
            <a:rPr lang="eu-ES" sz="1400" noProof="0" dirty="0"/>
            <a:t>GFAren eta herritar eragileen arteko harreman landu: elkarrenganako konfiantza sendotu.</a:t>
          </a:r>
        </a:p>
      </dgm:t>
    </dgm:pt>
    <dgm:pt modelId="{1914F008-9286-4142-9365-792518072156}" type="parTrans" cxnId="{F494D641-F6FA-4E9A-B6CE-9E66C891516F}">
      <dgm:prSet/>
      <dgm:spPr/>
      <dgm:t>
        <a:bodyPr/>
        <a:lstStyle/>
        <a:p>
          <a:endParaRPr lang="es-ES"/>
        </a:p>
      </dgm:t>
    </dgm:pt>
    <dgm:pt modelId="{FC6BD3E6-ADA5-4441-A445-CA6CB70A9D7E}" type="sibTrans" cxnId="{F494D641-F6FA-4E9A-B6CE-9E66C891516F}">
      <dgm:prSet/>
      <dgm:spPr/>
      <dgm:t>
        <a:bodyPr/>
        <a:lstStyle/>
        <a:p>
          <a:endParaRPr lang="es-ES"/>
        </a:p>
      </dgm:t>
    </dgm:pt>
    <dgm:pt modelId="{941C2C41-58CA-4622-8972-4E8FE1631D2E}">
      <dgm:prSet phldrT="[Texto]"/>
      <dgm:spPr/>
      <dgm:t>
        <a:bodyPr/>
        <a:lstStyle/>
        <a:p>
          <a:r>
            <a:rPr lang="eu-ES" noProof="0" dirty="0"/>
            <a:t>Eragile sozioekonomikoen laguntzarekin identifikatu diren ekintzak burutzeko laguntza: ekonomikoa, teknikoa…</a:t>
          </a:r>
        </a:p>
      </dgm:t>
    </dgm:pt>
    <dgm:pt modelId="{53BF0C09-FE2A-474F-9A33-E60ACE825847}" type="sibTrans" cxnId="{2A3D1434-005C-499E-921F-FF61CF1B7CBA}">
      <dgm:prSet/>
      <dgm:spPr/>
      <dgm:t>
        <a:bodyPr/>
        <a:lstStyle/>
        <a:p>
          <a:endParaRPr lang="es-ES"/>
        </a:p>
      </dgm:t>
    </dgm:pt>
    <dgm:pt modelId="{373195CB-DBA3-4494-83F1-4270403B278E}" type="parTrans" cxnId="{2A3D1434-005C-499E-921F-FF61CF1B7CBA}">
      <dgm:prSet/>
      <dgm:spPr/>
      <dgm:t>
        <a:bodyPr/>
        <a:lstStyle/>
        <a:p>
          <a:endParaRPr lang="es-ES"/>
        </a:p>
      </dgm:t>
    </dgm:pt>
    <dgm:pt modelId="{F623C8EE-3B06-4FED-A281-578E1194069B}">
      <dgm:prSet/>
      <dgm:spPr/>
      <dgm:t>
        <a:bodyPr/>
        <a:lstStyle/>
        <a:p>
          <a:r>
            <a:rPr lang="eu-ES" noProof="0" dirty="0"/>
            <a:t>Garapen agentziek eragile sozioekonomiko gisa parte-hartze prozesuetan joka dezaketen papera kontuan izan.</a:t>
          </a:r>
        </a:p>
      </dgm:t>
    </dgm:pt>
    <dgm:pt modelId="{FDC77D43-49AB-4D34-8526-54C847151677}" type="parTrans" cxnId="{AA4F89DC-8300-4B03-9D1D-62F0D82856FD}">
      <dgm:prSet/>
      <dgm:spPr/>
      <dgm:t>
        <a:bodyPr/>
        <a:lstStyle/>
        <a:p>
          <a:endParaRPr lang="es-ES"/>
        </a:p>
      </dgm:t>
    </dgm:pt>
    <dgm:pt modelId="{083DDBBA-C553-426A-A943-C7EB9D24B594}" type="sibTrans" cxnId="{AA4F89DC-8300-4B03-9D1D-62F0D82856FD}">
      <dgm:prSet/>
      <dgm:spPr/>
      <dgm:t>
        <a:bodyPr/>
        <a:lstStyle/>
        <a:p>
          <a:endParaRPr lang="es-ES"/>
        </a:p>
      </dgm:t>
    </dgm:pt>
    <dgm:pt modelId="{F8A8C080-A69B-4DF8-AD3F-D50A2F94325F}">
      <dgm:prSet phldrT="[Texto]" custT="1"/>
      <dgm:spPr/>
      <dgm:t>
        <a:bodyPr/>
        <a:lstStyle/>
        <a:p>
          <a:r>
            <a:rPr lang="eu-ES" sz="1400" noProof="0" dirty="0"/>
            <a:t>Elkarteen arteko elkarlana eta sinergiak lantzeko laguntza eskaini</a:t>
          </a:r>
        </a:p>
      </dgm:t>
    </dgm:pt>
    <dgm:pt modelId="{004FFE2C-0698-414C-BEF8-97105F8700E6}" type="parTrans" cxnId="{B200AE19-162A-49A7-9F1C-626B8B30B30B}">
      <dgm:prSet/>
      <dgm:spPr/>
      <dgm:t>
        <a:bodyPr/>
        <a:lstStyle/>
        <a:p>
          <a:endParaRPr lang="es-ES"/>
        </a:p>
      </dgm:t>
    </dgm:pt>
    <dgm:pt modelId="{266CF56F-8116-40D2-85BF-727742D1A3D7}" type="sibTrans" cxnId="{B200AE19-162A-49A7-9F1C-626B8B30B30B}">
      <dgm:prSet/>
      <dgm:spPr/>
      <dgm:t>
        <a:bodyPr/>
        <a:lstStyle/>
        <a:p>
          <a:endParaRPr lang="es-ES"/>
        </a:p>
      </dgm:t>
    </dgm:pt>
    <dgm:pt modelId="{6DCAAC66-D5E7-44C5-8472-70A2AFA3F3C4}">
      <dgm:prSet phldrT="[Texto]" custT="1"/>
      <dgm:spPr/>
      <dgm:t>
        <a:bodyPr/>
        <a:lstStyle/>
        <a:p>
          <a:r>
            <a:rPr lang="eu-ES" sz="1400" noProof="0" dirty="0"/>
            <a:t>Parte-hartzearen inguruan egiten dena (GFAk, Gipuzkoako eragileek, atzerrian…) ezagutu eta ezagutarazi.</a:t>
          </a:r>
        </a:p>
      </dgm:t>
    </dgm:pt>
    <dgm:pt modelId="{E470F942-133C-45AC-8761-71A34CFC1D8E}" type="parTrans" cxnId="{941087DF-73F3-4B49-89FF-DAD157517271}">
      <dgm:prSet/>
      <dgm:spPr/>
      <dgm:t>
        <a:bodyPr/>
        <a:lstStyle/>
        <a:p>
          <a:endParaRPr lang="es-ES"/>
        </a:p>
      </dgm:t>
    </dgm:pt>
    <dgm:pt modelId="{5A21E9CE-7AE3-4273-B57C-20693751486B}" type="sibTrans" cxnId="{941087DF-73F3-4B49-89FF-DAD157517271}">
      <dgm:prSet/>
      <dgm:spPr/>
      <dgm:t>
        <a:bodyPr/>
        <a:lstStyle/>
        <a:p>
          <a:endParaRPr lang="es-ES"/>
        </a:p>
      </dgm:t>
    </dgm:pt>
    <dgm:pt modelId="{B7EF4F2B-06FA-4D1E-BF66-31D208284594}">
      <dgm:prSet phldrT="[Texto]" custT="1"/>
      <dgm:spPr/>
      <dgm:t>
        <a:bodyPr/>
        <a:lstStyle/>
        <a:p>
          <a:r>
            <a:rPr lang="eu-ES" sz="1400" noProof="0" dirty="0"/>
            <a:t>Parte-hartzearen inguruko definizioa landu eta ezagutarazi.</a:t>
          </a:r>
        </a:p>
      </dgm:t>
    </dgm:pt>
    <dgm:pt modelId="{764D1C80-E241-4428-BF73-BF9786608068}" type="parTrans" cxnId="{00BF2A4A-2D65-4D24-8F4A-D7C4F401BE37}">
      <dgm:prSet/>
      <dgm:spPr/>
      <dgm:t>
        <a:bodyPr/>
        <a:lstStyle/>
        <a:p>
          <a:endParaRPr lang="es-ES"/>
        </a:p>
      </dgm:t>
    </dgm:pt>
    <dgm:pt modelId="{CDE0B405-76E7-42F6-8403-76476F9B0DB0}" type="sibTrans" cxnId="{00BF2A4A-2D65-4D24-8F4A-D7C4F401BE37}">
      <dgm:prSet/>
      <dgm:spPr/>
      <dgm:t>
        <a:bodyPr/>
        <a:lstStyle/>
        <a:p>
          <a:endParaRPr lang="es-ES"/>
        </a:p>
      </dgm:t>
    </dgm:pt>
    <dgm:pt modelId="{907A94EB-0BA1-4910-B608-F6A504522511}">
      <dgm:prSet/>
      <dgm:spPr/>
      <dgm:t>
        <a:bodyPr/>
        <a:lstStyle/>
        <a:p>
          <a:endParaRPr lang="eu-ES" noProof="0" dirty="0"/>
        </a:p>
      </dgm:t>
    </dgm:pt>
    <dgm:pt modelId="{20B4BA8B-6A0D-44D6-B596-772116E5D04C}" type="parTrans" cxnId="{79BF692E-1A57-4673-BE7E-8D5429D3A058}">
      <dgm:prSet/>
      <dgm:spPr/>
      <dgm:t>
        <a:bodyPr/>
        <a:lstStyle/>
        <a:p>
          <a:endParaRPr lang="es-ES"/>
        </a:p>
      </dgm:t>
    </dgm:pt>
    <dgm:pt modelId="{9E02E313-30A6-4A06-A01F-A070CD0D4CA4}" type="sibTrans" cxnId="{79BF692E-1A57-4673-BE7E-8D5429D3A058}">
      <dgm:prSet/>
      <dgm:spPr/>
      <dgm:t>
        <a:bodyPr/>
        <a:lstStyle/>
        <a:p>
          <a:endParaRPr lang="es-ES"/>
        </a:p>
      </dgm:t>
    </dgm:pt>
    <dgm:pt modelId="{14D30942-F0BE-4C34-83B3-D86D9826A55E}" type="pres">
      <dgm:prSet presAssocID="{9061913C-6CFB-4372-9F69-7C72671AA7A1}" presName="linear" presStyleCnt="0">
        <dgm:presLayoutVars>
          <dgm:dir/>
          <dgm:resizeHandles val="exact"/>
        </dgm:presLayoutVars>
      </dgm:prSet>
      <dgm:spPr/>
    </dgm:pt>
    <dgm:pt modelId="{4C6512BF-4A5D-4FCA-8384-983862A08E1F}" type="pres">
      <dgm:prSet presAssocID="{956A49C7-2514-4F5F-9964-C40A1A2A57A2}" presName="comp" presStyleCnt="0"/>
      <dgm:spPr/>
    </dgm:pt>
    <dgm:pt modelId="{8E6FFC07-EFED-4267-B594-20BA3518C944}" type="pres">
      <dgm:prSet presAssocID="{956A49C7-2514-4F5F-9964-C40A1A2A57A2}" presName="box" presStyleLbl="node1" presStyleIdx="0" presStyleCnt="2"/>
      <dgm:spPr/>
    </dgm:pt>
    <dgm:pt modelId="{719BB19E-81AE-48C6-83B9-384081760EAC}" type="pres">
      <dgm:prSet presAssocID="{956A49C7-2514-4F5F-9964-C40A1A2A57A2}" presName="img" presStyleLbl="fgImgPlace1" presStyleIdx="0" presStyleCnt="2"/>
      <dgm:spPr>
        <a:blipFill rotWithShape="1">
          <a:blip xmlns:r="http://schemas.openxmlformats.org/officeDocument/2006/relationships" r:embed="rId1"/>
          <a:stretch>
            <a:fillRect/>
          </a:stretch>
        </a:blipFill>
      </dgm:spPr>
    </dgm:pt>
    <dgm:pt modelId="{152ABC2B-FB6E-46EF-8B16-3C72101A8061}" type="pres">
      <dgm:prSet presAssocID="{956A49C7-2514-4F5F-9964-C40A1A2A57A2}" presName="text" presStyleLbl="node1" presStyleIdx="0" presStyleCnt="2">
        <dgm:presLayoutVars>
          <dgm:bulletEnabled val="1"/>
        </dgm:presLayoutVars>
      </dgm:prSet>
      <dgm:spPr/>
    </dgm:pt>
    <dgm:pt modelId="{90FD45A3-C99F-4C9C-967E-B1D358692DED}" type="pres">
      <dgm:prSet presAssocID="{31A869F3-97CF-4D62-BBB5-2B0902232370}" presName="spacer" presStyleCnt="0"/>
      <dgm:spPr/>
    </dgm:pt>
    <dgm:pt modelId="{C8206E6A-9CA8-47D3-86C8-6AF9558E1521}" type="pres">
      <dgm:prSet presAssocID="{910C367E-423D-47C5-99EB-77042F743939}" presName="comp" presStyleCnt="0"/>
      <dgm:spPr/>
    </dgm:pt>
    <dgm:pt modelId="{654B4017-D5FB-4E02-B425-8983F031B67C}" type="pres">
      <dgm:prSet presAssocID="{910C367E-423D-47C5-99EB-77042F743939}" presName="box" presStyleLbl="node1" presStyleIdx="1" presStyleCnt="2"/>
      <dgm:spPr/>
    </dgm:pt>
    <dgm:pt modelId="{333737B2-E3FD-423F-8B8D-F07F2A1EE96C}" type="pres">
      <dgm:prSet presAssocID="{910C367E-423D-47C5-99EB-77042F743939}" presName="img" presStyleLbl="fgImgPlace1" presStyleIdx="1" presStyleCnt="2"/>
      <dgm:spPr>
        <a:blipFill rotWithShape="1">
          <a:blip xmlns:r="http://schemas.openxmlformats.org/officeDocument/2006/relationships" r:embed="rId2"/>
          <a:stretch>
            <a:fillRect/>
          </a:stretch>
        </a:blipFill>
      </dgm:spPr>
    </dgm:pt>
    <dgm:pt modelId="{9C80CC2A-428E-4DE2-BA23-568ACD82F864}" type="pres">
      <dgm:prSet presAssocID="{910C367E-423D-47C5-99EB-77042F743939}" presName="text" presStyleLbl="node1" presStyleIdx="1" presStyleCnt="2">
        <dgm:presLayoutVars>
          <dgm:bulletEnabled val="1"/>
        </dgm:presLayoutVars>
      </dgm:prSet>
      <dgm:spPr/>
    </dgm:pt>
  </dgm:ptLst>
  <dgm:cxnLst>
    <dgm:cxn modelId="{C0B1C802-7D48-4ADE-88BB-60CFBC593450}" type="presOf" srcId="{B7EF4F2B-06FA-4D1E-BF66-31D208284594}" destId="{654B4017-D5FB-4E02-B425-8983F031B67C}" srcOrd="0" destOrd="1" presId="urn:microsoft.com/office/officeart/2005/8/layout/vList4"/>
    <dgm:cxn modelId="{DC556104-C46D-4524-BEF8-5AA88EEEB635}" type="presOf" srcId="{9061913C-6CFB-4372-9F69-7C72671AA7A1}" destId="{14D30942-F0BE-4C34-83B3-D86D9826A55E}" srcOrd="0" destOrd="0" presId="urn:microsoft.com/office/officeart/2005/8/layout/vList4"/>
    <dgm:cxn modelId="{42E53006-F73E-4C6E-90BE-DAB64A285E30}" type="presOf" srcId="{137C7BBF-876A-4576-8F82-25D44DBA5AB0}" destId="{654B4017-D5FB-4E02-B425-8983F031B67C}" srcOrd="0" destOrd="2" presId="urn:microsoft.com/office/officeart/2005/8/layout/vList4"/>
    <dgm:cxn modelId="{5812820D-ECBC-41E2-B83A-7AE84F14E4E4}" srcId="{9061913C-6CFB-4372-9F69-7C72671AA7A1}" destId="{956A49C7-2514-4F5F-9964-C40A1A2A57A2}" srcOrd="0" destOrd="0" parTransId="{7C005354-AC43-49A2-B9B2-64259F69417B}" sibTransId="{31A869F3-97CF-4D62-BBB5-2B0902232370}"/>
    <dgm:cxn modelId="{B200AE19-162A-49A7-9F1C-626B8B30B30B}" srcId="{910C367E-423D-47C5-99EB-77042F743939}" destId="{F8A8C080-A69B-4DF8-AD3F-D50A2F94325F}" srcOrd="2" destOrd="0" parTransId="{004FFE2C-0698-414C-BEF8-97105F8700E6}" sibTransId="{266CF56F-8116-40D2-85BF-727742D1A3D7}"/>
    <dgm:cxn modelId="{7A51DA21-AAFC-402B-B29A-FC67F05D3447}" type="presOf" srcId="{6DCAAC66-D5E7-44C5-8472-70A2AFA3F3C4}" destId="{9C80CC2A-428E-4DE2-BA23-568ACD82F864}" srcOrd="1" destOrd="4" presId="urn:microsoft.com/office/officeart/2005/8/layout/vList4"/>
    <dgm:cxn modelId="{E561EE2A-F829-42DC-82C8-219907B3F5A3}" srcId="{9061913C-6CFB-4372-9F69-7C72671AA7A1}" destId="{910C367E-423D-47C5-99EB-77042F743939}" srcOrd="1" destOrd="0" parTransId="{E9EA7DFB-A4AD-4580-A164-381F40D75BD9}" sibTransId="{88EC30DD-02B3-43D9-B306-8D16AEF797AB}"/>
    <dgm:cxn modelId="{79BF692E-1A57-4673-BE7E-8D5429D3A058}" srcId="{956A49C7-2514-4F5F-9964-C40A1A2A57A2}" destId="{907A94EB-0BA1-4910-B608-F6A504522511}" srcOrd="2" destOrd="0" parTransId="{20B4BA8B-6A0D-44D6-B596-772116E5D04C}" sibTransId="{9E02E313-30A6-4A06-A01F-A070CD0D4CA4}"/>
    <dgm:cxn modelId="{C53B8530-A8CB-4F76-AC90-16B1574929DA}" type="presOf" srcId="{F623C8EE-3B06-4FED-A281-578E1194069B}" destId="{152ABC2B-FB6E-46EF-8B16-3C72101A8061}" srcOrd="1" destOrd="2" presId="urn:microsoft.com/office/officeart/2005/8/layout/vList4"/>
    <dgm:cxn modelId="{2A3D1434-005C-499E-921F-FF61CF1B7CBA}" srcId="{956A49C7-2514-4F5F-9964-C40A1A2A57A2}" destId="{941C2C41-58CA-4622-8972-4E8FE1631D2E}" srcOrd="0" destOrd="0" parTransId="{373195CB-DBA3-4494-83F1-4270403B278E}" sibTransId="{53BF0C09-FE2A-474F-9A33-E60ACE825847}"/>
    <dgm:cxn modelId="{B2F22C39-76E7-4ACE-8CAA-48220468859D}" type="presOf" srcId="{956A49C7-2514-4F5F-9964-C40A1A2A57A2}" destId="{152ABC2B-FB6E-46EF-8B16-3C72101A8061}" srcOrd="1" destOrd="0" presId="urn:microsoft.com/office/officeart/2005/8/layout/vList4"/>
    <dgm:cxn modelId="{2C072440-C465-41E3-9B7B-CAB959255178}" type="presOf" srcId="{910C367E-423D-47C5-99EB-77042F743939}" destId="{654B4017-D5FB-4E02-B425-8983F031B67C}" srcOrd="0" destOrd="0" presId="urn:microsoft.com/office/officeart/2005/8/layout/vList4"/>
    <dgm:cxn modelId="{18F83B41-1E2B-4359-8D7E-65CFF8A07E42}" type="presOf" srcId="{910C367E-423D-47C5-99EB-77042F743939}" destId="{9C80CC2A-428E-4DE2-BA23-568ACD82F864}" srcOrd="1" destOrd="0" presId="urn:microsoft.com/office/officeart/2005/8/layout/vList4"/>
    <dgm:cxn modelId="{F494D641-F6FA-4E9A-B6CE-9E66C891516F}" srcId="{910C367E-423D-47C5-99EB-77042F743939}" destId="{137C7BBF-876A-4576-8F82-25D44DBA5AB0}" srcOrd="1" destOrd="0" parTransId="{1914F008-9286-4142-9365-792518072156}" sibTransId="{FC6BD3E6-ADA5-4441-A445-CA6CB70A9D7E}"/>
    <dgm:cxn modelId="{F048A249-94C0-4D80-A60E-E515F96E335E}" type="presOf" srcId="{6DCAAC66-D5E7-44C5-8472-70A2AFA3F3C4}" destId="{654B4017-D5FB-4E02-B425-8983F031B67C}" srcOrd="0" destOrd="4" presId="urn:microsoft.com/office/officeart/2005/8/layout/vList4"/>
    <dgm:cxn modelId="{00BF2A4A-2D65-4D24-8F4A-D7C4F401BE37}" srcId="{910C367E-423D-47C5-99EB-77042F743939}" destId="{B7EF4F2B-06FA-4D1E-BF66-31D208284594}" srcOrd="0" destOrd="0" parTransId="{764D1C80-E241-4428-BF73-BF9786608068}" sibTransId="{CDE0B405-76E7-42F6-8403-76476F9B0DB0}"/>
    <dgm:cxn modelId="{757B4171-71C3-486C-915F-9C368A37C629}" type="presOf" srcId="{941C2C41-58CA-4622-8972-4E8FE1631D2E}" destId="{8E6FFC07-EFED-4267-B594-20BA3518C944}" srcOrd="0" destOrd="1" presId="urn:microsoft.com/office/officeart/2005/8/layout/vList4"/>
    <dgm:cxn modelId="{A870B556-AD5A-4E82-8A67-65FF5F83612F}" type="presOf" srcId="{F623C8EE-3B06-4FED-A281-578E1194069B}" destId="{8E6FFC07-EFED-4267-B594-20BA3518C944}" srcOrd="0" destOrd="2" presId="urn:microsoft.com/office/officeart/2005/8/layout/vList4"/>
    <dgm:cxn modelId="{72D43C5A-22B4-4D20-861D-11EAC66D0249}" type="presOf" srcId="{956A49C7-2514-4F5F-9964-C40A1A2A57A2}" destId="{8E6FFC07-EFED-4267-B594-20BA3518C944}" srcOrd="0" destOrd="0" presId="urn:microsoft.com/office/officeart/2005/8/layout/vList4"/>
    <dgm:cxn modelId="{39888696-27D9-45E8-9A7B-2029DC337A53}" type="presOf" srcId="{B7EF4F2B-06FA-4D1E-BF66-31D208284594}" destId="{9C80CC2A-428E-4DE2-BA23-568ACD82F864}" srcOrd="1" destOrd="1" presId="urn:microsoft.com/office/officeart/2005/8/layout/vList4"/>
    <dgm:cxn modelId="{774F43CC-8DDB-498A-BF95-4D0FB085C593}" type="presOf" srcId="{F8A8C080-A69B-4DF8-AD3F-D50A2F94325F}" destId="{9C80CC2A-428E-4DE2-BA23-568ACD82F864}" srcOrd="1" destOrd="3" presId="urn:microsoft.com/office/officeart/2005/8/layout/vList4"/>
    <dgm:cxn modelId="{AA4F89DC-8300-4B03-9D1D-62F0D82856FD}" srcId="{956A49C7-2514-4F5F-9964-C40A1A2A57A2}" destId="{F623C8EE-3B06-4FED-A281-578E1194069B}" srcOrd="1" destOrd="0" parTransId="{FDC77D43-49AB-4D34-8526-54C847151677}" sibTransId="{083DDBBA-C553-426A-A943-C7EB9D24B594}"/>
    <dgm:cxn modelId="{837A7EDF-3411-4CBD-854E-ABFAFC940870}" type="presOf" srcId="{907A94EB-0BA1-4910-B608-F6A504522511}" destId="{8E6FFC07-EFED-4267-B594-20BA3518C944}" srcOrd="0" destOrd="3" presId="urn:microsoft.com/office/officeart/2005/8/layout/vList4"/>
    <dgm:cxn modelId="{941087DF-73F3-4B49-89FF-DAD157517271}" srcId="{910C367E-423D-47C5-99EB-77042F743939}" destId="{6DCAAC66-D5E7-44C5-8472-70A2AFA3F3C4}" srcOrd="3" destOrd="0" parTransId="{E470F942-133C-45AC-8761-71A34CFC1D8E}" sibTransId="{5A21E9CE-7AE3-4273-B57C-20693751486B}"/>
    <dgm:cxn modelId="{FE0DD6F1-03C9-4E52-86D4-30C752422C24}" type="presOf" srcId="{137C7BBF-876A-4576-8F82-25D44DBA5AB0}" destId="{9C80CC2A-428E-4DE2-BA23-568ACD82F864}" srcOrd="1" destOrd="2" presId="urn:microsoft.com/office/officeart/2005/8/layout/vList4"/>
    <dgm:cxn modelId="{A1B02FF2-D615-487C-9632-4BFD1AFB3B00}" type="presOf" srcId="{F8A8C080-A69B-4DF8-AD3F-D50A2F94325F}" destId="{654B4017-D5FB-4E02-B425-8983F031B67C}" srcOrd="0" destOrd="3" presId="urn:microsoft.com/office/officeart/2005/8/layout/vList4"/>
    <dgm:cxn modelId="{10CCEBF3-E6A8-4EB6-811B-5D2E7AB3CA02}" type="presOf" srcId="{941C2C41-58CA-4622-8972-4E8FE1631D2E}" destId="{152ABC2B-FB6E-46EF-8B16-3C72101A8061}" srcOrd="1" destOrd="1" presId="urn:microsoft.com/office/officeart/2005/8/layout/vList4"/>
    <dgm:cxn modelId="{D0395AFD-4786-47B8-A520-BB294A6691FB}" type="presOf" srcId="{907A94EB-0BA1-4910-B608-F6A504522511}" destId="{152ABC2B-FB6E-46EF-8B16-3C72101A8061}" srcOrd="1" destOrd="3" presId="urn:microsoft.com/office/officeart/2005/8/layout/vList4"/>
    <dgm:cxn modelId="{D5171BE4-6B1C-4C8D-8FCC-2A655BF1B627}" type="presParOf" srcId="{14D30942-F0BE-4C34-83B3-D86D9826A55E}" destId="{4C6512BF-4A5D-4FCA-8384-983862A08E1F}" srcOrd="0" destOrd="0" presId="urn:microsoft.com/office/officeart/2005/8/layout/vList4"/>
    <dgm:cxn modelId="{FC29A298-47AD-4C50-97DD-99DBFF60C32C}" type="presParOf" srcId="{4C6512BF-4A5D-4FCA-8384-983862A08E1F}" destId="{8E6FFC07-EFED-4267-B594-20BA3518C944}" srcOrd="0" destOrd="0" presId="urn:microsoft.com/office/officeart/2005/8/layout/vList4"/>
    <dgm:cxn modelId="{D04526B0-5C37-4284-A005-8B8D49440E08}" type="presParOf" srcId="{4C6512BF-4A5D-4FCA-8384-983862A08E1F}" destId="{719BB19E-81AE-48C6-83B9-384081760EAC}" srcOrd="1" destOrd="0" presId="urn:microsoft.com/office/officeart/2005/8/layout/vList4"/>
    <dgm:cxn modelId="{FD6D21C1-13BF-446D-870A-CFC88EFF45FD}" type="presParOf" srcId="{4C6512BF-4A5D-4FCA-8384-983862A08E1F}" destId="{152ABC2B-FB6E-46EF-8B16-3C72101A8061}" srcOrd="2" destOrd="0" presId="urn:microsoft.com/office/officeart/2005/8/layout/vList4"/>
    <dgm:cxn modelId="{87026B50-87F5-40BB-880D-F5BFBAF8E148}" type="presParOf" srcId="{14D30942-F0BE-4C34-83B3-D86D9826A55E}" destId="{90FD45A3-C99F-4C9C-967E-B1D358692DED}" srcOrd="1" destOrd="0" presId="urn:microsoft.com/office/officeart/2005/8/layout/vList4"/>
    <dgm:cxn modelId="{383ADE6A-7D7C-47A5-876E-A225FF8DB7C3}" type="presParOf" srcId="{14D30942-F0BE-4C34-83B3-D86D9826A55E}" destId="{C8206E6A-9CA8-47D3-86C8-6AF9558E1521}" srcOrd="2" destOrd="0" presId="urn:microsoft.com/office/officeart/2005/8/layout/vList4"/>
    <dgm:cxn modelId="{D9094350-7127-40A8-A5A1-B239DE7AF7C1}" type="presParOf" srcId="{C8206E6A-9CA8-47D3-86C8-6AF9558E1521}" destId="{654B4017-D5FB-4E02-B425-8983F031B67C}" srcOrd="0" destOrd="0" presId="urn:microsoft.com/office/officeart/2005/8/layout/vList4"/>
    <dgm:cxn modelId="{FC3EAA9D-6524-4E17-B6AA-B62C40060E34}" type="presParOf" srcId="{C8206E6A-9CA8-47D3-86C8-6AF9558E1521}" destId="{333737B2-E3FD-423F-8B8D-F07F2A1EE96C}" srcOrd="1" destOrd="0" presId="urn:microsoft.com/office/officeart/2005/8/layout/vList4"/>
    <dgm:cxn modelId="{82D6A108-2D4F-46E4-A41F-6F81D86C8BBC}" type="presParOf" srcId="{C8206E6A-9CA8-47D3-86C8-6AF9558E1521}" destId="{9C80CC2A-428E-4DE2-BA23-568ACD82F86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FC07-EFED-4267-B594-20BA3518C944}">
      <dsp:nvSpPr>
        <dsp:cNvPr id="0" name=""/>
        <dsp:cNvSpPr/>
      </dsp:nvSpPr>
      <dsp:spPr>
        <a:xfrm>
          <a:off x="0" y="0"/>
          <a:ext cx="8040688" cy="175947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u-ES" sz="1900" u="sng" kern="1200" noProof="0" dirty="0"/>
            <a:t>Udalak:</a:t>
          </a:r>
        </a:p>
        <a:p>
          <a:pPr marL="114300" lvl="1" indent="-114300" algn="l" defTabSz="666750">
            <a:lnSpc>
              <a:spcPct val="90000"/>
            </a:lnSpc>
            <a:spcBef>
              <a:spcPct val="0"/>
            </a:spcBef>
            <a:spcAft>
              <a:spcPct val="15000"/>
            </a:spcAft>
            <a:buChar char="•"/>
          </a:pPr>
          <a:r>
            <a:rPr lang="eu-ES" sz="1500" kern="1200" noProof="0" dirty="0"/>
            <a:t>Laguntza: ekonomikoa, formazioa, trebakuntza, metodologiak, sentsibilizazioa…</a:t>
          </a:r>
        </a:p>
        <a:p>
          <a:pPr marL="114300" lvl="1" indent="-114300" algn="l" defTabSz="666750">
            <a:lnSpc>
              <a:spcPct val="90000"/>
            </a:lnSpc>
            <a:spcBef>
              <a:spcPct val="0"/>
            </a:spcBef>
            <a:spcAft>
              <a:spcPct val="15000"/>
            </a:spcAft>
            <a:buChar char="•"/>
          </a:pPr>
          <a:r>
            <a:rPr lang="eu-ES" sz="1500" kern="1200" noProof="0" dirty="0"/>
            <a:t>Elkarlanerako, koordinaziorako guneak.</a:t>
          </a:r>
        </a:p>
        <a:p>
          <a:pPr marL="114300" lvl="1" indent="-114300" algn="l" defTabSz="666750">
            <a:lnSpc>
              <a:spcPct val="90000"/>
            </a:lnSpc>
            <a:spcBef>
              <a:spcPct val="0"/>
            </a:spcBef>
            <a:spcAft>
              <a:spcPct val="15000"/>
            </a:spcAft>
            <a:buChar char="•"/>
          </a:pPr>
          <a:r>
            <a:rPr lang="eu-ES" sz="1500" kern="1200" noProof="0" dirty="0"/>
            <a:t>Marko orokorra ongi definitu</a:t>
          </a:r>
        </a:p>
      </dsp:txBody>
      <dsp:txXfrm>
        <a:off x="1784085" y="0"/>
        <a:ext cx="6256602" cy="1759479"/>
      </dsp:txXfrm>
    </dsp:sp>
    <dsp:sp modelId="{719BB19E-81AE-48C6-83B9-384081760EAC}">
      <dsp:nvSpPr>
        <dsp:cNvPr id="0" name=""/>
        <dsp:cNvSpPr/>
      </dsp:nvSpPr>
      <dsp:spPr>
        <a:xfrm>
          <a:off x="175947" y="175947"/>
          <a:ext cx="1608137" cy="140758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B4017-D5FB-4E02-B425-8983F031B67C}">
      <dsp:nvSpPr>
        <dsp:cNvPr id="0" name=""/>
        <dsp:cNvSpPr/>
      </dsp:nvSpPr>
      <dsp:spPr>
        <a:xfrm>
          <a:off x="0" y="1935427"/>
          <a:ext cx="8040688" cy="1759479"/>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u-ES" sz="1900" u="sng" kern="1200" noProof="0" dirty="0"/>
            <a:t>Parte-hartzean adituak:</a:t>
          </a:r>
        </a:p>
        <a:p>
          <a:pPr marL="114300" lvl="1" indent="-114300" algn="l" defTabSz="666750">
            <a:lnSpc>
              <a:spcPct val="90000"/>
            </a:lnSpc>
            <a:spcBef>
              <a:spcPct val="0"/>
            </a:spcBef>
            <a:spcAft>
              <a:spcPct val="15000"/>
            </a:spcAft>
            <a:buChar char="•"/>
          </a:pPr>
          <a:r>
            <a:rPr lang="eu-ES" sz="1500" kern="1200" noProof="0" dirty="0"/>
            <a:t>GFA eredugarri izan dadila parte-hartzean.</a:t>
          </a:r>
        </a:p>
        <a:p>
          <a:pPr marL="114300" lvl="1" indent="-114300" algn="l" defTabSz="666750">
            <a:lnSpc>
              <a:spcPct val="90000"/>
            </a:lnSpc>
            <a:spcBef>
              <a:spcPct val="0"/>
            </a:spcBef>
            <a:spcAft>
              <a:spcPct val="15000"/>
            </a:spcAft>
            <a:buChar char="•"/>
          </a:pPr>
          <a:r>
            <a:rPr lang="eu-ES" sz="1500" kern="1200" noProof="0" dirty="0"/>
            <a:t>Adostasun politikoa landu.</a:t>
          </a:r>
        </a:p>
        <a:p>
          <a:pPr marL="114300" lvl="1" indent="-114300" algn="l" defTabSz="666750">
            <a:lnSpc>
              <a:spcPct val="90000"/>
            </a:lnSpc>
            <a:spcBef>
              <a:spcPct val="0"/>
            </a:spcBef>
            <a:spcAft>
              <a:spcPct val="15000"/>
            </a:spcAft>
            <a:buChar char="•"/>
          </a:pPr>
          <a:r>
            <a:rPr lang="eu-ES" sz="1500" kern="1200" noProof="0" dirty="0"/>
            <a:t>Erakundearen antolakuntza zurruna gainditu.</a:t>
          </a:r>
        </a:p>
        <a:p>
          <a:pPr marL="114300" lvl="1" indent="-114300" algn="l" defTabSz="666750">
            <a:lnSpc>
              <a:spcPct val="90000"/>
            </a:lnSpc>
            <a:spcBef>
              <a:spcPct val="0"/>
            </a:spcBef>
            <a:spcAft>
              <a:spcPct val="15000"/>
            </a:spcAft>
            <a:buChar char="•"/>
          </a:pPr>
          <a:r>
            <a:rPr lang="eu-ES" sz="1500" kern="1200" noProof="0" dirty="0"/>
            <a:t>Orain arte egindakoa eta egiten dena kontuan hartu. Esperientzietatik ikasi.</a:t>
          </a:r>
        </a:p>
        <a:p>
          <a:pPr marL="114300" lvl="1" indent="-114300" algn="l" defTabSz="666750">
            <a:lnSpc>
              <a:spcPct val="90000"/>
            </a:lnSpc>
            <a:spcBef>
              <a:spcPct val="0"/>
            </a:spcBef>
            <a:spcAft>
              <a:spcPct val="15000"/>
            </a:spcAft>
            <a:buChar char="•"/>
          </a:pPr>
          <a:r>
            <a:rPr lang="eu-ES" sz="1500" kern="1200" noProof="0" dirty="0"/>
            <a:t>Etengabeko harremana mantendu parte-hartzearen inguruko eragileekin.</a:t>
          </a:r>
        </a:p>
      </dsp:txBody>
      <dsp:txXfrm>
        <a:off x="1784085" y="1935427"/>
        <a:ext cx="6256602" cy="1759479"/>
      </dsp:txXfrm>
    </dsp:sp>
    <dsp:sp modelId="{333737B2-E3FD-423F-8B8D-F07F2A1EE96C}">
      <dsp:nvSpPr>
        <dsp:cNvPr id="0" name=""/>
        <dsp:cNvSpPr/>
      </dsp:nvSpPr>
      <dsp:spPr>
        <a:xfrm>
          <a:off x="175947" y="2111375"/>
          <a:ext cx="1608137" cy="140758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9AA8A-1FF7-4367-9C69-D2D7DCF46F9A}">
      <dsp:nvSpPr>
        <dsp:cNvPr id="0" name=""/>
        <dsp:cNvSpPr/>
      </dsp:nvSpPr>
      <dsp:spPr>
        <a:xfrm>
          <a:off x="0" y="3870854"/>
          <a:ext cx="8040688" cy="1759479"/>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u-ES" sz="1900" u="sng" kern="1200" noProof="0" dirty="0"/>
            <a:t>Teknologian adituak:</a:t>
          </a:r>
        </a:p>
        <a:p>
          <a:pPr marL="114300" lvl="1" indent="-114300" algn="l" defTabSz="666750">
            <a:lnSpc>
              <a:spcPct val="90000"/>
            </a:lnSpc>
            <a:spcBef>
              <a:spcPct val="0"/>
            </a:spcBef>
            <a:spcAft>
              <a:spcPct val="15000"/>
            </a:spcAft>
            <a:buChar char="•"/>
          </a:pPr>
          <a:r>
            <a:rPr lang="eu-ES" sz="1500" kern="1200" noProof="0" dirty="0"/>
            <a:t>Teknologia berriek eskain ditzaketen aukeren inguruan jendea formatu (erakundeak, aholkulariak…)</a:t>
          </a:r>
        </a:p>
        <a:p>
          <a:pPr marL="114300" lvl="1" indent="-114300" algn="l" defTabSz="666750">
            <a:lnSpc>
              <a:spcPct val="90000"/>
            </a:lnSpc>
            <a:spcBef>
              <a:spcPct val="0"/>
            </a:spcBef>
            <a:spcAft>
              <a:spcPct val="15000"/>
            </a:spcAft>
            <a:buChar char="•"/>
          </a:pPr>
          <a:r>
            <a:rPr lang="eu-ES" sz="1500" kern="1200" noProof="0" dirty="0"/>
            <a:t>Proiektu txikiekin bada ere, aurrera egin, ohitura landu eta ikasten joateko.</a:t>
          </a:r>
        </a:p>
        <a:p>
          <a:pPr marL="114300" lvl="1" indent="-114300" algn="l" defTabSz="666750">
            <a:lnSpc>
              <a:spcPct val="90000"/>
            </a:lnSpc>
            <a:spcBef>
              <a:spcPct val="0"/>
            </a:spcBef>
            <a:spcAft>
              <a:spcPct val="15000"/>
            </a:spcAft>
            <a:buChar char="•"/>
          </a:pPr>
          <a:r>
            <a:rPr lang="eu-ES" sz="1500" kern="1200" noProof="0" dirty="0"/>
            <a:t>Garatzen diren tresna teknologikoen </a:t>
          </a:r>
          <a:r>
            <a:rPr lang="eu-ES" sz="1500" kern="1200" noProof="0" dirty="0" err="1"/>
            <a:t>berrerabilgarritasuna</a:t>
          </a:r>
          <a:r>
            <a:rPr lang="eu-ES" sz="1500" kern="1200" noProof="0" dirty="0"/>
            <a:t> landu</a:t>
          </a:r>
        </a:p>
      </dsp:txBody>
      <dsp:txXfrm>
        <a:off x="1784085" y="3870854"/>
        <a:ext cx="6256602" cy="1759479"/>
      </dsp:txXfrm>
    </dsp:sp>
    <dsp:sp modelId="{AE85D855-4E4F-41BF-9533-5E7D3B807A04}">
      <dsp:nvSpPr>
        <dsp:cNvPr id="0" name=""/>
        <dsp:cNvSpPr/>
      </dsp:nvSpPr>
      <dsp:spPr>
        <a:xfrm>
          <a:off x="175947" y="4046802"/>
          <a:ext cx="1608137" cy="140758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FC07-EFED-4267-B594-20BA3518C944}">
      <dsp:nvSpPr>
        <dsp:cNvPr id="0" name=""/>
        <dsp:cNvSpPr/>
      </dsp:nvSpPr>
      <dsp:spPr>
        <a:xfrm>
          <a:off x="0" y="0"/>
          <a:ext cx="8040688" cy="174618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u-ES" sz="2000" u="sng" kern="1200" noProof="0" dirty="0"/>
            <a:t>Garapen agentziak:</a:t>
          </a:r>
        </a:p>
        <a:p>
          <a:pPr marL="171450" lvl="1" indent="-171450" algn="l" defTabSz="711200">
            <a:lnSpc>
              <a:spcPct val="90000"/>
            </a:lnSpc>
            <a:spcBef>
              <a:spcPct val="0"/>
            </a:spcBef>
            <a:spcAft>
              <a:spcPct val="15000"/>
            </a:spcAft>
            <a:buChar char="•"/>
          </a:pPr>
          <a:r>
            <a:rPr lang="eu-ES" sz="1600" kern="1200" noProof="0" dirty="0"/>
            <a:t>Eragile sozioekonomikoen laguntzarekin identifikatu diren ekintzak burutzeko laguntza: ekonomikoa, teknikoa…</a:t>
          </a:r>
        </a:p>
        <a:p>
          <a:pPr marL="171450" lvl="1" indent="-171450" algn="l" defTabSz="711200">
            <a:lnSpc>
              <a:spcPct val="90000"/>
            </a:lnSpc>
            <a:spcBef>
              <a:spcPct val="0"/>
            </a:spcBef>
            <a:spcAft>
              <a:spcPct val="15000"/>
            </a:spcAft>
            <a:buChar char="•"/>
          </a:pPr>
          <a:r>
            <a:rPr lang="eu-ES" sz="1600" kern="1200" noProof="0" dirty="0"/>
            <a:t>Garapen agentziek eragile sozioekonomiko gisa parte-hartze prozesuetan joka dezaketen papera kontuan izan.</a:t>
          </a:r>
        </a:p>
        <a:p>
          <a:pPr marL="171450" lvl="1" indent="-171450" algn="l" defTabSz="711200">
            <a:lnSpc>
              <a:spcPct val="90000"/>
            </a:lnSpc>
            <a:spcBef>
              <a:spcPct val="0"/>
            </a:spcBef>
            <a:spcAft>
              <a:spcPct val="15000"/>
            </a:spcAft>
            <a:buChar char="•"/>
          </a:pPr>
          <a:endParaRPr lang="eu-ES" sz="1600" kern="1200" noProof="0" dirty="0"/>
        </a:p>
      </dsp:txBody>
      <dsp:txXfrm>
        <a:off x="1782756" y="0"/>
        <a:ext cx="6257931" cy="1746189"/>
      </dsp:txXfrm>
    </dsp:sp>
    <dsp:sp modelId="{719BB19E-81AE-48C6-83B9-384081760EAC}">
      <dsp:nvSpPr>
        <dsp:cNvPr id="0" name=""/>
        <dsp:cNvSpPr/>
      </dsp:nvSpPr>
      <dsp:spPr>
        <a:xfrm>
          <a:off x="174618" y="174618"/>
          <a:ext cx="1608137" cy="139695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B4017-D5FB-4E02-B425-8983F031B67C}">
      <dsp:nvSpPr>
        <dsp:cNvPr id="0" name=""/>
        <dsp:cNvSpPr/>
      </dsp:nvSpPr>
      <dsp:spPr>
        <a:xfrm>
          <a:off x="0" y="1920808"/>
          <a:ext cx="8040688" cy="1746189"/>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u-ES" sz="1700" u="sng" kern="1200" noProof="0" dirty="0"/>
            <a:t>Herritar eragileak:</a:t>
          </a:r>
        </a:p>
        <a:p>
          <a:pPr marL="114300" lvl="1" indent="-114300" algn="l" defTabSz="622300">
            <a:lnSpc>
              <a:spcPct val="90000"/>
            </a:lnSpc>
            <a:spcBef>
              <a:spcPct val="0"/>
            </a:spcBef>
            <a:spcAft>
              <a:spcPct val="15000"/>
            </a:spcAft>
            <a:buChar char="•"/>
          </a:pPr>
          <a:r>
            <a:rPr lang="eu-ES" sz="1400" kern="1200" noProof="0" dirty="0"/>
            <a:t>Parte-hartzearen inguruko definizioa landu eta ezagutarazi.</a:t>
          </a:r>
        </a:p>
        <a:p>
          <a:pPr marL="114300" lvl="1" indent="-114300" algn="l" defTabSz="622300">
            <a:lnSpc>
              <a:spcPct val="90000"/>
            </a:lnSpc>
            <a:spcBef>
              <a:spcPct val="0"/>
            </a:spcBef>
            <a:spcAft>
              <a:spcPct val="15000"/>
            </a:spcAft>
            <a:buChar char="•"/>
          </a:pPr>
          <a:r>
            <a:rPr lang="eu-ES" sz="1400" kern="1200" noProof="0" dirty="0"/>
            <a:t>GFAren eta herritar eragileen arteko harreman landu: elkarrenganako konfiantza sendotu.</a:t>
          </a:r>
        </a:p>
        <a:p>
          <a:pPr marL="114300" lvl="1" indent="-114300" algn="l" defTabSz="622300">
            <a:lnSpc>
              <a:spcPct val="90000"/>
            </a:lnSpc>
            <a:spcBef>
              <a:spcPct val="0"/>
            </a:spcBef>
            <a:spcAft>
              <a:spcPct val="15000"/>
            </a:spcAft>
            <a:buChar char="•"/>
          </a:pPr>
          <a:r>
            <a:rPr lang="eu-ES" sz="1400" kern="1200" noProof="0" dirty="0"/>
            <a:t>Elkarteen arteko elkarlana eta sinergiak lantzeko laguntza eskaini</a:t>
          </a:r>
        </a:p>
        <a:p>
          <a:pPr marL="114300" lvl="1" indent="-114300" algn="l" defTabSz="622300">
            <a:lnSpc>
              <a:spcPct val="90000"/>
            </a:lnSpc>
            <a:spcBef>
              <a:spcPct val="0"/>
            </a:spcBef>
            <a:spcAft>
              <a:spcPct val="15000"/>
            </a:spcAft>
            <a:buChar char="•"/>
          </a:pPr>
          <a:r>
            <a:rPr lang="eu-ES" sz="1400" kern="1200" noProof="0" dirty="0"/>
            <a:t>Parte-hartzearen inguruan egiten dena (GFAk, Gipuzkoako eragileek, atzerrian…) ezagutu eta ezagutarazi.</a:t>
          </a:r>
        </a:p>
      </dsp:txBody>
      <dsp:txXfrm>
        <a:off x="1782756" y="1920808"/>
        <a:ext cx="6257931" cy="1746189"/>
      </dsp:txXfrm>
    </dsp:sp>
    <dsp:sp modelId="{333737B2-E3FD-423F-8B8D-F07F2A1EE96C}">
      <dsp:nvSpPr>
        <dsp:cNvPr id="0" name=""/>
        <dsp:cNvSpPr/>
      </dsp:nvSpPr>
      <dsp:spPr>
        <a:xfrm>
          <a:off x="174618" y="2095427"/>
          <a:ext cx="1608137" cy="139695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Grp="1" noChangeArrowheads="1"/>
          </p:cNvSpPr>
          <p:nvPr>
            <p:ph type="hdr" sz="quarter"/>
          </p:nvPr>
        </p:nvSpPr>
        <p:spPr bwMode="auto">
          <a:xfrm>
            <a:off x="0" y="0"/>
            <a:ext cx="2971800" cy="461963"/>
          </a:xfrm>
          <a:prstGeom prst="rect">
            <a:avLst/>
          </a:prstGeom>
          <a:noFill/>
          <a:ln>
            <a:noFill/>
          </a:ln>
          <a:effectLst/>
          <a:extLst/>
        </p:spPr>
        <p:txBody>
          <a:bodyPr vert="horz" wrap="square" lIns="92316" tIns="46157" rIns="92316" bIns="46157" numCol="1" anchor="t" anchorCtr="0" compatLnSpc="1">
            <a:prstTxWarp prst="textNoShape">
              <a:avLst/>
            </a:prstTxWarp>
          </a:bodyPr>
          <a:lstStyle>
            <a:lvl1pPr algn="l" defTabSz="923724">
              <a:spcBef>
                <a:spcPct val="0"/>
              </a:spcBef>
              <a:buClrTx/>
              <a:buFontTx/>
              <a:buNone/>
              <a:defRPr sz="1200" b="1">
                <a:latin typeface="Times New Roman" panose="02020603050405020304" pitchFamily="18" charset="0"/>
              </a:defRPr>
            </a:lvl1pPr>
          </a:lstStyle>
          <a:p>
            <a:pPr>
              <a:defRPr/>
            </a:pPr>
            <a:endParaRPr lang="es-ES"/>
          </a:p>
        </p:txBody>
      </p:sp>
      <p:sp>
        <p:nvSpPr>
          <p:cNvPr id="569347" name="Rectangle 3"/>
          <p:cNvSpPr>
            <a:spLocks noGrp="1" noChangeArrowheads="1"/>
          </p:cNvSpPr>
          <p:nvPr>
            <p:ph type="dt" sz="quarter" idx="1"/>
          </p:nvPr>
        </p:nvSpPr>
        <p:spPr bwMode="auto">
          <a:xfrm>
            <a:off x="3832225" y="0"/>
            <a:ext cx="2971800" cy="461963"/>
          </a:xfrm>
          <a:prstGeom prst="rect">
            <a:avLst/>
          </a:prstGeom>
          <a:noFill/>
          <a:ln>
            <a:noFill/>
          </a:ln>
          <a:effectLst/>
          <a:extLst/>
        </p:spPr>
        <p:txBody>
          <a:bodyPr vert="horz" wrap="square" lIns="92316" tIns="46157" rIns="92316" bIns="46157" numCol="1" anchor="t" anchorCtr="0" compatLnSpc="1">
            <a:prstTxWarp prst="textNoShape">
              <a:avLst/>
            </a:prstTxWarp>
          </a:bodyPr>
          <a:lstStyle>
            <a:lvl1pPr algn="r" defTabSz="923724">
              <a:spcBef>
                <a:spcPct val="0"/>
              </a:spcBef>
              <a:buClrTx/>
              <a:buFontTx/>
              <a:buNone/>
              <a:defRPr sz="1200" b="1">
                <a:latin typeface="Times New Roman" panose="02020603050405020304" pitchFamily="18" charset="0"/>
              </a:defRPr>
            </a:lvl1pPr>
          </a:lstStyle>
          <a:p>
            <a:pPr>
              <a:defRPr/>
            </a:pPr>
            <a:endParaRPr lang="es-ES"/>
          </a:p>
        </p:txBody>
      </p:sp>
      <p:sp>
        <p:nvSpPr>
          <p:cNvPr id="569348" name="Rectangle 4"/>
          <p:cNvSpPr>
            <a:spLocks noGrp="1" noChangeArrowheads="1"/>
          </p:cNvSpPr>
          <p:nvPr>
            <p:ph type="ftr" sz="quarter" idx="2"/>
          </p:nvPr>
        </p:nvSpPr>
        <p:spPr bwMode="auto">
          <a:xfrm>
            <a:off x="0" y="9405938"/>
            <a:ext cx="2971800" cy="539750"/>
          </a:xfrm>
          <a:prstGeom prst="rect">
            <a:avLst/>
          </a:prstGeom>
          <a:noFill/>
          <a:ln>
            <a:noFill/>
          </a:ln>
          <a:effectLst/>
          <a:extLst/>
        </p:spPr>
        <p:txBody>
          <a:bodyPr vert="horz" wrap="square" lIns="92316" tIns="46157" rIns="92316" bIns="46157" numCol="1" anchor="b" anchorCtr="0" compatLnSpc="1">
            <a:prstTxWarp prst="textNoShape">
              <a:avLst/>
            </a:prstTxWarp>
          </a:bodyPr>
          <a:lstStyle>
            <a:lvl1pPr algn="l" defTabSz="923724">
              <a:spcBef>
                <a:spcPct val="0"/>
              </a:spcBef>
              <a:buClrTx/>
              <a:buFontTx/>
              <a:buNone/>
              <a:defRPr sz="1200" b="1">
                <a:latin typeface="Times New Roman" panose="02020603050405020304" pitchFamily="18" charset="0"/>
              </a:defRPr>
            </a:lvl1pPr>
          </a:lstStyle>
          <a:p>
            <a:pPr>
              <a:defRPr/>
            </a:pPr>
            <a:endParaRPr lang="es-ES"/>
          </a:p>
        </p:txBody>
      </p:sp>
      <p:sp>
        <p:nvSpPr>
          <p:cNvPr id="569349" name="Rectangle 5"/>
          <p:cNvSpPr>
            <a:spLocks noGrp="1" noChangeArrowheads="1"/>
          </p:cNvSpPr>
          <p:nvPr>
            <p:ph type="sldNum" sz="quarter" idx="3"/>
          </p:nvPr>
        </p:nvSpPr>
        <p:spPr bwMode="auto">
          <a:xfrm>
            <a:off x="3832225" y="9405938"/>
            <a:ext cx="2971800" cy="539750"/>
          </a:xfrm>
          <a:prstGeom prst="rect">
            <a:avLst/>
          </a:prstGeom>
          <a:noFill/>
          <a:ln>
            <a:noFill/>
          </a:ln>
          <a:effectLst/>
          <a:extLst/>
        </p:spPr>
        <p:txBody>
          <a:bodyPr vert="horz" wrap="square" lIns="92316" tIns="46157" rIns="92316" bIns="46157" numCol="1" anchor="b" anchorCtr="0" compatLnSpc="1">
            <a:prstTxWarp prst="textNoShape">
              <a:avLst/>
            </a:prstTxWarp>
          </a:bodyPr>
          <a:lstStyle>
            <a:lvl1pPr algn="r" defTabSz="920750">
              <a:defRPr sz="1200" b="1" smtClean="0">
                <a:latin typeface="Times New Roman" panose="02020603050405020304" pitchFamily="18" charset="0"/>
              </a:defRPr>
            </a:lvl1pPr>
          </a:lstStyle>
          <a:p>
            <a:pPr>
              <a:defRPr/>
            </a:pPr>
            <a:fld id="{47350655-27AC-42FC-9D40-04731050D5E9}" type="slidenum">
              <a:rPr lang="es-ES" altLang="es-ES"/>
              <a:pPr>
                <a:defRPr/>
              </a:pPr>
              <a:t>‹Nº›</a:t>
            </a:fld>
            <a:endParaRPr lang="es-ES" altLang="es-ES"/>
          </a:p>
        </p:txBody>
      </p:sp>
    </p:spTree>
    <p:extLst>
      <p:ext uri="{BB962C8B-B14F-4D97-AF65-F5344CB8AC3E}">
        <p14:creationId xmlns:p14="http://schemas.microsoft.com/office/powerpoint/2010/main" val="62058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61963"/>
          </a:xfrm>
          <a:prstGeom prst="rect">
            <a:avLst/>
          </a:prstGeom>
          <a:noFill/>
          <a:ln>
            <a:noFill/>
          </a:ln>
          <a:effectLst/>
          <a:extLst/>
        </p:spPr>
        <p:txBody>
          <a:bodyPr vert="horz" wrap="square" lIns="90693" tIns="45345" rIns="90693" bIns="45345" numCol="1" anchor="t" anchorCtr="0" compatLnSpc="1">
            <a:prstTxWarp prst="textNoShape">
              <a:avLst/>
            </a:prstTxWarp>
          </a:bodyPr>
          <a:lstStyle>
            <a:lvl1pPr algn="l" defTabSz="907852">
              <a:spcBef>
                <a:spcPct val="0"/>
              </a:spcBef>
              <a:buClrTx/>
              <a:buFontTx/>
              <a:buNone/>
              <a:defRPr sz="1200">
                <a:latin typeface="Times New Roman" panose="02020603050405020304" pitchFamily="18" charset="0"/>
              </a:defRPr>
            </a:lvl1pPr>
          </a:lstStyle>
          <a:p>
            <a:pPr>
              <a:defRPr/>
            </a:pPr>
            <a:endParaRPr lang="es-ES_tradnl"/>
          </a:p>
        </p:txBody>
      </p:sp>
      <p:sp>
        <p:nvSpPr>
          <p:cNvPr id="7171" name="Rectangle 3"/>
          <p:cNvSpPr>
            <a:spLocks noGrp="1" noChangeArrowheads="1"/>
          </p:cNvSpPr>
          <p:nvPr>
            <p:ph type="dt" idx="1"/>
          </p:nvPr>
        </p:nvSpPr>
        <p:spPr bwMode="auto">
          <a:xfrm>
            <a:off x="3873500" y="0"/>
            <a:ext cx="2943225" cy="461963"/>
          </a:xfrm>
          <a:prstGeom prst="rect">
            <a:avLst/>
          </a:prstGeom>
          <a:noFill/>
          <a:ln>
            <a:noFill/>
          </a:ln>
          <a:effectLst/>
          <a:extLst/>
        </p:spPr>
        <p:txBody>
          <a:bodyPr vert="horz" wrap="square" lIns="90693" tIns="45345" rIns="90693" bIns="45345" numCol="1" anchor="t" anchorCtr="0" compatLnSpc="1">
            <a:prstTxWarp prst="textNoShape">
              <a:avLst/>
            </a:prstTxWarp>
          </a:bodyPr>
          <a:lstStyle>
            <a:lvl1pPr algn="r" defTabSz="907852">
              <a:spcBef>
                <a:spcPct val="0"/>
              </a:spcBef>
              <a:buClrTx/>
              <a:buFontTx/>
              <a:buNone/>
              <a:defRPr sz="1200">
                <a:latin typeface="Times New Roman" panose="02020603050405020304" pitchFamily="18" charset="0"/>
              </a:defRPr>
            </a:lvl1pPr>
          </a:lstStyle>
          <a:p>
            <a:pPr>
              <a:defRPr/>
            </a:pPr>
            <a:endParaRPr lang="es-ES_tradnl"/>
          </a:p>
        </p:txBody>
      </p:sp>
      <p:sp>
        <p:nvSpPr>
          <p:cNvPr id="8196" name="Rectangle 4"/>
          <p:cNvSpPr>
            <a:spLocks noGrp="1" noRot="1" noChangeAspect="1" noChangeArrowheads="1" noTextEdit="1"/>
          </p:cNvSpPr>
          <p:nvPr>
            <p:ph type="sldImg" idx="2"/>
          </p:nvPr>
        </p:nvSpPr>
        <p:spPr bwMode="auto">
          <a:xfrm>
            <a:off x="730250" y="773113"/>
            <a:ext cx="5360988" cy="3711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0275" y="4716463"/>
            <a:ext cx="4956175" cy="4483100"/>
          </a:xfrm>
          <a:prstGeom prst="rect">
            <a:avLst/>
          </a:prstGeom>
          <a:noFill/>
          <a:ln>
            <a:noFill/>
          </a:ln>
          <a:effectLst/>
          <a:extLst/>
        </p:spPr>
        <p:txBody>
          <a:bodyPr vert="horz" wrap="square" lIns="90693" tIns="45345" rIns="90693" bIns="45345"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7174" name="Rectangle 6"/>
          <p:cNvSpPr>
            <a:spLocks noGrp="1" noChangeArrowheads="1"/>
          </p:cNvSpPr>
          <p:nvPr>
            <p:ph type="ftr" sz="quarter" idx="4"/>
          </p:nvPr>
        </p:nvSpPr>
        <p:spPr bwMode="auto">
          <a:xfrm>
            <a:off x="0" y="9432925"/>
            <a:ext cx="2946400" cy="463550"/>
          </a:xfrm>
          <a:prstGeom prst="rect">
            <a:avLst/>
          </a:prstGeom>
          <a:noFill/>
          <a:ln>
            <a:noFill/>
          </a:ln>
          <a:effectLst/>
          <a:extLst/>
        </p:spPr>
        <p:txBody>
          <a:bodyPr vert="horz" wrap="square" lIns="90693" tIns="45345" rIns="90693" bIns="45345" numCol="1" anchor="b" anchorCtr="0" compatLnSpc="1">
            <a:prstTxWarp prst="textNoShape">
              <a:avLst/>
            </a:prstTxWarp>
          </a:bodyPr>
          <a:lstStyle>
            <a:lvl1pPr algn="l" defTabSz="907852">
              <a:spcBef>
                <a:spcPct val="0"/>
              </a:spcBef>
              <a:buClrTx/>
              <a:buFontTx/>
              <a:buNone/>
              <a:defRPr sz="1200">
                <a:latin typeface="Times New Roman" panose="02020603050405020304" pitchFamily="18" charset="0"/>
              </a:defRPr>
            </a:lvl1pPr>
          </a:lstStyle>
          <a:p>
            <a:pPr>
              <a:defRPr/>
            </a:pPr>
            <a:endParaRPr lang="es-ES_tradnl"/>
          </a:p>
        </p:txBody>
      </p:sp>
      <p:sp>
        <p:nvSpPr>
          <p:cNvPr id="7175" name="Rectangle 7"/>
          <p:cNvSpPr>
            <a:spLocks noGrp="1" noChangeArrowheads="1"/>
          </p:cNvSpPr>
          <p:nvPr>
            <p:ph type="sldNum" sz="quarter" idx="5"/>
          </p:nvPr>
        </p:nvSpPr>
        <p:spPr bwMode="auto">
          <a:xfrm>
            <a:off x="3873500" y="9432925"/>
            <a:ext cx="2943225" cy="463550"/>
          </a:xfrm>
          <a:prstGeom prst="rect">
            <a:avLst/>
          </a:prstGeom>
          <a:noFill/>
          <a:ln>
            <a:noFill/>
          </a:ln>
          <a:effectLst/>
          <a:extLst/>
        </p:spPr>
        <p:txBody>
          <a:bodyPr vert="horz" wrap="square" lIns="90693" tIns="45345" rIns="90693" bIns="45345" numCol="1" anchor="b" anchorCtr="0" compatLnSpc="1">
            <a:prstTxWarp prst="textNoShape">
              <a:avLst/>
            </a:prstTxWarp>
          </a:bodyPr>
          <a:lstStyle>
            <a:lvl1pPr algn="r" defTabSz="904875">
              <a:defRPr sz="1200" smtClean="0">
                <a:latin typeface="Times New Roman" panose="02020603050405020304" pitchFamily="18" charset="0"/>
              </a:defRPr>
            </a:lvl1pPr>
          </a:lstStyle>
          <a:p>
            <a:pPr>
              <a:defRPr/>
            </a:pPr>
            <a:fld id="{58E47FA9-A89D-4E79-B4F5-43EEC53FB8A1}" type="slidenum">
              <a:rPr lang="es-ES_tradnl" altLang="es-ES"/>
              <a:pPr>
                <a:defRPr/>
              </a:pPr>
              <a:t>‹Nº›</a:t>
            </a:fld>
            <a:endParaRPr lang="es-ES_tradnl" altLang="es-ES"/>
          </a:p>
        </p:txBody>
      </p:sp>
    </p:spTree>
    <p:extLst>
      <p:ext uri="{BB962C8B-B14F-4D97-AF65-F5344CB8AC3E}">
        <p14:creationId xmlns:p14="http://schemas.microsoft.com/office/powerpoint/2010/main" val="998588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259D2218-F8B5-4354-81E5-CDCBED680FC8}" type="slidenum">
              <a:rPr lang="es-ES_tradnl" altLang="es-ES" sz="1200">
                <a:latin typeface="Times New Roman" panose="02020603050405020304" pitchFamily="18" charset="0"/>
              </a:rPr>
              <a:pPr/>
              <a:t>0</a:t>
            </a:fld>
            <a:endParaRPr lang="es-ES_tradnl" altLang="es-ES" sz="12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2488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7D71316-21EA-4998-AA04-70298AD67BE8}" type="slidenum">
              <a:rPr lang="es-ES_tradnl" altLang="es-ES" sz="1200">
                <a:latin typeface="Times New Roman" panose="02020603050405020304" pitchFamily="18" charset="0"/>
              </a:rPr>
              <a:pPr/>
              <a:t>9</a:t>
            </a:fld>
            <a:endParaRPr lang="es-ES_tradnl" altLang="es-ES" sz="120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65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10</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87162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11</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24725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12</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07139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13</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86048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14</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33629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15</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832057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solidFill>
                  <a:srgbClr val="000000"/>
                </a:solidFill>
                <a:latin typeface="Times New Roman" panose="02020603050405020304" pitchFamily="18" charset="0"/>
              </a:rPr>
              <a:pPr/>
              <a:t>16</a:t>
            </a:fld>
            <a:endParaRPr lang="es-ES_tradnl" altLang="es-ES" sz="120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61573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8006180D-C8D8-4177-AE3B-EC2D9F4425F1}" type="slidenum">
              <a:rPr lang="es-ES_tradnl" altLang="es-ES" sz="1200">
                <a:latin typeface="Times New Roman" panose="02020603050405020304" pitchFamily="18" charset="0"/>
              </a:rPr>
              <a:pPr/>
              <a:t>17</a:t>
            </a:fld>
            <a:endParaRPr lang="es-ES_tradnl" altLang="es-E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987456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18</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11920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CC1A523A-C551-44EC-8417-A2D650A3BDA7}" type="slidenum">
              <a:rPr lang="es-ES_tradnl" altLang="es-ES" sz="1200">
                <a:latin typeface="Times New Roman" panose="02020603050405020304" pitchFamily="18" charset="0"/>
              </a:rPr>
              <a:pPr/>
              <a:t>1</a:t>
            </a:fld>
            <a:endParaRPr lang="es-ES_tradnl" altLang="es-ES" sz="1200">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711200" y="744538"/>
            <a:ext cx="5376863" cy="3722687"/>
          </a:xfrm>
          <a:ln/>
        </p:spPr>
      </p:sp>
      <p:sp>
        <p:nvSpPr>
          <p:cNvPr id="13316" name="Rectangle 3"/>
          <p:cNvSpPr>
            <a:spLocks noGrp="1" noChangeArrowheads="1"/>
          </p:cNvSpPr>
          <p:nvPr>
            <p:ph type="body" idx="1"/>
          </p:nvPr>
        </p:nvSpPr>
        <p:spPr>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75570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19</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400398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20</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6418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21</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0141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22</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12156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FC35295B-B9C3-4BF7-A435-0564DF554E98}" type="slidenum">
              <a:rPr lang="es-ES_tradnl" altLang="es-ES" sz="1200">
                <a:latin typeface="Times New Roman" panose="02020603050405020304" pitchFamily="18" charset="0"/>
              </a:rPr>
              <a:pPr/>
              <a:t>23</a:t>
            </a:fld>
            <a:endParaRPr lang="es-ES_tradnl" altLang="es-E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755215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solidFill>
                  <a:srgbClr val="000000"/>
                </a:solidFill>
                <a:latin typeface="Times New Roman" panose="02020603050405020304" pitchFamily="18" charset="0"/>
              </a:rPr>
              <a:pPr/>
              <a:t>24</a:t>
            </a:fld>
            <a:endParaRPr lang="es-ES_tradnl" altLang="es-ES" sz="120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4137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25</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43288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26</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0831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27</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724178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28</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49096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solidFill>
                  <a:srgbClr val="000000"/>
                </a:solidFill>
                <a:latin typeface="Times New Roman" panose="02020603050405020304" pitchFamily="18" charset="0"/>
              </a:rPr>
              <a:pPr/>
              <a:t>2</a:t>
            </a:fld>
            <a:endParaRPr lang="es-ES_tradnl" altLang="es-ES" sz="120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29766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29</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8449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30</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36748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31</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958390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32</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508282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33</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46362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34</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550897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35</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46885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36</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635281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37</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060685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38</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00733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8AA3AF44-3C00-45F7-8208-31C89C5CD2BA}" type="slidenum">
              <a:rPr lang="es-ES_tradnl" altLang="es-ES" sz="1200">
                <a:latin typeface="Times New Roman" panose="02020603050405020304" pitchFamily="18" charset="0"/>
              </a:rPr>
              <a:pPr/>
              <a:t>3</a:t>
            </a:fld>
            <a:endParaRPr lang="es-ES_tradnl" altLang="es-ES"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313432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39</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475053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latin typeface="Times New Roman" panose="02020603050405020304" pitchFamily="18" charset="0"/>
              </a:rPr>
              <a:pPr/>
              <a:t>40</a:t>
            </a:fld>
            <a:endParaRPr lang="es-ES_tradnl" altLang="es-E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1105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8AA3AF44-3C00-45F7-8208-31C89C5CD2BA}" type="slidenum">
              <a:rPr lang="es-ES_tradnl" altLang="es-ES" sz="1200">
                <a:latin typeface="Times New Roman" panose="02020603050405020304" pitchFamily="18" charset="0"/>
              </a:rPr>
              <a:pPr/>
              <a:t>4</a:t>
            </a:fld>
            <a:endParaRPr lang="es-ES_tradnl" altLang="es-ES"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79269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solidFill>
                  <a:srgbClr val="000000"/>
                </a:solidFill>
                <a:latin typeface="Times New Roman" panose="02020603050405020304" pitchFamily="18" charset="0"/>
              </a:rPr>
              <a:pPr/>
              <a:t>5</a:t>
            </a:fld>
            <a:endParaRPr lang="es-ES_tradnl" altLang="es-ES" sz="120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79176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8AA3AF44-3C00-45F7-8208-31C89C5CD2BA}" type="slidenum">
              <a:rPr lang="es-ES_tradnl" altLang="es-ES" sz="1200">
                <a:latin typeface="Times New Roman" panose="02020603050405020304" pitchFamily="18" charset="0"/>
              </a:rPr>
              <a:pPr/>
              <a:t>6</a:t>
            </a:fld>
            <a:endParaRPr lang="es-ES_tradnl" altLang="es-ES"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59618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8AA3AF44-3C00-45F7-8208-31C89C5CD2BA}" type="slidenum">
              <a:rPr lang="es-ES_tradnl" altLang="es-ES" sz="1200">
                <a:latin typeface="Times New Roman" panose="02020603050405020304" pitchFamily="18" charset="0"/>
              </a:rPr>
              <a:pPr/>
              <a:t>7</a:t>
            </a:fld>
            <a:endParaRPr lang="es-ES_tradnl" altLang="es-ES"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87932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1400">
                <a:solidFill>
                  <a:schemeClr val="tx1"/>
                </a:solidFill>
                <a:latin typeface="Arial" panose="020B0604020202020204" pitchFamily="34" charset="0"/>
              </a:defRPr>
            </a:lvl1pPr>
            <a:lvl2pPr marL="742950" indent="-284163" defTabSz="904875">
              <a:defRPr sz="1400">
                <a:solidFill>
                  <a:schemeClr val="tx1"/>
                </a:solidFill>
                <a:latin typeface="Arial" panose="020B0604020202020204" pitchFamily="34" charset="0"/>
              </a:defRPr>
            </a:lvl2pPr>
            <a:lvl3pPr marL="1144588" indent="-227013" defTabSz="904875">
              <a:defRPr sz="1400">
                <a:solidFill>
                  <a:schemeClr val="tx1"/>
                </a:solidFill>
                <a:latin typeface="Arial" panose="020B0604020202020204" pitchFamily="34" charset="0"/>
              </a:defRPr>
            </a:lvl3pPr>
            <a:lvl4pPr marL="1601788" indent="-227013" defTabSz="904875">
              <a:defRPr sz="1400">
                <a:solidFill>
                  <a:schemeClr val="tx1"/>
                </a:solidFill>
                <a:latin typeface="Arial" panose="020B0604020202020204" pitchFamily="34" charset="0"/>
              </a:defRPr>
            </a:lvl4pPr>
            <a:lvl5pPr marL="2060575" indent="-227013" defTabSz="904875">
              <a:defRPr sz="1400">
                <a:solidFill>
                  <a:schemeClr val="tx1"/>
                </a:solidFill>
                <a:latin typeface="Arial" panose="020B0604020202020204" pitchFamily="34" charset="0"/>
              </a:defRPr>
            </a:lvl5pPr>
            <a:lvl6pPr marL="2517775" indent="-227013" defTabSz="904875" eaLnBrk="0" fontAlgn="base" hangingPunct="0">
              <a:spcBef>
                <a:spcPct val="0"/>
              </a:spcBef>
              <a:spcAft>
                <a:spcPct val="0"/>
              </a:spcAft>
              <a:defRPr sz="1400">
                <a:solidFill>
                  <a:schemeClr val="tx1"/>
                </a:solidFill>
                <a:latin typeface="Arial" panose="020B0604020202020204" pitchFamily="34" charset="0"/>
              </a:defRPr>
            </a:lvl6pPr>
            <a:lvl7pPr marL="2974975" indent="-227013" defTabSz="904875" eaLnBrk="0" fontAlgn="base" hangingPunct="0">
              <a:spcBef>
                <a:spcPct val="0"/>
              </a:spcBef>
              <a:spcAft>
                <a:spcPct val="0"/>
              </a:spcAft>
              <a:defRPr sz="1400">
                <a:solidFill>
                  <a:schemeClr val="tx1"/>
                </a:solidFill>
                <a:latin typeface="Arial" panose="020B0604020202020204" pitchFamily="34" charset="0"/>
              </a:defRPr>
            </a:lvl7pPr>
            <a:lvl8pPr marL="3432175" indent="-227013" defTabSz="904875" eaLnBrk="0" fontAlgn="base" hangingPunct="0">
              <a:spcBef>
                <a:spcPct val="0"/>
              </a:spcBef>
              <a:spcAft>
                <a:spcPct val="0"/>
              </a:spcAft>
              <a:defRPr sz="1400">
                <a:solidFill>
                  <a:schemeClr val="tx1"/>
                </a:solidFill>
                <a:latin typeface="Arial" panose="020B0604020202020204" pitchFamily="34" charset="0"/>
              </a:defRPr>
            </a:lvl8pPr>
            <a:lvl9pPr marL="3889375" indent="-227013" defTabSz="904875" eaLnBrk="0" fontAlgn="base" hangingPunct="0">
              <a:spcBef>
                <a:spcPct val="0"/>
              </a:spcBef>
              <a:spcAft>
                <a:spcPct val="0"/>
              </a:spcAft>
              <a:defRPr sz="1400">
                <a:solidFill>
                  <a:schemeClr val="tx1"/>
                </a:solidFill>
                <a:latin typeface="Arial" panose="020B0604020202020204" pitchFamily="34" charset="0"/>
              </a:defRPr>
            </a:lvl9pPr>
          </a:lstStyle>
          <a:p>
            <a:fld id="{3B724360-01A6-4191-864E-AB7D2BB13D24}" type="slidenum">
              <a:rPr lang="es-ES_tradnl" altLang="es-ES" sz="1200">
                <a:solidFill>
                  <a:srgbClr val="000000"/>
                </a:solidFill>
                <a:latin typeface="Times New Roman" panose="02020603050405020304" pitchFamily="18" charset="0"/>
              </a:rPr>
              <a:pPr/>
              <a:t>8</a:t>
            </a:fld>
            <a:endParaRPr lang="es-ES_tradnl" altLang="es-ES" sz="120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54946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10"/>
          </p:nvPr>
        </p:nvSpPr>
        <p:spPr>
          <a:xfrm>
            <a:off x="495300" y="6356350"/>
            <a:ext cx="2311400" cy="365125"/>
          </a:xfrm>
          <a:prstGeom prst="rect">
            <a:avLst/>
          </a:prstGeom>
        </p:spPr>
        <p:txBody>
          <a:bodyPr/>
          <a:lstStyle>
            <a:lvl1pPr>
              <a:defRPr/>
            </a:lvl1pPr>
          </a:lstStyle>
          <a:p>
            <a:pPr>
              <a:defRPr/>
            </a:pPr>
            <a:fld id="{1D3125DC-BF6C-474A-91A1-D9A3F385DC94}" type="datetime1">
              <a:rPr lang="es-ES"/>
              <a:pPr>
                <a:defRPr/>
              </a:pPr>
              <a:t>01/06/2017</a:t>
            </a:fld>
            <a:endParaRPr lang="es-ES"/>
          </a:p>
        </p:txBody>
      </p:sp>
      <p:sp>
        <p:nvSpPr>
          <p:cNvPr id="3" name="Marcador de pie de página 2"/>
          <p:cNvSpPr txBox="1">
            <a:spLocks noGrp="1"/>
          </p:cNvSpPr>
          <p:nvPr>
            <p:ph type="ftr" sz="quarter" idx="11"/>
          </p:nvPr>
        </p:nvSpPr>
        <p:spPr>
          <a:xfrm>
            <a:off x="3384550" y="6356350"/>
            <a:ext cx="3136900" cy="365125"/>
          </a:xfrm>
          <a:prstGeom prst="rect">
            <a:avLst/>
          </a:prstGeom>
        </p:spPr>
        <p:txBody>
          <a:bodyPr/>
          <a:lstStyle>
            <a:lvl1pPr>
              <a:defRPr/>
            </a:lvl1pPr>
          </a:lstStyle>
          <a:p>
            <a:pPr>
              <a:defRPr/>
            </a:pPr>
            <a:endParaRPr lang="es-ES"/>
          </a:p>
        </p:txBody>
      </p:sp>
      <p:sp>
        <p:nvSpPr>
          <p:cNvPr id="4" name="Marcador de número de diapositiva 3"/>
          <p:cNvSpPr txBox="1">
            <a:spLocks noGrp="1"/>
          </p:cNvSpPr>
          <p:nvPr>
            <p:ph type="sldNum" sz="quarter" idx="12"/>
          </p:nvPr>
        </p:nvSpPr>
        <p:spPr/>
        <p:txBody>
          <a:bodyPr/>
          <a:lstStyle>
            <a:lvl1pPr>
              <a:defRPr smtClean="0"/>
            </a:lvl1pPr>
          </a:lstStyle>
          <a:p>
            <a:pPr>
              <a:defRPr/>
            </a:pPr>
            <a:fld id="{C0F398B3-EE3D-4C44-B689-90EB8DF3154A}" type="slidenum">
              <a:rPr lang="es-ES" altLang="es-ES"/>
              <a:pPr>
                <a:defRPr/>
              </a:pPr>
              <a:t>‹Nº›</a:t>
            </a:fld>
            <a:endParaRPr lang="es-ES" altLang="es-ES"/>
          </a:p>
        </p:txBody>
      </p:sp>
    </p:spTree>
    <p:extLst>
      <p:ext uri="{BB962C8B-B14F-4D97-AF65-F5344CB8AC3E}">
        <p14:creationId xmlns:p14="http://schemas.microsoft.com/office/powerpoint/2010/main" val="1944176731"/>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966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a:xfrm>
            <a:off x="7594600" y="6492875"/>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898989"/>
                </a:solidFill>
              </a:defRPr>
            </a:lvl1pPr>
          </a:lstStyle>
          <a:p>
            <a:pPr>
              <a:defRPr/>
            </a:pPr>
            <a:fld id="{8D26C7B4-42D9-4ED3-940C-5356991884BD}" type="slidenum">
              <a:rPr lang="es-ES" altLang="es-ES"/>
              <a:pPr>
                <a:defRPr/>
              </a:pPr>
              <a:t>‹Nº›</a:t>
            </a:fld>
            <a:endParaRPr lang="es-ES" altLang="es-ES"/>
          </a:p>
        </p:txBody>
      </p:sp>
      <p:cxnSp>
        <p:nvCxnSpPr>
          <p:cNvPr id="8" name="7 Conector recto"/>
          <p:cNvCxnSpPr/>
          <p:nvPr/>
        </p:nvCxnSpPr>
        <p:spPr>
          <a:xfrm>
            <a:off x="0" y="6356350"/>
            <a:ext cx="9906000" cy="1588"/>
          </a:xfrm>
          <a:prstGeom prst="line">
            <a:avLst/>
          </a:prstGeom>
          <a:ln>
            <a:prstDash val="dashDot"/>
          </a:ln>
        </p:spPr>
        <p:style>
          <a:lnRef idx="2">
            <a:schemeClr val="accent5"/>
          </a:lnRef>
          <a:fillRef idx="0">
            <a:schemeClr val="accent5"/>
          </a:fillRef>
          <a:effectRef idx="1">
            <a:schemeClr val="accent5"/>
          </a:effectRef>
          <a:fontRef idx="minor">
            <a:schemeClr val="tx1"/>
          </a:fontRef>
        </p:style>
      </p:cxnSp>
      <p:pic>
        <p:nvPicPr>
          <p:cNvPr id="1028" name="Picture 3" descr="C:\Users\nmacias.ATTESTBILBAO\Desktop\Catalogo_Servicios_Ours\img\mapa_gris_al20-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600" y="1588"/>
            <a:ext cx="52720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userDrawn="1"/>
        </p:nvSpPr>
        <p:spPr>
          <a:xfrm>
            <a:off x="382588" y="1588"/>
            <a:ext cx="201612" cy="906462"/>
          </a:xfrm>
          <a:prstGeom prst="rect">
            <a:avLst/>
          </a:prstGeom>
          <a:gradFill flip="none" rotWithShape="1">
            <a:gsLst>
              <a:gs pos="0">
                <a:srgbClr val="003399"/>
              </a:gs>
              <a:gs pos="50000">
                <a:srgbClr val="002060">
                  <a:tint val="44500"/>
                  <a:satMod val="160000"/>
                </a:srgbClr>
              </a:gs>
              <a:gs pos="100000">
                <a:srgbClr val="002060">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923"/>
          </a:p>
        </p:txBody>
      </p:sp>
      <p:sp>
        <p:nvSpPr>
          <p:cNvPr id="11" name="Text Placeholder 7"/>
          <p:cNvSpPr txBox="1">
            <a:spLocks/>
          </p:cNvSpPr>
          <p:nvPr userDrawn="1"/>
        </p:nvSpPr>
        <p:spPr>
          <a:xfrm>
            <a:off x="428625" y="6618443"/>
            <a:ext cx="3209925" cy="288925"/>
          </a:xfrm>
          <a:prstGeom prst="rect">
            <a:avLst/>
          </a:prstGeom>
        </p:spPr>
        <p:txBody>
          <a:bodyPr/>
          <a:lstStyle>
            <a:lvl1pPr marL="92075" marR="0" indent="0" algn="l" defTabSz="457200" rtl="0" eaLnBrk="1" fontAlgn="base" latinLnBrk="0" hangingPunct="1">
              <a:lnSpc>
                <a:spcPct val="100000"/>
              </a:lnSpc>
              <a:spcBef>
                <a:spcPct val="20000"/>
              </a:spcBef>
              <a:spcAft>
                <a:spcPct val="0"/>
              </a:spcAft>
              <a:buClr>
                <a:srgbClr val="0E2B8D"/>
              </a:buClr>
              <a:buSzPct val="100000"/>
              <a:buFont typeface="Arial" pitchFamily="34" charset="0"/>
              <a:buNone/>
              <a:tabLst>
                <a:tab pos="444500" algn="l"/>
              </a:tabLst>
              <a:defRPr lang="en-US" sz="1200" b="0" i="0" u="none" strike="noStrike" kern="1200" baseline="0">
                <a:solidFill>
                  <a:schemeClr val="tx1"/>
                </a:solidFill>
                <a:latin typeface="Arial" pitchFamily="34" charset="0"/>
                <a:ea typeface="Geneva" pitchFamily="127" charset="-128"/>
                <a:cs typeface="Arial" pitchFamily="34" charset="0"/>
              </a:defRPr>
            </a:lvl1pPr>
            <a:lvl2pPr marL="1333500" indent="-342900" algn="l" defTabSz="457200" rtl="0" eaLnBrk="1" fontAlgn="base" hangingPunct="1">
              <a:spcBef>
                <a:spcPct val="20000"/>
              </a:spcBef>
              <a:spcAft>
                <a:spcPct val="0"/>
              </a:spcAft>
              <a:buClr>
                <a:schemeClr val="tx1">
                  <a:lumMod val="65000"/>
                  <a:lumOff val="35000"/>
                </a:schemeClr>
              </a:buClr>
              <a:buFont typeface="Arial" pitchFamily="34" charset="0"/>
              <a:buChar char="‒"/>
              <a:tabLst/>
              <a:defRPr sz="2400" kern="1200" baseline="0">
                <a:solidFill>
                  <a:schemeClr val="tx1">
                    <a:lumMod val="65000"/>
                    <a:lumOff val="35000"/>
                  </a:schemeClr>
                </a:solidFill>
                <a:latin typeface="Arial" pitchFamily="34" charset="0"/>
                <a:ea typeface="Geneva" pitchFamily="127" charset="-128"/>
                <a:cs typeface="Arial" pitchFamily="34" charset="0"/>
              </a:defRPr>
            </a:lvl2pPr>
            <a:lvl3pPr marL="549275" indent="-457200" algn="l" defTabSz="457200" rtl="0" eaLnBrk="1" fontAlgn="base" hangingPunct="1">
              <a:spcBef>
                <a:spcPct val="20000"/>
              </a:spcBef>
              <a:spcAft>
                <a:spcPct val="0"/>
              </a:spcAft>
              <a:buClr>
                <a:srgbClr val="0E2B8D"/>
              </a:buClr>
              <a:buSzPct val="100000"/>
              <a:buFont typeface="Arial" pitchFamily="34" charset="0"/>
              <a:buChar char="•"/>
              <a:defRPr sz="2800" b="1" kern="1200">
                <a:solidFill>
                  <a:schemeClr val="tx1"/>
                </a:solidFill>
                <a:latin typeface="Arial" pitchFamily="34" charset="0"/>
                <a:ea typeface="Geneva" pitchFamily="127" charset="-128"/>
                <a:cs typeface="Arial" pitchFamily="34" charset="0"/>
              </a:defRPr>
            </a:lvl3pPr>
            <a:lvl4pPr marL="987425" indent="0" algn="l" defTabSz="457200" rtl="0" eaLnBrk="1" fontAlgn="base" hangingPunct="1">
              <a:spcBef>
                <a:spcPct val="20000"/>
              </a:spcBef>
              <a:spcAft>
                <a:spcPct val="0"/>
              </a:spcAft>
              <a:buFont typeface="Arial" pitchFamily="127" charset="0"/>
              <a:buNone/>
              <a:tabLst>
                <a:tab pos="990600" algn="l"/>
              </a:tabLst>
              <a:defRPr sz="2400" kern="1200">
                <a:solidFill>
                  <a:schemeClr val="tx1">
                    <a:lumMod val="65000"/>
                    <a:lumOff val="35000"/>
                  </a:schemeClr>
                </a:solidFill>
                <a:latin typeface="Arial" pitchFamily="34" charset="0"/>
                <a:ea typeface="Geneva" pitchFamily="127" charset="-128"/>
                <a:cs typeface="Arial" pitchFamily="34" charset="0"/>
              </a:defRPr>
            </a:lvl4pPr>
            <a:lvl5pPr marL="549275" indent="-457200" algn="l" defTabSz="457200" rtl="0" eaLnBrk="1" fontAlgn="base" hangingPunct="1">
              <a:spcBef>
                <a:spcPct val="20000"/>
              </a:spcBef>
              <a:spcAft>
                <a:spcPct val="0"/>
              </a:spcAft>
              <a:buClr>
                <a:srgbClr val="0E2B8D"/>
              </a:buClr>
              <a:buFont typeface="Arial" pitchFamily="34" charset="0"/>
              <a:buChar char="•"/>
              <a:defRPr sz="2800" b="1" kern="1200">
                <a:solidFill>
                  <a:schemeClr val="tx1"/>
                </a:solidFill>
                <a:latin typeface="Arial" pitchFamily="34" charset="0"/>
                <a:ea typeface="Geneva" pitchFamily="127"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108" b="1" dirty="0">
                <a:solidFill>
                  <a:srgbClr val="002060"/>
                </a:solidFill>
                <a:latin typeface="+mj-lt"/>
              </a:rPr>
              <a:t>www.pkf-attest.es</a:t>
            </a:r>
          </a:p>
        </p:txBody>
      </p:sp>
      <p:sp>
        <p:nvSpPr>
          <p:cNvPr id="12" name="Text Placeholder 10"/>
          <p:cNvSpPr txBox="1">
            <a:spLocks/>
          </p:cNvSpPr>
          <p:nvPr userDrawn="1"/>
        </p:nvSpPr>
        <p:spPr>
          <a:xfrm>
            <a:off x="5835650" y="6453188"/>
            <a:ext cx="3798888" cy="288925"/>
          </a:xfrm>
          <a:prstGeom prst="rect">
            <a:avLst/>
          </a:prstGeom>
        </p:spPr>
        <p:txBody>
          <a:bodyPr/>
          <a:lstStyle>
            <a:lvl1pPr marL="92075" marR="0" indent="0" algn="r" defTabSz="457200" rtl="0" eaLnBrk="1" fontAlgn="base" latinLnBrk="0" hangingPunct="1">
              <a:lnSpc>
                <a:spcPct val="100000"/>
              </a:lnSpc>
              <a:spcBef>
                <a:spcPct val="20000"/>
              </a:spcBef>
              <a:spcAft>
                <a:spcPct val="0"/>
              </a:spcAft>
              <a:buClr>
                <a:srgbClr val="0E2B8D"/>
              </a:buClr>
              <a:buSzPct val="100000"/>
              <a:buFont typeface="Arial" pitchFamily="34" charset="0"/>
              <a:buNone/>
              <a:tabLst>
                <a:tab pos="444500" algn="l"/>
              </a:tabLst>
              <a:defRPr lang="en-US" sz="1400" b="0" i="0" u="none" strike="noStrike" kern="1200" baseline="0">
                <a:solidFill>
                  <a:schemeClr val="tx1"/>
                </a:solidFill>
                <a:latin typeface="Arial" pitchFamily="34" charset="0"/>
                <a:ea typeface="Geneva" pitchFamily="127" charset="-128"/>
                <a:cs typeface="Arial" pitchFamily="34" charset="0"/>
              </a:defRPr>
            </a:lvl1pPr>
            <a:lvl2pPr marL="1333500" indent="-342900" algn="l" defTabSz="457200" rtl="0" eaLnBrk="1" fontAlgn="base" hangingPunct="1">
              <a:spcBef>
                <a:spcPct val="20000"/>
              </a:spcBef>
              <a:spcAft>
                <a:spcPct val="0"/>
              </a:spcAft>
              <a:buClr>
                <a:schemeClr val="tx1">
                  <a:lumMod val="65000"/>
                  <a:lumOff val="35000"/>
                </a:schemeClr>
              </a:buClr>
              <a:buFont typeface="Arial" pitchFamily="34" charset="0"/>
              <a:buChar char="‒"/>
              <a:tabLst/>
              <a:defRPr sz="2400" kern="1200" baseline="0">
                <a:solidFill>
                  <a:schemeClr val="tx1">
                    <a:lumMod val="65000"/>
                    <a:lumOff val="35000"/>
                  </a:schemeClr>
                </a:solidFill>
                <a:latin typeface="Arial" pitchFamily="34" charset="0"/>
                <a:ea typeface="Geneva" pitchFamily="127" charset="-128"/>
                <a:cs typeface="Arial" pitchFamily="34" charset="0"/>
              </a:defRPr>
            </a:lvl2pPr>
            <a:lvl3pPr marL="549275" indent="-457200" algn="l" defTabSz="457200" rtl="0" eaLnBrk="1" fontAlgn="base" hangingPunct="1">
              <a:spcBef>
                <a:spcPct val="20000"/>
              </a:spcBef>
              <a:spcAft>
                <a:spcPct val="0"/>
              </a:spcAft>
              <a:buClr>
                <a:srgbClr val="0E2B8D"/>
              </a:buClr>
              <a:buSzPct val="100000"/>
              <a:buFont typeface="Arial" pitchFamily="34" charset="0"/>
              <a:buChar char="•"/>
              <a:defRPr sz="2800" b="1" kern="1200">
                <a:solidFill>
                  <a:schemeClr val="tx1"/>
                </a:solidFill>
                <a:latin typeface="Arial" pitchFamily="34" charset="0"/>
                <a:ea typeface="Geneva" pitchFamily="127" charset="-128"/>
                <a:cs typeface="Arial" pitchFamily="34" charset="0"/>
              </a:defRPr>
            </a:lvl3pPr>
            <a:lvl4pPr marL="987425" indent="0" algn="l" defTabSz="457200" rtl="0" eaLnBrk="1" fontAlgn="base" hangingPunct="1">
              <a:spcBef>
                <a:spcPct val="20000"/>
              </a:spcBef>
              <a:spcAft>
                <a:spcPct val="0"/>
              </a:spcAft>
              <a:buFont typeface="Arial" pitchFamily="127" charset="0"/>
              <a:buNone/>
              <a:tabLst>
                <a:tab pos="990600" algn="l"/>
              </a:tabLst>
              <a:defRPr sz="2400" kern="1200">
                <a:solidFill>
                  <a:schemeClr val="tx1">
                    <a:lumMod val="65000"/>
                    <a:lumOff val="35000"/>
                  </a:schemeClr>
                </a:solidFill>
                <a:latin typeface="Arial" pitchFamily="34" charset="0"/>
                <a:ea typeface="Geneva" pitchFamily="127" charset="-128"/>
                <a:cs typeface="Arial" pitchFamily="34" charset="0"/>
              </a:defRPr>
            </a:lvl4pPr>
            <a:lvl5pPr marL="549275" indent="-457200" algn="l" defTabSz="457200" rtl="0" eaLnBrk="1" fontAlgn="base" hangingPunct="1">
              <a:spcBef>
                <a:spcPct val="20000"/>
              </a:spcBef>
              <a:spcAft>
                <a:spcPct val="0"/>
              </a:spcAft>
              <a:buClr>
                <a:srgbClr val="0E2B8D"/>
              </a:buClr>
              <a:buFont typeface="Arial" pitchFamily="34" charset="0"/>
              <a:buChar char="•"/>
              <a:defRPr sz="2800" b="1" kern="1200">
                <a:solidFill>
                  <a:schemeClr val="tx1"/>
                </a:solidFill>
                <a:latin typeface="Arial" pitchFamily="34" charset="0"/>
                <a:ea typeface="Geneva" pitchFamily="127"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292" b="1" i="1" dirty="0">
                <a:solidFill>
                  <a:srgbClr val="002060"/>
                </a:solidFill>
                <a:latin typeface="Times New Roman" panose="02020603050405020304" pitchFamily="18" charset="0"/>
                <a:cs typeface="Times New Roman" panose="02020603050405020304" pitchFamily="18" charset="0"/>
              </a:rPr>
              <a:t>Global Expertise, Local Knowledge</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588" y="6419396"/>
            <a:ext cx="1784780" cy="282590"/>
          </a:xfrm>
          <a:prstGeom prst="rect">
            <a:avLst/>
          </a:prstGeom>
        </p:spPr>
      </p:pic>
      <p:pic>
        <p:nvPicPr>
          <p:cNvPr id="14" name="Imagen 13"/>
          <p:cNvPicPr>
            <a:picLocks noChangeAspect="1"/>
          </p:cNvPicPr>
          <p:nvPr userDrawn="1"/>
        </p:nvPicPr>
        <p:blipFill rotWithShape="1">
          <a:blip r:embed="rId5">
            <a:extLst>
              <a:ext uri="{28A0092B-C50C-407E-A947-70E740481C1C}">
                <a14:useLocalDpi xmlns:a14="http://schemas.microsoft.com/office/drawing/2010/main" val="0"/>
              </a:ext>
            </a:extLst>
          </a:blip>
          <a:srcRect l="31753" b="2439"/>
          <a:stretch/>
        </p:blipFill>
        <p:spPr>
          <a:xfrm>
            <a:off x="7094861" y="48838"/>
            <a:ext cx="2664629" cy="859212"/>
          </a:xfrm>
          <a:prstGeom prst="rect">
            <a:avLst/>
          </a:prstGeom>
        </p:spPr>
      </p:pic>
      <p:sp>
        <p:nvSpPr>
          <p:cNvPr id="17" name="8 Rectángulo"/>
          <p:cNvSpPr/>
          <p:nvPr userDrawn="1"/>
        </p:nvSpPr>
        <p:spPr>
          <a:xfrm rot="5400000">
            <a:off x="5539543" y="201926"/>
            <a:ext cx="181660" cy="8258237"/>
          </a:xfrm>
          <a:prstGeom prst="rect">
            <a:avLst/>
          </a:prstGeom>
          <a:gradFill flip="none" rotWithShape="1">
            <a:gsLst>
              <a:gs pos="0">
                <a:srgbClr val="003399"/>
              </a:gs>
              <a:gs pos="50000">
                <a:srgbClr val="002060">
                  <a:tint val="44500"/>
                  <a:satMod val="160000"/>
                </a:srgbClr>
              </a:gs>
              <a:gs pos="100000">
                <a:srgbClr val="002060">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923"/>
          </a:p>
        </p:txBody>
      </p:sp>
    </p:spTree>
  </p:cSld>
  <p:clrMap bg1="lt1" tx1="dk1" bg2="lt2" tx2="dk2" accent1="accent1" accent2="accent2" accent3="accent3" accent4="accent4" accent5="accent5" accent6="accent6" hlink="hlink" folHlink="folHlink"/>
  <p:sldLayoutIdLst>
    <p:sldLayoutId id="2147484310" r:id="rId1"/>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anose="020F0502020204030204" pitchFamily="34" charset="0"/>
        </a:defRPr>
      </a:lvl2pPr>
      <a:lvl3pPr algn="ctr" rtl="0" eaLnBrk="0" fontAlgn="base" hangingPunct="0">
        <a:spcBef>
          <a:spcPct val="0"/>
        </a:spcBef>
        <a:spcAft>
          <a:spcPct val="0"/>
        </a:spcAft>
        <a:defRPr sz="4000">
          <a:solidFill>
            <a:schemeClr val="tx1"/>
          </a:solidFill>
          <a:latin typeface="Calibri" panose="020F0502020204030204" pitchFamily="34" charset="0"/>
        </a:defRPr>
      </a:lvl3pPr>
      <a:lvl4pPr algn="ctr" rtl="0" eaLnBrk="0" fontAlgn="base" hangingPunct="0">
        <a:spcBef>
          <a:spcPct val="0"/>
        </a:spcBef>
        <a:spcAft>
          <a:spcPct val="0"/>
        </a:spcAft>
        <a:defRPr sz="4000">
          <a:solidFill>
            <a:schemeClr val="tx1"/>
          </a:solidFill>
          <a:latin typeface="Calibri" panose="020F0502020204030204" pitchFamily="34" charset="0"/>
        </a:defRPr>
      </a:lvl4pPr>
      <a:lvl5pPr algn="ctr" rtl="0" eaLnBrk="0" fontAlgn="base" hangingPunct="0">
        <a:spcBef>
          <a:spcPct val="0"/>
        </a:spcBef>
        <a:spcAft>
          <a:spcPct val="0"/>
        </a:spcAft>
        <a:defRPr sz="4000">
          <a:solidFill>
            <a:schemeClr val="tx1"/>
          </a:solidFill>
          <a:latin typeface="Calibri" panose="020F0502020204030204" pitchFamily="34" charset="0"/>
        </a:defRPr>
      </a:lvl5pPr>
      <a:lvl6pPr marL="422041" algn="ctr" rtl="0" fontAlgn="base">
        <a:spcBef>
          <a:spcPct val="0"/>
        </a:spcBef>
        <a:spcAft>
          <a:spcPct val="0"/>
        </a:spcAft>
        <a:defRPr sz="4062">
          <a:solidFill>
            <a:schemeClr val="tx1"/>
          </a:solidFill>
          <a:latin typeface="Calibri" panose="020F0502020204030204" pitchFamily="34" charset="0"/>
        </a:defRPr>
      </a:lvl6pPr>
      <a:lvl7pPr marL="844083" algn="ctr" rtl="0" fontAlgn="base">
        <a:spcBef>
          <a:spcPct val="0"/>
        </a:spcBef>
        <a:spcAft>
          <a:spcPct val="0"/>
        </a:spcAft>
        <a:defRPr sz="4062">
          <a:solidFill>
            <a:schemeClr val="tx1"/>
          </a:solidFill>
          <a:latin typeface="Calibri" panose="020F0502020204030204" pitchFamily="34" charset="0"/>
        </a:defRPr>
      </a:lvl7pPr>
      <a:lvl8pPr marL="1266124" algn="ctr" rtl="0" fontAlgn="base">
        <a:spcBef>
          <a:spcPct val="0"/>
        </a:spcBef>
        <a:spcAft>
          <a:spcPct val="0"/>
        </a:spcAft>
        <a:defRPr sz="4062">
          <a:solidFill>
            <a:schemeClr val="tx1"/>
          </a:solidFill>
          <a:latin typeface="Calibri" panose="020F0502020204030204" pitchFamily="34" charset="0"/>
        </a:defRPr>
      </a:lvl8pPr>
      <a:lvl9pPr marL="1688165" algn="ctr" rtl="0" fontAlgn="base">
        <a:spcBef>
          <a:spcPct val="0"/>
        </a:spcBef>
        <a:spcAft>
          <a:spcPct val="0"/>
        </a:spcAft>
        <a:defRPr sz="4062">
          <a:solidFill>
            <a:schemeClr val="tx1"/>
          </a:solidFill>
          <a:latin typeface="Calibri" panose="020F0502020204030204" pitchFamily="34" charset="0"/>
        </a:defRPr>
      </a:lvl9pPr>
    </p:titleStyle>
    <p:bodyStyle>
      <a:lvl1pPr marL="315913" indent="-315913"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2" name="7 Conector recto"/>
          <p:cNvCxnSpPr/>
          <p:nvPr userDrawn="1"/>
        </p:nvCxnSpPr>
        <p:spPr>
          <a:xfrm>
            <a:off x="0" y="6686860"/>
            <a:ext cx="9906000" cy="1588"/>
          </a:xfrm>
          <a:prstGeom prst="line">
            <a:avLst/>
          </a:prstGeom>
          <a:ln>
            <a:prstDash val="dashDot"/>
          </a:ln>
        </p:spPr>
        <p:style>
          <a:lnRef idx="2">
            <a:schemeClr val="accent5"/>
          </a:lnRef>
          <a:fillRef idx="0">
            <a:schemeClr val="accent5"/>
          </a:fillRef>
          <a:effectRef idx="1">
            <a:schemeClr val="accent5"/>
          </a:effectRef>
          <a:fontRef idx="minor">
            <a:schemeClr val="tx1"/>
          </a:fontRef>
        </p:style>
      </p:cxnSp>
      <p:sp>
        <p:nvSpPr>
          <p:cNvPr id="11" name="8 Rectángulo"/>
          <p:cNvSpPr/>
          <p:nvPr userDrawn="1"/>
        </p:nvSpPr>
        <p:spPr>
          <a:xfrm>
            <a:off x="9637713" y="6594475"/>
            <a:ext cx="160337" cy="271463"/>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923"/>
          </a:p>
        </p:txBody>
      </p:sp>
      <p:sp>
        <p:nvSpPr>
          <p:cNvPr id="1028" name="Rectangle 27"/>
          <p:cNvSpPr>
            <a:spLocks noChangeArrowheads="1"/>
          </p:cNvSpPr>
          <p:nvPr userDrawn="1"/>
        </p:nvSpPr>
        <p:spPr bwMode="auto">
          <a:xfrm>
            <a:off x="9555163" y="6594475"/>
            <a:ext cx="350837" cy="211138"/>
          </a:xfrm>
          <a:prstGeom prst="rect">
            <a:avLst/>
          </a:prstGeom>
          <a:noFill/>
          <a:ln>
            <a:noFill/>
          </a:ln>
          <a:extLst/>
        </p:spPr>
        <p:txBody>
          <a:bodyPr lIns="0" tIns="0" rIns="0" bIns="0" anchor="b"/>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fld id="{AD5C9771-40BA-4F96-B909-02F8AB67582C}" type="slidenum">
              <a:rPr lang="en-US" altLang="en-US" sz="700" smtClean="0">
                <a:solidFill>
                  <a:schemeClr val="bg1"/>
                </a:solidFill>
                <a:latin typeface="Calibri" panose="020F0502020204030204" pitchFamily="34" charset="0"/>
              </a:rPr>
              <a:pPr algn="ctr" eaLnBrk="1" hangingPunct="1">
                <a:defRPr/>
              </a:pPr>
              <a:t>‹Nº›</a:t>
            </a:fld>
            <a:endParaRPr lang="en-US" altLang="en-US" sz="700">
              <a:solidFill>
                <a:schemeClr val="bg1"/>
              </a:solidFill>
              <a:latin typeface="Calibri" panose="020F0502020204030204" pitchFamily="34" charset="0"/>
            </a:endParaRPr>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3405" y="462497"/>
            <a:ext cx="1501651" cy="237761"/>
          </a:xfrm>
          <a:prstGeom prst="rect">
            <a:avLst/>
          </a:prstGeom>
        </p:spPr>
      </p:pic>
      <p:pic>
        <p:nvPicPr>
          <p:cNvPr id="9" name="Imagen 8"/>
          <p:cNvPicPr>
            <a:picLocks noChangeAspect="1"/>
          </p:cNvPicPr>
          <p:nvPr userDrawn="1"/>
        </p:nvPicPr>
        <p:blipFill rotWithShape="1">
          <a:blip r:embed="rId4">
            <a:extLst>
              <a:ext uri="{28A0092B-C50C-407E-A947-70E740481C1C}">
                <a14:useLocalDpi xmlns:a14="http://schemas.microsoft.com/office/drawing/2010/main" val="0"/>
              </a:ext>
            </a:extLst>
          </a:blip>
          <a:srcRect l="31753" b="2439"/>
          <a:stretch/>
        </p:blipFill>
        <p:spPr>
          <a:xfrm>
            <a:off x="8363405" y="16447"/>
            <a:ext cx="1383311" cy="446050"/>
          </a:xfrm>
          <a:prstGeom prst="rect">
            <a:avLst/>
          </a:prstGeom>
        </p:spPr>
      </p:pic>
      <p:sp>
        <p:nvSpPr>
          <p:cNvPr id="2" name="Rectángulo 1"/>
          <p:cNvSpPr/>
          <p:nvPr userDrawn="1"/>
        </p:nvSpPr>
        <p:spPr>
          <a:xfrm>
            <a:off x="0" y="142240"/>
            <a:ext cx="8262651" cy="353519"/>
          </a:xfrm>
          <a:prstGeom prst="rect">
            <a:avLst/>
          </a:prstGeom>
          <a:gradFill flip="none" rotWithShape="1">
            <a:gsLst>
              <a:gs pos="100000">
                <a:schemeClr val="bg1">
                  <a:lumMod val="85000"/>
                </a:schemeClr>
              </a:gs>
              <a:gs pos="0">
                <a:schemeClr val="bg1"/>
              </a:gs>
              <a:gs pos="0">
                <a:schemeClr val="bg1"/>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 bg1="lt1" tx1="dk1" bg2="lt2" tx2="dk2" accent1="accent1" accent2="accent2" accent3="accent3" accent4="accent4" accent5="accent5" accent6="accent6" hlink="hlink" folHlink="folHlink"/>
  <p:sldLayoutIdLst>
    <p:sldLayoutId id="2147484311" r:id="rId1"/>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2" name="7 Conector recto"/>
          <p:cNvCxnSpPr/>
          <p:nvPr userDrawn="1"/>
        </p:nvCxnSpPr>
        <p:spPr>
          <a:xfrm>
            <a:off x="0" y="6686860"/>
            <a:ext cx="9906000" cy="1588"/>
          </a:xfrm>
          <a:prstGeom prst="line">
            <a:avLst/>
          </a:prstGeom>
          <a:ln>
            <a:prstDash val="dashDot"/>
          </a:ln>
        </p:spPr>
        <p:style>
          <a:lnRef idx="2">
            <a:schemeClr val="accent5"/>
          </a:lnRef>
          <a:fillRef idx="0">
            <a:schemeClr val="accent5"/>
          </a:fillRef>
          <a:effectRef idx="1">
            <a:schemeClr val="accent5"/>
          </a:effectRef>
          <a:fontRef idx="minor">
            <a:schemeClr val="tx1"/>
          </a:fontRef>
        </p:style>
      </p:cxnSp>
      <p:sp>
        <p:nvSpPr>
          <p:cNvPr id="11" name="8 Rectángulo"/>
          <p:cNvSpPr/>
          <p:nvPr userDrawn="1"/>
        </p:nvSpPr>
        <p:spPr>
          <a:xfrm>
            <a:off x="9637713" y="6594475"/>
            <a:ext cx="160337" cy="271463"/>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923"/>
          </a:p>
        </p:txBody>
      </p:sp>
      <p:sp>
        <p:nvSpPr>
          <p:cNvPr id="1028" name="Rectangle 27"/>
          <p:cNvSpPr>
            <a:spLocks noChangeArrowheads="1"/>
          </p:cNvSpPr>
          <p:nvPr userDrawn="1"/>
        </p:nvSpPr>
        <p:spPr bwMode="auto">
          <a:xfrm>
            <a:off x="9555163" y="6594475"/>
            <a:ext cx="350837" cy="211138"/>
          </a:xfrm>
          <a:prstGeom prst="rect">
            <a:avLst/>
          </a:prstGeom>
          <a:noFill/>
          <a:ln>
            <a:noFill/>
          </a:ln>
          <a:extLst/>
        </p:spPr>
        <p:txBody>
          <a:bodyPr lIns="0" tIns="0" rIns="0" bIns="0" anchor="b"/>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fld id="{AD5C9771-40BA-4F96-B909-02F8AB67582C}" type="slidenum">
              <a:rPr lang="en-US" altLang="en-US" sz="700" smtClean="0">
                <a:solidFill>
                  <a:schemeClr val="bg1"/>
                </a:solidFill>
                <a:latin typeface="Calibri" panose="020F0502020204030204" pitchFamily="34" charset="0"/>
              </a:rPr>
              <a:pPr algn="ctr" eaLnBrk="1" hangingPunct="1">
                <a:defRPr/>
              </a:pPr>
              <a:t>‹Nº›</a:t>
            </a:fld>
            <a:endParaRPr lang="en-US" altLang="en-US" sz="700">
              <a:solidFill>
                <a:schemeClr val="bg1"/>
              </a:solidFill>
              <a:latin typeface="Calibri" panose="020F0502020204030204" pitchFamily="34" charset="0"/>
            </a:endParaRPr>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8515" y="319228"/>
            <a:ext cx="857485" cy="135768"/>
          </a:xfrm>
          <a:prstGeom prst="rect">
            <a:avLst/>
          </a:prstGeom>
        </p:spPr>
      </p:pic>
      <p:pic>
        <p:nvPicPr>
          <p:cNvPr id="9" name="Imagen 8"/>
          <p:cNvPicPr>
            <a:picLocks noChangeAspect="1"/>
          </p:cNvPicPr>
          <p:nvPr userDrawn="1"/>
        </p:nvPicPr>
        <p:blipFill rotWithShape="1">
          <a:blip r:embed="rId4">
            <a:extLst>
              <a:ext uri="{28A0092B-C50C-407E-A947-70E740481C1C}">
                <a14:useLocalDpi xmlns:a14="http://schemas.microsoft.com/office/drawing/2010/main" val="0"/>
              </a:ext>
            </a:extLst>
          </a:blip>
          <a:srcRect l="31753" b="2439"/>
          <a:stretch/>
        </p:blipFill>
        <p:spPr>
          <a:xfrm>
            <a:off x="8262651" y="42502"/>
            <a:ext cx="857485" cy="276497"/>
          </a:xfrm>
          <a:prstGeom prst="rect">
            <a:avLst/>
          </a:prstGeom>
        </p:spPr>
      </p:pic>
      <p:sp>
        <p:nvSpPr>
          <p:cNvPr id="10" name="Rectángulo 9"/>
          <p:cNvSpPr/>
          <p:nvPr userDrawn="1"/>
        </p:nvSpPr>
        <p:spPr>
          <a:xfrm>
            <a:off x="0" y="142240"/>
            <a:ext cx="8262651" cy="353519"/>
          </a:xfrm>
          <a:prstGeom prst="rect">
            <a:avLst/>
          </a:prstGeom>
          <a:gradFill flip="none" rotWithShape="1">
            <a:gsLst>
              <a:gs pos="100000">
                <a:schemeClr val="bg1">
                  <a:lumMod val="85000"/>
                </a:schemeClr>
              </a:gs>
              <a:gs pos="0">
                <a:schemeClr val="bg1"/>
              </a:gs>
              <a:gs pos="0">
                <a:schemeClr val="bg1"/>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30421045"/>
      </p:ext>
    </p:extLst>
  </p:cSld>
  <p:clrMap bg1="lt1" tx1="dk1" bg2="lt2" tx2="dk2" accent1="accent1" accent2="accent2" accent3="accent3" accent4="accent4" accent5="accent5" accent6="accent6" hlink="hlink" folHlink="folHlink"/>
  <p:sldLayoutIdLst>
    <p:sldLayoutId id="2147484313" r:id="rId1"/>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w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wmf"/><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16 Marcador de texto"/>
          <p:cNvSpPr txBox="1">
            <a:spLocks/>
          </p:cNvSpPr>
          <p:nvPr/>
        </p:nvSpPr>
        <p:spPr bwMode="auto">
          <a:xfrm>
            <a:off x="1254682" y="1799877"/>
            <a:ext cx="7569922" cy="3455987"/>
          </a:xfrm>
          <a:prstGeom prst="rect">
            <a:avLst/>
          </a:prstGeom>
          <a:noFill/>
          <a:ln>
            <a:noFill/>
          </a:ln>
          <a:extLst/>
        </p:spPr>
        <p:txBody>
          <a:bodyPr lIns="84389" tIns="42194" rIns="84389" bIns="4219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spcBef>
                <a:spcPct val="20000"/>
              </a:spcBef>
              <a:buFont typeface="Arial" panose="020B0604020202020204" pitchFamily="34" charset="0"/>
              <a:buNone/>
              <a:defRPr/>
            </a:pPr>
            <a:endParaRPr lang="eu-ES" altLang="eu-E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Bef>
                <a:spcPct val="20000"/>
              </a:spcBef>
              <a:buFont typeface="Arial" panose="020B0604020202020204" pitchFamily="34" charset="0"/>
              <a:buNone/>
              <a:defRPr/>
            </a:pPr>
            <a:r>
              <a:rPr lang="eu-ES" altLang="eu-E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“HERRITARREN PARTAIDETZAKO MARKO ESTRATEGIKOA”            </a:t>
            </a:r>
          </a:p>
          <a:p>
            <a:pPr algn="ctr">
              <a:lnSpc>
                <a:spcPct val="150000"/>
              </a:lnSpc>
              <a:spcBef>
                <a:spcPct val="20000"/>
              </a:spcBef>
              <a:buFont typeface="Arial" panose="020B0604020202020204" pitchFamily="34" charset="0"/>
              <a:buNone/>
              <a:defRPr/>
            </a:pPr>
            <a:endParaRPr lang="eu-ES" altLang="eu-E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ct val="150000"/>
              </a:lnSpc>
              <a:spcBef>
                <a:spcPct val="20000"/>
              </a:spcBef>
              <a:buFont typeface="Arial" panose="020B0604020202020204" pitchFamily="34" charset="0"/>
              <a:buNone/>
              <a:defRPr/>
            </a:pPr>
            <a:r>
              <a:rPr lang="eu-ES" altLang="eu-E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2017ko ekaina</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1969930" y="1057268"/>
            <a:ext cx="6259673" cy="488632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7" name="CuadroTexto 6"/>
          <p:cNvSpPr txBox="1"/>
          <p:nvPr/>
        </p:nvSpPr>
        <p:spPr>
          <a:xfrm>
            <a:off x="2045707" y="2460097"/>
            <a:ext cx="1340425" cy="623455"/>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Udaletxeak</a:t>
            </a:r>
          </a:p>
        </p:txBody>
      </p:sp>
      <p:sp>
        <p:nvSpPr>
          <p:cNvPr id="13" name="CuadroTexto 12"/>
          <p:cNvSpPr txBox="1"/>
          <p:nvPr/>
        </p:nvSpPr>
        <p:spPr>
          <a:xfrm>
            <a:off x="6236402" y="1628755"/>
            <a:ext cx="1108364" cy="623455"/>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Garapen agentziak</a:t>
            </a:r>
          </a:p>
        </p:txBody>
      </p:sp>
      <p:sp>
        <p:nvSpPr>
          <p:cNvPr id="14" name="CuadroTexto 13"/>
          <p:cNvSpPr txBox="1"/>
          <p:nvPr/>
        </p:nvSpPr>
        <p:spPr>
          <a:xfrm>
            <a:off x="6588873" y="3818465"/>
            <a:ext cx="1624450" cy="623455"/>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Parte-hartzean adituak</a:t>
            </a:r>
          </a:p>
        </p:txBody>
      </p:sp>
      <p:sp>
        <p:nvSpPr>
          <p:cNvPr id="15" name="CuadroTexto 14"/>
          <p:cNvSpPr txBox="1"/>
          <p:nvPr/>
        </p:nvSpPr>
        <p:spPr>
          <a:xfrm>
            <a:off x="2253094" y="4257575"/>
            <a:ext cx="1362941" cy="704866"/>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Teknologian adituak</a:t>
            </a:r>
          </a:p>
        </p:txBody>
      </p:sp>
      <p:sp>
        <p:nvSpPr>
          <p:cNvPr id="16" name="Elipse 15"/>
          <p:cNvSpPr/>
          <p:nvPr/>
        </p:nvSpPr>
        <p:spPr>
          <a:xfrm>
            <a:off x="3256253" y="1845233"/>
            <a:ext cx="3638544" cy="329564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7" name="CuadroTexto 16"/>
          <p:cNvSpPr txBox="1"/>
          <p:nvPr/>
        </p:nvSpPr>
        <p:spPr>
          <a:xfrm>
            <a:off x="3352634" y="2491640"/>
            <a:ext cx="1444331" cy="623455"/>
          </a:xfrm>
          <a:prstGeom prst="rect">
            <a:avLst/>
          </a:prstGeom>
          <a:noFill/>
          <a:ln w="3175">
            <a:noFill/>
          </a:ln>
        </p:spPr>
        <p:txBody>
          <a:bodyPr wrap="square" rtlCol="0" anchor="ctr" anchorCtr="0">
            <a:noAutofit/>
          </a:bodyPr>
          <a:lstStyle/>
          <a:p>
            <a:pPr algn="ctr"/>
            <a:r>
              <a:rPr lang="eu-ES" sz="1200" b="1" dirty="0" err="1">
                <a:solidFill>
                  <a:schemeClr val="bg1"/>
                </a:solidFill>
                <a:latin typeface="Tahoma" pitchFamily="34" charset="0"/>
                <a:cs typeface="Tahoma" pitchFamily="34" charset="0"/>
              </a:rPr>
              <a:t>HPFZko</a:t>
            </a:r>
            <a:endParaRPr lang="eu-ES" sz="1200" b="1" dirty="0">
              <a:solidFill>
                <a:schemeClr val="bg1"/>
              </a:solidFill>
              <a:latin typeface="Tahoma" pitchFamily="34" charset="0"/>
              <a:cs typeface="Tahoma" pitchFamily="34" charset="0"/>
            </a:endParaRPr>
          </a:p>
          <a:p>
            <a:pPr algn="ctr"/>
            <a:r>
              <a:rPr lang="eu-ES" sz="1200" b="1" dirty="0">
                <a:solidFill>
                  <a:schemeClr val="bg1"/>
                </a:solidFill>
                <a:latin typeface="Tahoma" pitchFamily="34" charset="0"/>
                <a:cs typeface="Tahoma" pitchFamily="34" charset="0"/>
              </a:rPr>
              <a:t>Lan taldea</a:t>
            </a:r>
          </a:p>
        </p:txBody>
      </p:sp>
      <p:sp>
        <p:nvSpPr>
          <p:cNvPr id="19" name="Elipse 18"/>
          <p:cNvSpPr/>
          <p:nvPr/>
        </p:nvSpPr>
        <p:spPr>
          <a:xfrm>
            <a:off x="4339233" y="2883371"/>
            <a:ext cx="1494197" cy="11412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0" name="CuadroTexto 19"/>
          <p:cNvSpPr txBox="1"/>
          <p:nvPr/>
        </p:nvSpPr>
        <p:spPr>
          <a:xfrm>
            <a:off x="4437361" y="3160052"/>
            <a:ext cx="1323104" cy="623455"/>
          </a:xfrm>
          <a:prstGeom prst="rect">
            <a:avLst/>
          </a:prstGeom>
          <a:noFill/>
          <a:ln w="3175">
            <a:noFill/>
          </a:ln>
        </p:spPr>
        <p:txBody>
          <a:bodyPr wrap="square" rtlCol="0" anchor="ctr" anchorCtr="0">
            <a:noAutofit/>
          </a:bodyPr>
          <a:lstStyle/>
          <a:p>
            <a:pPr algn="ctr"/>
            <a:r>
              <a:rPr lang="eu-ES" b="1" dirty="0">
                <a:solidFill>
                  <a:schemeClr val="tx2"/>
                </a:solidFill>
                <a:latin typeface="+mn-lt"/>
                <a:cs typeface="Tahoma" pitchFamily="34" charset="0"/>
              </a:rPr>
              <a:t>Koordinazio taldea</a:t>
            </a:r>
          </a:p>
        </p:txBody>
      </p:sp>
      <p:sp>
        <p:nvSpPr>
          <p:cNvPr id="21" name="CuadroTexto 20"/>
          <p:cNvSpPr txBox="1"/>
          <p:nvPr/>
        </p:nvSpPr>
        <p:spPr>
          <a:xfrm>
            <a:off x="5172205" y="2443051"/>
            <a:ext cx="1846116" cy="623455"/>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GFAko departamentuak</a:t>
            </a:r>
          </a:p>
        </p:txBody>
      </p:sp>
      <p:sp>
        <p:nvSpPr>
          <p:cNvPr id="10" name="CuadroTexto 9"/>
          <p:cNvSpPr txBox="1"/>
          <p:nvPr/>
        </p:nvSpPr>
        <p:spPr>
          <a:xfrm>
            <a:off x="8397142" y="3420425"/>
            <a:ext cx="1136073"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6 aholkularirekin focus </a:t>
            </a:r>
            <a:r>
              <a:rPr lang="eu-ES" sz="1050" dirty="0" err="1">
                <a:solidFill>
                  <a:schemeClr val="tx2"/>
                </a:solidFill>
                <a:latin typeface="+mn-lt"/>
                <a:cs typeface="Tahoma" pitchFamily="34" charset="0"/>
              </a:rPr>
              <a:t>groupa</a:t>
            </a:r>
            <a:endParaRPr lang="eu-ES" sz="1050" dirty="0">
              <a:solidFill>
                <a:schemeClr val="tx2"/>
              </a:solidFill>
              <a:latin typeface="+mn-lt"/>
              <a:cs typeface="Tahoma" pitchFamily="34" charset="0"/>
            </a:endParaRPr>
          </a:p>
        </p:txBody>
      </p:sp>
      <p:sp>
        <p:nvSpPr>
          <p:cNvPr id="24" name="CuadroTexto 23"/>
          <p:cNvSpPr txBox="1"/>
          <p:nvPr/>
        </p:nvSpPr>
        <p:spPr>
          <a:xfrm>
            <a:off x="8342161" y="4600998"/>
            <a:ext cx="1136073"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Unibertsitateko 5 aditurekin banan banako elkarrizketak</a:t>
            </a:r>
          </a:p>
        </p:txBody>
      </p:sp>
      <p:sp>
        <p:nvSpPr>
          <p:cNvPr id="25" name="CuadroTexto 24"/>
          <p:cNvSpPr txBox="1"/>
          <p:nvPr/>
        </p:nvSpPr>
        <p:spPr>
          <a:xfrm>
            <a:off x="7816690" y="983667"/>
            <a:ext cx="1136073"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10 garapen agentziekin focus </a:t>
            </a:r>
            <a:r>
              <a:rPr lang="eu-ES" sz="1050" dirty="0" err="1">
                <a:solidFill>
                  <a:schemeClr val="tx2"/>
                </a:solidFill>
                <a:latin typeface="+mn-lt"/>
                <a:cs typeface="Tahoma" pitchFamily="34" charset="0"/>
              </a:rPr>
              <a:t>groupa</a:t>
            </a:r>
            <a:endParaRPr lang="eu-ES" sz="1050" dirty="0">
              <a:solidFill>
                <a:schemeClr val="tx2"/>
              </a:solidFill>
              <a:latin typeface="+mn-lt"/>
              <a:cs typeface="Tahoma" pitchFamily="34" charset="0"/>
            </a:endParaRPr>
          </a:p>
        </p:txBody>
      </p:sp>
      <p:sp>
        <p:nvSpPr>
          <p:cNvPr id="26" name="CuadroTexto 25"/>
          <p:cNvSpPr txBox="1"/>
          <p:nvPr/>
        </p:nvSpPr>
        <p:spPr>
          <a:xfrm>
            <a:off x="675026" y="2086259"/>
            <a:ext cx="1136073"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8 udalekin focus </a:t>
            </a:r>
            <a:r>
              <a:rPr lang="eu-ES" sz="1050" dirty="0" err="1">
                <a:solidFill>
                  <a:schemeClr val="tx2"/>
                </a:solidFill>
                <a:latin typeface="+mn-lt"/>
                <a:cs typeface="Tahoma" pitchFamily="34" charset="0"/>
              </a:rPr>
              <a:t>groupa</a:t>
            </a:r>
            <a:endParaRPr lang="eu-ES" sz="1050" dirty="0">
              <a:solidFill>
                <a:schemeClr val="tx2"/>
              </a:solidFill>
              <a:latin typeface="+mn-lt"/>
              <a:cs typeface="Tahoma" pitchFamily="34" charset="0"/>
            </a:endParaRPr>
          </a:p>
        </p:txBody>
      </p:sp>
      <p:sp>
        <p:nvSpPr>
          <p:cNvPr id="27" name="CuadroTexto 26"/>
          <p:cNvSpPr txBox="1"/>
          <p:nvPr/>
        </p:nvSpPr>
        <p:spPr>
          <a:xfrm>
            <a:off x="1410831" y="5129550"/>
            <a:ext cx="1143338" cy="501713"/>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11 aditurekin focus </a:t>
            </a:r>
            <a:r>
              <a:rPr lang="eu-ES" sz="1050" dirty="0" err="1">
                <a:solidFill>
                  <a:schemeClr val="tx2"/>
                </a:solidFill>
                <a:latin typeface="+mn-lt"/>
                <a:cs typeface="Tahoma" pitchFamily="34" charset="0"/>
              </a:rPr>
              <a:t>groupa</a:t>
            </a:r>
            <a:endParaRPr lang="eu-ES" sz="1050" dirty="0">
              <a:solidFill>
                <a:schemeClr val="tx2"/>
              </a:solidFill>
              <a:latin typeface="+mn-lt"/>
              <a:cs typeface="Tahoma" pitchFamily="34" charset="0"/>
            </a:endParaRPr>
          </a:p>
        </p:txBody>
      </p:sp>
      <p:sp>
        <p:nvSpPr>
          <p:cNvPr id="28" name="CuadroTexto 27"/>
          <p:cNvSpPr txBox="1"/>
          <p:nvPr/>
        </p:nvSpPr>
        <p:spPr>
          <a:xfrm>
            <a:off x="1076479" y="1200998"/>
            <a:ext cx="1407536" cy="443766"/>
          </a:xfrm>
          <a:prstGeom prst="rect">
            <a:avLst/>
          </a:prstGeom>
          <a:noFill/>
          <a:ln w="3175">
            <a:noFill/>
          </a:ln>
        </p:spPr>
        <p:txBody>
          <a:bodyPr wrap="square" rtlCol="0" anchor="ctr" anchorCtr="0">
            <a:noAutofit/>
          </a:bodyPr>
          <a:lstStyle>
            <a:defPPr>
              <a:defRPr lang="en-US"/>
            </a:defPPr>
            <a:lvl1pPr algn="ctr">
              <a:defRPr sz="1050">
                <a:solidFill>
                  <a:schemeClr val="tx2"/>
                </a:solidFill>
                <a:latin typeface="+mn-lt"/>
                <a:cs typeface="Tahoma" pitchFamily="34" charset="0"/>
              </a:defRPr>
            </a:lvl1pPr>
          </a:lstStyle>
          <a:p>
            <a:r>
              <a:rPr lang="eu-ES" dirty="0"/>
              <a:t>Foru zuzendaritzako 6 pertsonekin focus </a:t>
            </a:r>
            <a:r>
              <a:rPr lang="eu-ES" dirty="0" err="1"/>
              <a:t>groupa</a:t>
            </a:r>
            <a:endParaRPr lang="eu-ES" dirty="0"/>
          </a:p>
        </p:txBody>
      </p:sp>
      <p:sp>
        <p:nvSpPr>
          <p:cNvPr id="29" name="CuadroTexto 28"/>
          <p:cNvSpPr txBox="1"/>
          <p:nvPr/>
        </p:nvSpPr>
        <p:spPr>
          <a:xfrm>
            <a:off x="8398866" y="1808444"/>
            <a:ext cx="1136073" cy="443766"/>
          </a:xfrm>
          <a:prstGeom prst="rect">
            <a:avLst/>
          </a:prstGeom>
          <a:noFill/>
          <a:ln w="3175">
            <a:noFill/>
          </a:ln>
        </p:spPr>
        <p:txBody>
          <a:bodyPr wrap="square" rtlCol="0" anchor="ctr" anchorCtr="0">
            <a:noAutofit/>
          </a:bodyPr>
          <a:lstStyle/>
          <a:p>
            <a:pPr algn="ctr"/>
            <a:r>
              <a:rPr lang="eu-ES" sz="1050" dirty="0">
                <a:solidFill>
                  <a:schemeClr val="tx2"/>
                </a:solidFill>
                <a:cs typeface="Tahoma" pitchFamily="34" charset="0"/>
              </a:rPr>
              <a:t>10  pertsonako focus </a:t>
            </a:r>
            <a:r>
              <a:rPr lang="eu-ES" sz="1050" dirty="0" err="1">
                <a:solidFill>
                  <a:schemeClr val="tx2"/>
                </a:solidFill>
                <a:cs typeface="Tahoma" pitchFamily="34" charset="0"/>
              </a:rPr>
              <a:t>groupa</a:t>
            </a:r>
            <a:endParaRPr lang="eu-ES" sz="1050" dirty="0">
              <a:solidFill>
                <a:schemeClr val="tx2"/>
              </a:solidFill>
              <a:cs typeface="Tahoma" pitchFamily="34" charset="0"/>
            </a:endParaRPr>
          </a:p>
        </p:txBody>
      </p:sp>
      <p:sp>
        <p:nvSpPr>
          <p:cNvPr id="30" name="CuadroTexto 29"/>
          <p:cNvSpPr txBox="1"/>
          <p:nvPr/>
        </p:nvSpPr>
        <p:spPr>
          <a:xfrm>
            <a:off x="645711" y="3950475"/>
            <a:ext cx="1136073"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HPFZ, Modernizazioa, PKF ATTEST</a:t>
            </a:r>
          </a:p>
        </p:txBody>
      </p:sp>
      <p:cxnSp>
        <p:nvCxnSpPr>
          <p:cNvPr id="20487" name="Conector recto de flecha 20486"/>
          <p:cNvCxnSpPr/>
          <p:nvPr/>
        </p:nvCxnSpPr>
        <p:spPr>
          <a:xfrm flipH="1">
            <a:off x="1609478" y="3493923"/>
            <a:ext cx="2944983" cy="46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89" name="Conector recto de flecha 20488"/>
          <p:cNvCxnSpPr/>
          <p:nvPr/>
        </p:nvCxnSpPr>
        <p:spPr>
          <a:xfrm flipH="1" flipV="1">
            <a:off x="1752036" y="2379823"/>
            <a:ext cx="472514" cy="31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92" name="Conector recto de flecha 20491"/>
          <p:cNvCxnSpPr/>
          <p:nvPr/>
        </p:nvCxnSpPr>
        <p:spPr>
          <a:xfrm flipH="1" flipV="1">
            <a:off x="2355273" y="1554291"/>
            <a:ext cx="1538137" cy="992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94" name="Conector recto de flecha 20493"/>
          <p:cNvCxnSpPr/>
          <p:nvPr/>
        </p:nvCxnSpPr>
        <p:spPr>
          <a:xfrm flipV="1">
            <a:off x="6917098" y="1308807"/>
            <a:ext cx="1012377" cy="38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96" name="Conector recto de flecha 20495"/>
          <p:cNvCxnSpPr/>
          <p:nvPr/>
        </p:nvCxnSpPr>
        <p:spPr>
          <a:xfrm flipV="1">
            <a:off x="8018638" y="3682822"/>
            <a:ext cx="447851" cy="29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00" name="Conector recto de flecha 20499"/>
          <p:cNvCxnSpPr/>
          <p:nvPr/>
        </p:nvCxnSpPr>
        <p:spPr>
          <a:xfrm>
            <a:off x="7808880" y="4399865"/>
            <a:ext cx="588262" cy="323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02" name="Conector recto de flecha 20501"/>
          <p:cNvCxnSpPr>
            <a:endCxn id="29" idx="1"/>
          </p:cNvCxnSpPr>
          <p:nvPr/>
        </p:nvCxnSpPr>
        <p:spPr>
          <a:xfrm flipV="1">
            <a:off x="6556168" y="2030327"/>
            <a:ext cx="1842698" cy="73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04" name="Conector recto de flecha 20503"/>
          <p:cNvCxnSpPr/>
          <p:nvPr/>
        </p:nvCxnSpPr>
        <p:spPr>
          <a:xfrm flipH="1">
            <a:off x="2136803" y="4717430"/>
            <a:ext cx="413907" cy="445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CuadroTexto 58"/>
          <p:cNvSpPr txBox="1"/>
          <p:nvPr/>
        </p:nvSpPr>
        <p:spPr>
          <a:xfrm>
            <a:off x="4100946" y="1844372"/>
            <a:ext cx="1904212" cy="623455"/>
          </a:xfrm>
          <a:prstGeom prst="rect">
            <a:avLst/>
          </a:prstGeom>
          <a:noFill/>
          <a:ln w="3175">
            <a:noFill/>
          </a:ln>
        </p:spPr>
        <p:txBody>
          <a:bodyPr wrap="square" rtlCol="0" anchor="ctr" anchorCtr="0">
            <a:noAutofit/>
          </a:bodyPr>
          <a:lstStyle/>
          <a:p>
            <a:pPr algn="ctr"/>
            <a:r>
              <a:rPr lang="eu-ES" sz="1600" b="1" dirty="0">
                <a:solidFill>
                  <a:schemeClr val="tx2"/>
                </a:solidFill>
                <a:latin typeface="+mn-lt"/>
                <a:cs typeface="Tahoma" pitchFamily="34" charset="0"/>
              </a:rPr>
              <a:t>BARNE ANALISIA</a:t>
            </a:r>
          </a:p>
        </p:txBody>
      </p:sp>
      <p:sp>
        <p:nvSpPr>
          <p:cNvPr id="60" name="CuadroTexto 59"/>
          <p:cNvSpPr txBox="1"/>
          <p:nvPr/>
        </p:nvSpPr>
        <p:spPr>
          <a:xfrm>
            <a:off x="4210279" y="934011"/>
            <a:ext cx="1777267" cy="623455"/>
          </a:xfrm>
          <a:prstGeom prst="rect">
            <a:avLst/>
          </a:prstGeom>
          <a:noFill/>
          <a:ln w="3175">
            <a:noFill/>
          </a:ln>
        </p:spPr>
        <p:txBody>
          <a:bodyPr wrap="square" rtlCol="0" anchor="ctr" anchorCtr="0">
            <a:noAutofit/>
          </a:bodyPr>
          <a:lstStyle/>
          <a:p>
            <a:pPr algn="ctr"/>
            <a:r>
              <a:rPr lang="eu-ES" sz="1600" b="1" dirty="0">
                <a:solidFill>
                  <a:schemeClr val="bg1"/>
                </a:solidFill>
                <a:latin typeface="+mn-lt"/>
                <a:cs typeface="Tahoma" pitchFamily="34" charset="0"/>
              </a:rPr>
              <a:t>KANPO ANALISIA</a:t>
            </a:r>
          </a:p>
        </p:txBody>
      </p:sp>
      <p:sp>
        <p:nvSpPr>
          <p:cNvPr id="76" name="CuadroTexto 75"/>
          <p:cNvSpPr txBox="1"/>
          <p:nvPr/>
        </p:nvSpPr>
        <p:spPr>
          <a:xfrm>
            <a:off x="3824492" y="3995979"/>
            <a:ext cx="1792954" cy="924053"/>
          </a:xfrm>
          <a:prstGeom prst="rect">
            <a:avLst/>
          </a:prstGeom>
          <a:noFill/>
          <a:ln w="3175">
            <a:noFill/>
          </a:ln>
        </p:spPr>
        <p:txBody>
          <a:bodyPr wrap="square" rtlCol="0" anchor="ctr" anchorCtr="0">
            <a:noAutofit/>
          </a:bodyPr>
          <a:lstStyle>
            <a:defPPr>
              <a:defRPr lang="en-US"/>
            </a:defPPr>
            <a:lvl1pPr algn="ctr">
              <a:defRPr b="1">
                <a:solidFill>
                  <a:schemeClr val="bg1"/>
                </a:solidFill>
                <a:latin typeface="+mn-lt"/>
                <a:cs typeface="Tahoma" pitchFamily="34" charset="0"/>
              </a:defRPr>
            </a:lvl1pPr>
          </a:lstStyle>
          <a:p>
            <a:r>
              <a:rPr lang="eu-ES" dirty="0"/>
              <a:t>Diputatu Nagusiaren Gabinetea</a:t>
            </a:r>
          </a:p>
        </p:txBody>
      </p:sp>
      <p:sp>
        <p:nvSpPr>
          <p:cNvPr id="34" name="CuadroTexto 33"/>
          <p:cNvSpPr txBox="1"/>
          <p:nvPr/>
        </p:nvSpPr>
        <p:spPr>
          <a:xfrm>
            <a:off x="3002801" y="6043884"/>
            <a:ext cx="1143338" cy="501713"/>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Diputatu Nagusiaren Gabinetearekin elkarrizketa</a:t>
            </a:r>
          </a:p>
        </p:txBody>
      </p:sp>
      <p:cxnSp>
        <p:nvCxnSpPr>
          <p:cNvPr id="35" name="Conector recto de flecha 34"/>
          <p:cNvCxnSpPr/>
          <p:nvPr/>
        </p:nvCxnSpPr>
        <p:spPr>
          <a:xfrm flipH="1">
            <a:off x="3617002" y="4793050"/>
            <a:ext cx="789563" cy="1101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5225932" y="5090415"/>
            <a:ext cx="1362941" cy="704866"/>
          </a:xfrm>
          <a:prstGeom prst="rect">
            <a:avLst/>
          </a:prstGeom>
          <a:noFill/>
          <a:ln w="3175">
            <a:noFill/>
          </a:ln>
        </p:spPr>
        <p:txBody>
          <a:bodyPr wrap="square" rtlCol="0" anchor="ctr" anchorCtr="0">
            <a:noAutofit/>
          </a:bodyPr>
          <a:lstStyle>
            <a:defPPr>
              <a:defRPr lang="en-US"/>
            </a:defPPr>
            <a:lvl1pPr algn="ctr">
              <a:defRPr b="1">
                <a:solidFill>
                  <a:schemeClr val="bg1"/>
                </a:solidFill>
                <a:latin typeface="+mn-lt"/>
                <a:cs typeface="Tahoma" pitchFamily="34" charset="0"/>
              </a:defRPr>
            </a:lvl1pPr>
          </a:lstStyle>
          <a:p>
            <a:r>
              <a:rPr lang="eu-ES" dirty="0"/>
              <a:t>Kontraste puntualak</a:t>
            </a:r>
          </a:p>
        </p:txBody>
      </p:sp>
      <p:sp>
        <p:nvSpPr>
          <p:cNvPr id="38" name="CuadroTexto 37"/>
          <p:cNvSpPr txBox="1"/>
          <p:nvPr/>
        </p:nvSpPr>
        <p:spPr>
          <a:xfrm>
            <a:off x="7277970" y="5750718"/>
            <a:ext cx="1143338" cy="501713"/>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Nafarroako udaleko teknikari batekin elkarrizketa</a:t>
            </a:r>
          </a:p>
        </p:txBody>
      </p:sp>
      <p:cxnSp>
        <p:nvCxnSpPr>
          <p:cNvPr id="39" name="Conector recto de flecha 38"/>
          <p:cNvCxnSpPr/>
          <p:nvPr/>
        </p:nvCxnSpPr>
        <p:spPr>
          <a:xfrm>
            <a:off x="6434382" y="5578374"/>
            <a:ext cx="843588" cy="16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5706564" y="3236908"/>
            <a:ext cx="1284086" cy="623455"/>
          </a:xfrm>
          <a:prstGeom prst="rect">
            <a:avLst/>
          </a:prstGeom>
          <a:noFill/>
          <a:ln w="3175">
            <a:noFill/>
          </a:ln>
        </p:spPr>
        <p:txBody>
          <a:bodyPr wrap="square" rtlCol="0" anchor="ctr" anchorCtr="0">
            <a:noAutofit/>
          </a:bodyPr>
          <a:lstStyle>
            <a:defPPr>
              <a:defRPr lang="en-US"/>
            </a:defPPr>
            <a:lvl1pPr algn="ctr">
              <a:defRPr b="1">
                <a:solidFill>
                  <a:schemeClr val="bg1"/>
                </a:solidFill>
                <a:latin typeface="+mn-lt"/>
                <a:cs typeface="Tahoma" pitchFamily="34" charset="0"/>
              </a:defRPr>
            </a:lvl1pPr>
          </a:lstStyle>
          <a:p>
            <a:r>
              <a:rPr lang="eu-ES" dirty="0"/>
              <a:t>Alderdi politikoak</a:t>
            </a:r>
          </a:p>
        </p:txBody>
      </p:sp>
      <p:sp>
        <p:nvSpPr>
          <p:cNvPr id="44" name="CuadroTexto 43"/>
          <p:cNvSpPr txBox="1"/>
          <p:nvPr/>
        </p:nvSpPr>
        <p:spPr>
          <a:xfrm>
            <a:off x="8372325" y="2748767"/>
            <a:ext cx="1136073" cy="443766"/>
          </a:xfrm>
          <a:prstGeom prst="rect">
            <a:avLst/>
          </a:prstGeom>
          <a:noFill/>
          <a:ln w="3175">
            <a:noFill/>
          </a:ln>
        </p:spPr>
        <p:txBody>
          <a:bodyPr wrap="square" rtlCol="0" anchor="ctr" anchorCtr="0">
            <a:noAutofit/>
          </a:bodyPr>
          <a:lstStyle/>
          <a:p>
            <a:pPr algn="ctr"/>
            <a:r>
              <a:rPr lang="eu-ES" sz="1050" dirty="0">
                <a:solidFill>
                  <a:schemeClr val="tx2"/>
                </a:solidFill>
                <a:cs typeface="Tahoma" pitchFamily="34" charset="0"/>
              </a:rPr>
              <a:t>5 alderdiko kideekin saioa</a:t>
            </a:r>
          </a:p>
        </p:txBody>
      </p:sp>
      <p:cxnSp>
        <p:nvCxnSpPr>
          <p:cNvPr id="45" name="Conector recto de flecha 44"/>
          <p:cNvCxnSpPr/>
          <p:nvPr/>
        </p:nvCxnSpPr>
        <p:spPr>
          <a:xfrm flipV="1">
            <a:off x="6796988" y="3027093"/>
            <a:ext cx="1642923" cy="391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3083074" y="1516873"/>
            <a:ext cx="1340425" cy="623455"/>
          </a:xfrm>
          <a:prstGeom prst="rect">
            <a:avLst/>
          </a:prstGeom>
          <a:noFill/>
          <a:ln w="3175">
            <a:noFill/>
          </a:ln>
        </p:spPr>
        <p:txBody>
          <a:bodyPr wrap="square" rtlCol="0" anchor="ctr" anchorCtr="0">
            <a:noAutofit/>
          </a:bodyPr>
          <a:lstStyle/>
          <a:p>
            <a:pPr algn="ctr"/>
            <a:r>
              <a:rPr lang="eu-ES" b="1" dirty="0">
                <a:solidFill>
                  <a:schemeClr val="bg1"/>
                </a:solidFill>
                <a:latin typeface="+mn-lt"/>
                <a:cs typeface="Tahoma" pitchFamily="34" charset="0"/>
              </a:rPr>
              <a:t>Herritar eragileak</a:t>
            </a:r>
          </a:p>
        </p:txBody>
      </p:sp>
      <p:sp>
        <p:nvSpPr>
          <p:cNvPr id="42" name="CuadroTexto 41"/>
          <p:cNvSpPr txBox="1"/>
          <p:nvPr/>
        </p:nvSpPr>
        <p:spPr>
          <a:xfrm>
            <a:off x="2216560" y="576860"/>
            <a:ext cx="1676849" cy="443766"/>
          </a:xfrm>
          <a:prstGeom prst="rect">
            <a:avLst/>
          </a:prstGeom>
          <a:noFill/>
          <a:ln w="3175">
            <a:noFill/>
          </a:ln>
        </p:spPr>
        <p:txBody>
          <a:bodyPr wrap="square" rtlCol="0" anchor="ctr" anchorCtr="0">
            <a:noAutofit/>
          </a:bodyPr>
          <a:lstStyle/>
          <a:p>
            <a:pPr algn="ctr"/>
            <a:r>
              <a:rPr lang="eu-ES" sz="1050" dirty="0">
                <a:solidFill>
                  <a:schemeClr val="tx2"/>
                </a:solidFill>
                <a:latin typeface="+mn-lt"/>
                <a:cs typeface="Tahoma" pitchFamily="34" charset="0"/>
              </a:rPr>
              <a:t>Herritar erakundeetako 8 pertsonekin focus </a:t>
            </a:r>
            <a:r>
              <a:rPr lang="eu-ES" sz="1050" dirty="0" err="1">
                <a:solidFill>
                  <a:schemeClr val="tx2"/>
                </a:solidFill>
                <a:latin typeface="+mn-lt"/>
                <a:cs typeface="Tahoma" pitchFamily="34" charset="0"/>
              </a:rPr>
              <a:t>groupa</a:t>
            </a:r>
            <a:endParaRPr lang="eu-ES" sz="1050" dirty="0">
              <a:solidFill>
                <a:schemeClr val="tx2"/>
              </a:solidFill>
              <a:latin typeface="+mn-lt"/>
              <a:cs typeface="Tahoma" pitchFamily="34" charset="0"/>
            </a:endParaRPr>
          </a:p>
        </p:txBody>
      </p:sp>
      <p:cxnSp>
        <p:nvCxnSpPr>
          <p:cNvPr id="43" name="Conector recto de flecha 42"/>
          <p:cNvCxnSpPr/>
          <p:nvPr/>
        </p:nvCxnSpPr>
        <p:spPr>
          <a:xfrm flipH="1" flipV="1">
            <a:off x="3016975" y="1009698"/>
            <a:ext cx="458661" cy="515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ext uri="{D42A27DB-BD31-4B8C-83A1-F6EECF244321}">
                <p14:modId xmlns:p14="http://schemas.microsoft.com/office/powerpoint/2010/main" val="408148103"/>
              </p:ext>
            </p:extLst>
          </p:nvPr>
        </p:nvGraphicFramePr>
        <p:xfrm>
          <a:off x="288925" y="3410534"/>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s-ES" sz="1800" b="1" i="0" u="none" strike="noStrike" cap="none" normalizeH="0" baseline="0" dirty="0">
                          <a:ln>
                            <a:noFill/>
                          </a:ln>
                          <a:solidFill>
                            <a:schemeClr val="bg1"/>
                          </a:solidFill>
                          <a:effectLst/>
                          <a:latin typeface="+mn-lt"/>
                        </a:rPr>
                        <a:t>BARNE ANALISIA</a:t>
                      </a:r>
                      <a:endParaRPr kumimoji="0" lang="eu-ES" sz="1800" b="1" i="0" u="none" strike="noStrike" cap="none" normalizeH="0" baseline="0" dirty="0">
                        <a:ln>
                          <a:noFill/>
                        </a:ln>
                        <a:solidFill>
                          <a:schemeClr val="bg1"/>
                        </a:solidFill>
                        <a:effectLst/>
                        <a:latin typeface="+mn-lt"/>
                      </a:endParaRP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3432759"/>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118268195"/>
              </p:ext>
            </p:extLst>
          </p:nvPr>
        </p:nvGraphicFramePr>
        <p:xfrm>
          <a:off x="313179" y="3887748"/>
          <a:ext cx="8903401" cy="1854200"/>
        </p:xfrm>
        <a:graphic>
          <a:graphicData uri="http://schemas.openxmlformats.org/drawingml/2006/table">
            <a:tbl>
              <a:tblPr firstRow="1" bandRow="1">
                <a:tableStyleId>{6E25E649-3F16-4E02-A733-19D2CDBF48F0}</a:tableStyleId>
              </a:tblPr>
              <a:tblGrid>
                <a:gridCol w="445278">
                  <a:extLst>
                    <a:ext uri="{9D8B030D-6E8A-4147-A177-3AD203B41FA5}">
                      <a16:colId xmlns:a16="http://schemas.microsoft.com/office/drawing/2014/main" val="4011973811"/>
                    </a:ext>
                  </a:extLst>
                </a:gridCol>
                <a:gridCol w="3018790">
                  <a:extLst>
                    <a:ext uri="{9D8B030D-6E8A-4147-A177-3AD203B41FA5}">
                      <a16:colId xmlns:a16="http://schemas.microsoft.com/office/drawing/2014/main" val="1926172625"/>
                    </a:ext>
                  </a:extLst>
                </a:gridCol>
                <a:gridCol w="1546416">
                  <a:extLst>
                    <a:ext uri="{9D8B030D-6E8A-4147-A177-3AD203B41FA5}">
                      <a16:colId xmlns:a16="http://schemas.microsoft.com/office/drawing/2014/main" val="3699660177"/>
                    </a:ext>
                  </a:extLst>
                </a:gridCol>
                <a:gridCol w="1948356">
                  <a:extLst>
                    <a:ext uri="{9D8B030D-6E8A-4147-A177-3AD203B41FA5}">
                      <a16:colId xmlns:a16="http://schemas.microsoft.com/office/drawing/2014/main" val="1939275827"/>
                    </a:ext>
                  </a:extLst>
                </a:gridCol>
                <a:gridCol w="862457">
                  <a:extLst>
                    <a:ext uri="{9D8B030D-6E8A-4147-A177-3AD203B41FA5}">
                      <a16:colId xmlns:a16="http://schemas.microsoft.com/office/drawing/2014/main" val="1826315818"/>
                    </a:ext>
                  </a:extLst>
                </a:gridCol>
                <a:gridCol w="1082104">
                  <a:extLst>
                    <a:ext uri="{9D8B030D-6E8A-4147-A177-3AD203B41FA5}">
                      <a16:colId xmlns:a16="http://schemas.microsoft.com/office/drawing/2014/main" val="3974479473"/>
                    </a:ext>
                  </a:extLst>
                </a:gridCol>
              </a:tblGrid>
              <a:tr h="370840">
                <a:tc>
                  <a:txBody>
                    <a:bodyPr/>
                    <a:lstStyle/>
                    <a:p>
                      <a:r>
                        <a:rPr lang="eu-ES" sz="1400" noProof="0" dirty="0"/>
                        <a:t>Zk.</a:t>
                      </a:r>
                    </a:p>
                  </a:txBody>
                  <a:tcPr>
                    <a:solidFill>
                      <a:schemeClr val="tx2"/>
                    </a:solidFill>
                  </a:tcPr>
                </a:tc>
                <a:tc>
                  <a:txBody>
                    <a:bodyPr/>
                    <a:lstStyle/>
                    <a:p>
                      <a:r>
                        <a:rPr lang="es-ES" sz="1400" noProof="0" dirty="0"/>
                        <a:t>ERAGILE</a:t>
                      </a:r>
                      <a:r>
                        <a:rPr lang="es-ES" sz="1400" baseline="0" noProof="0" dirty="0"/>
                        <a:t> TALDEA</a:t>
                      </a:r>
                      <a:endParaRPr lang="eu-ES" sz="1400" noProof="0" dirty="0"/>
                    </a:p>
                  </a:txBody>
                  <a:tcPr>
                    <a:solidFill>
                      <a:schemeClr val="tx2"/>
                    </a:solidFill>
                  </a:tcPr>
                </a:tc>
                <a:tc>
                  <a:txBody>
                    <a:bodyPr/>
                    <a:lstStyle/>
                    <a:p>
                      <a:pPr algn="ctr"/>
                      <a:r>
                        <a:rPr lang="eu-ES" sz="1400" noProof="0" dirty="0"/>
                        <a:t>Gizonezko kop.</a:t>
                      </a:r>
                    </a:p>
                  </a:txBody>
                  <a:tcPr>
                    <a:solidFill>
                      <a:schemeClr val="tx2"/>
                    </a:solidFill>
                  </a:tcPr>
                </a:tc>
                <a:tc>
                  <a:txBody>
                    <a:bodyPr/>
                    <a:lstStyle/>
                    <a:p>
                      <a:pPr algn="ctr"/>
                      <a:r>
                        <a:rPr lang="eu-ES" sz="1400" noProof="0" dirty="0"/>
                        <a:t>Emakumezko kop.</a:t>
                      </a:r>
                    </a:p>
                  </a:txBody>
                  <a:tcPr>
                    <a:solidFill>
                      <a:schemeClr val="tx2"/>
                    </a:solidFill>
                  </a:tcPr>
                </a:tc>
                <a:tc>
                  <a:txBody>
                    <a:bodyPr/>
                    <a:lstStyle/>
                    <a:p>
                      <a:pPr algn="ctr"/>
                      <a:r>
                        <a:rPr lang="eu-ES" sz="1400" noProof="0" dirty="0"/>
                        <a:t>Guztira</a:t>
                      </a:r>
                    </a:p>
                  </a:txBody>
                  <a:tcPr>
                    <a:solidFill>
                      <a:schemeClr val="tx2"/>
                    </a:solidFill>
                  </a:tcPr>
                </a:tc>
                <a:tc>
                  <a:txBody>
                    <a:bodyPr/>
                    <a:lstStyle/>
                    <a:p>
                      <a:pPr algn="ctr"/>
                      <a:r>
                        <a:rPr lang="eu-ES" sz="1400" noProof="0" dirty="0"/>
                        <a:t>Hizkuntza</a:t>
                      </a:r>
                    </a:p>
                  </a:txBody>
                  <a:tcPr>
                    <a:solidFill>
                      <a:schemeClr val="tx2"/>
                    </a:solidFill>
                  </a:tcPr>
                </a:tc>
                <a:extLst>
                  <a:ext uri="{0D108BD9-81ED-4DB2-BD59-A6C34878D82A}">
                    <a16:rowId xmlns:a16="http://schemas.microsoft.com/office/drawing/2014/main" val="1359769901"/>
                  </a:ext>
                </a:extLst>
              </a:tr>
              <a:tr h="370840">
                <a:tc>
                  <a:txBody>
                    <a:bodyPr/>
                    <a:lstStyle/>
                    <a:p>
                      <a:r>
                        <a:rPr lang="eu-ES" sz="1400" noProof="0" dirty="0"/>
                        <a:t>1</a:t>
                      </a:r>
                    </a:p>
                  </a:txBody>
                  <a:tcPr/>
                </a:tc>
                <a:tc>
                  <a:txBody>
                    <a:bodyPr/>
                    <a:lstStyle/>
                    <a:p>
                      <a:r>
                        <a:rPr lang="eu-ES" sz="1400" noProof="0" dirty="0" err="1"/>
                        <a:t>HPFZko</a:t>
                      </a:r>
                      <a:r>
                        <a:rPr lang="eu-ES" sz="1400" baseline="0" noProof="0" dirty="0"/>
                        <a:t> lan taldea</a:t>
                      </a:r>
                      <a:endParaRPr lang="eu-ES" sz="1400" noProof="0" dirty="0"/>
                    </a:p>
                  </a:txBody>
                  <a:tcPr/>
                </a:tc>
                <a:tc>
                  <a:txBody>
                    <a:bodyPr/>
                    <a:lstStyle/>
                    <a:p>
                      <a:pPr algn="ctr"/>
                      <a:r>
                        <a:rPr lang="eu-ES" sz="1400" noProof="0" dirty="0">
                          <a:solidFill>
                            <a:schemeClr val="tx1"/>
                          </a:solidFill>
                        </a:rPr>
                        <a:t>4</a:t>
                      </a:r>
                    </a:p>
                  </a:txBody>
                  <a:tcPr/>
                </a:tc>
                <a:tc>
                  <a:txBody>
                    <a:bodyPr/>
                    <a:lstStyle/>
                    <a:p>
                      <a:pPr algn="ctr"/>
                      <a:r>
                        <a:rPr lang="eu-ES" sz="1400" noProof="0" dirty="0">
                          <a:solidFill>
                            <a:schemeClr val="tx1"/>
                          </a:solidFill>
                        </a:rPr>
                        <a:t>2</a:t>
                      </a:r>
                    </a:p>
                  </a:txBody>
                  <a:tcPr/>
                </a:tc>
                <a:tc>
                  <a:txBody>
                    <a:bodyPr/>
                    <a:lstStyle/>
                    <a:p>
                      <a:pPr algn="ctr"/>
                      <a:r>
                        <a:rPr lang="eu-ES" sz="1400" noProof="0" dirty="0">
                          <a:solidFill>
                            <a:schemeClr val="tx1"/>
                          </a:solidFill>
                        </a:rPr>
                        <a:t>6</a:t>
                      </a:r>
                    </a:p>
                  </a:txBody>
                  <a:tcPr/>
                </a:tc>
                <a:tc>
                  <a:txBody>
                    <a:bodyPr/>
                    <a:lstStyle/>
                    <a:p>
                      <a:pPr algn="ctr"/>
                      <a:r>
                        <a:rPr lang="eu-ES" sz="1400" noProof="0" dirty="0" err="1">
                          <a:solidFill>
                            <a:schemeClr val="tx1"/>
                          </a:solidFill>
                        </a:rPr>
                        <a:t>Eus</a:t>
                      </a:r>
                      <a:endParaRPr lang="eu-ES" sz="1400" noProof="0" dirty="0">
                        <a:solidFill>
                          <a:schemeClr val="tx1"/>
                        </a:solidFill>
                      </a:endParaRPr>
                    </a:p>
                  </a:txBody>
                  <a:tcPr/>
                </a:tc>
                <a:extLst>
                  <a:ext uri="{0D108BD9-81ED-4DB2-BD59-A6C34878D82A}">
                    <a16:rowId xmlns:a16="http://schemas.microsoft.com/office/drawing/2014/main" val="3897469923"/>
                  </a:ext>
                </a:extLst>
              </a:tr>
              <a:tr h="370840">
                <a:tc>
                  <a:txBody>
                    <a:bodyPr/>
                    <a:lstStyle/>
                    <a:p>
                      <a:r>
                        <a:rPr lang="eu-ES" sz="1400" noProof="0" dirty="0"/>
                        <a:t>2</a:t>
                      </a:r>
                    </a:p>
                  </a:txBody>
                  <a:tcPr/>
                </a:tc>
                <a:tc>
                  <a:txBody>
                    <a:bodyPr/>
                    <a:lstStyle/>
                    <a:p>
                      <a:r>
                        <a:rPr lang="eu-ES" sz="1400" noProof="0" dirty="0"/>
                        <a:t>GFAko</a:t>
                      </a:r>
                      <a:r>
                        <a:rPr lang="eu-ES" sz="1400" baseline="0" noProof="0" dirty="0"/>
                        <a:t> gainerako departamentuak</a:t>
                      </a:r>
                      <a:endParaRPr lang="eu-ES" sz="1400" noProof="0" dirty="0"/>
                    </a:p>
                  </a:txBody>
                  <a:tcPr/>
                </a:tc>
                <a:tc>
                  <a:txBody>
                    <a:bodyPr/>
                    <a:lstStyle/>
                    <a:p>
                      <a:pPr algn="ctr"/>
                      <a:r>
                        <a:rPr lang="eu-ES" sz="1400" noProof="0" dirty="0">
                          <a:solidFill>
                            <a:schemeClr val="tx1"/>
                          </a:solidFill>
                        </a:rPr>
                        <a:t>7</a:t>
                      </a:r>
                    </a:p>
                  </a:txBody>
                  <a:tcPr/>
                </a:tc>
                <a:tc>
                  <a:txBody>
                    <a:bodyPr/>
                    <a:lstStyle/>
                    <a:p>
                      <a:pPr algn="ctr"/>
                      <a:r>
                        <a:rPr lang="eu-ES" sz="1400" noProof="0" dirty="0">
                          <a:solidFill>
                            <a:schemeClr val="tx1"/>
                          </a:solidFill>
                        </a:rPr>
                        <a:t>3</a:t>
                      </a:r>
                    </a:p>
                  </a:txBody>
                  <a:tcPr/>
                </a:tc>
                <a:tc>
                  <a:txBody>
                    <a:bodyPr/>
                    <a:lstStyle/>
                    <a:p>
                      <a:pPr algn="ctr"/>
                      <a:r>
                        <a:rPr lang="eu-ES" sz="1400" noProof="0" dirty="0">
                          <a:solidFill>
                            <a:schemeClr val="tx1"/>
                          </a:solidFill>
                        </a:rPr>
                        <a:t>10</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332872021"/>
                  </a:ext>
                </a:extLst>
              </a:tr>
              <a:tr h="370840">
                <a:tc>
                  <a:txBody>
                    <a:bodyPr/>
                    <a:lstStyle/>
                    <a:p>
                      <a:r>
                        <a:rPr lang="es-ES" sz="1400" noProof="0" dirty="0"/>
                        <a:t>3</a:t>
                      </a:r>
                      <a:endParaRPr lang="eu-ES" sz="1400" noProof="0" dirty="0"/>
                    </a:p>
                  </a:txBody>
                  <a:tcPr/>
                </a:tc>
                <a:tc>
                  <a:txBody>
                    <a:bodyPr/>
                    <a:lstStyle/>
                    <a:p>
                      <a:r>
                        <a:rPr lang="eu-ES" sz="1400" noProof="0" dirty="0">
                          <a:solidFill>
                            <a:schemeClr val="tx1"/>
                          </a:solidFill>
                        </a:rPr>
                        <a:t>Diputatu Nagusiaren</a:t>
                      </a:r>
                      <a:r>
                        <a:rPr lang="eu-ES" sz="1400" baseline="0" noProof="0" dirty="0">
                          <a:solidFill>
                            <a:schemeClr val="tx1"/>
                          </a:solidFill>
                        </a:rPr>
                        <a:t> Gabinetea</a:t>
                      </a:r>
                      <a:endParaRPr lang="eu-ES" sz="1400" noProof="0" dirty="0">
                        <a:solidFill>
                          <a:schemeClr val="tx1"/>
                        </a:solidFill>
                      </a:endParaRPr>
                    </a:p>
                  </a:txBody>
                  <a:tcPr/>
                </a:tc>
                <a:tc>
                  <a:txBody>
                    <a:bodyPr/>
                    <a:lstStyle/>
                    <a:p>
                      <a:pPr algn="ctr"/>
                      <a:r>
                        <a:rPr lang="eu-ES" sz="1400" noProof="0" dirty="0"/>
                        <a:t>3</a:t>
                      </a:r>
                    </a:p>
                  </a:txBody>
                  <a:tcPr/>
                </a:tc>
                <a:tc>
                  <a:txBody>
                    <a:bodyPr/>
                    <a:lstStyle/>
                    <a:p>
                      <a:pPr algn="ctr"/>
                      <a:r>
                        <a:rPr lang="eu-ES" sz="1400" noProof="0" dirty="0"/>
                        <a:t>0</a:t>
                      </a:r>
                    </a:p>
                  </a:txBody>
                  <a:tcPr/>
                </a:tc>
                <a:tc>
                  <a:txBody>
                    <a:bodyPr/>
                    <a:lstStyle/>
                    <a:p>
                      <a:pPr algn="ctr"/>
                      <a:r>
                        <a:rPr lang="eu-ES" sz="1400" noProof="0" dirty="0"/>
                        <a:t>3</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2759837782"/>
                  </a:ext>
                </a:extLst>
              </a:tr>
              <a:tr h="370840">
                <a:tc>
                  <a:txBody>
                    <a:bodyPr/>
                    <a:lstStyle/>
                    <a:p>
                      <a:r>
                        <a:rPr lang="eu-ES" sz="1400" noProof="0" dirty="0"/>
                        <a:t>4</a:t>
                      </a:r>
                    </a:p>
                  </a:txBody>
                  <a:tcPr/>
                </a:tc>
                <a:tc>
                  <a:txBody>
                    <a:bodyPr/>
                    <a:lstStyle/>
                    <a:p>
                      <a:r>
                        <a:rPr lang="eu-ES" sz="1400" noProof="0" dirty="0">
                          <a:solidFill>
                            <a:schemeClr val="tx1"/>
                          </a:solidFill>
                        </a:rPr>
                        <a:t>Alderdi</a:t>
                      </a:r>
                      <a:r>
                        <a:rPr lang="eu-ES" sz="1400" baseline="0" noProof="0" dirty="0">
                          <a:solidFill>
                            <a:schemeClr val="tx1"/>
                          </a:solidFill>
                        </a:rPr>
                        <a:t> politikoak</a:t>
                      </a:r>
                      <a:endParaRPr lang="eu-ES" sz="1400" noProof="0" dirty="0">
                        <a:solidFill>
                          <a:schemeClr val="tx1"/>
                        </a:solidFill>
                      </a:endParaRPr>
                    </a:p>
                  </a:txBody>
                  <a:tcPr/>
                </a:tc>
                <a:tc>
                  <a:txBody>
                    <a:bodyPr/>
                    <a:lstStyle/>
                    <a:p>
                      <a:pPr algn="ctr"/>
                      <a:r>
                        <a:rPr lang="eu-ES" sz="1400" noProof="0" dirty="0"/>
                        <a:t>2</a:t>
                      </a:r>
                    </a:p>
                  </a:txBody>
                  <a:tcPr/>
                </a:tc>
                <a:tc>
                  <a:txBody>
                    <a:bodyPr/>
                    <a:lstStyle/>
                    <a:p>
                      <a:pPr algn="ctr"/>
                      <a:r>
                        <a:rPr lang="eu-ES" sz="1400" noProof="0" dirty="0"/>
                        <a:t>3</a:t>
                      </a:r>
                    </a:p>
                  </a:txBody>
                  <a:tcPr/>
                </a:tc>
                <a:tc>
                  <a:txBody>
                    <a:bodyPr/>
                    <a:lstStyle/>
                    <a:p>
                      <a:pPr algn="ctr"/>
                      <a:r>
                        <a:rPr lang="eu-ES" sz="1400" noProof="0" dirty="0"/>
                        <a:t>5</a:t>
                      </a:r>
                    </a:p>
                  </a:txBody>
                  <a:tcPr/>
                </a:tc>
                <a:tc>
                  <a:txBody>
                    <a:bodyPr/>
                    <a:lstStyle/>
                    <a:p>
                      <a:pPr algn="ctr"/>
                      <a:r>
                        <a:rPr lang="eu-ES" sz="1400" noProof="0" dirty="0"/>
                        <a:t>Gaz</a:t>
                      </a:r>
                    </a:p>
                  </a:txBody>
                  <a:tcPr/>
                </a:tc>
                <a:extLst>
                  <a:ext uri="{0D108BD9-81ED-4DB2-BD59-A6C34878D82A}">
                    <a16:rowId xmlns:a16="http://schemas.microsoft.com/office/drawing/2014/main" val="342938358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16412925"/>
              </p:ext>
            </p:extLst>
          </p:nvPr>
        </p:nvGraphicFramePr>
        <p:xfrm>
          <a:off x="3441232" y="5893418"/>
          <a:ext cx="3587705" cy="741680"/>
        </p:xfrm>
        <a:graphic>
          <a:graphicData uri="http://schemas.openxmlformats.org/drawingml/2006/table">
            <a:tbl>
              <a:tblPr firstRow="1" bandRow="1">
                <a:tableStyleId>{6E25E649-3F16-4E02-A733-19D2CDBF48F0}</a:tableStyleId>
              </a:tblPr>
              <a:tblGrid>
                <a:gridCol w="1657241">
                  <a:extLst>
                    <a:ext uri="{9D8B030D-6E8A-4147-A177-3AD203B41FA5}">
                      <a16:colId xmlns:a16="http://schemas.microsoft.com/office/drawing/2014/main" val="1146143817"/>
                    </a:ext>
                  </a:extLst>
                </a:gridCol>
                <a:gridCol w="1930464">
                  <a:extLst>
                    <a:ext uri="{9D8B030D-6E8A-4147-A177-3AD203B41FA5}">
                      <a16:colId xmlns:a16="http://schemas.microsoft.com/office/drawing/2014/main" val="1658633810"/>
                    </a:ext>
                  </a:extLst>
                </a:gridCol>
              </a:tblGrid>
              <a:tr h="370840">
                <a:tc>
                  <a:txBody>
                    <a:bodyPr/>
                    <a:lstStyle/>
                    <a:p>
                      <a:pPr algn="ctr"/>
                      <a:r>
                        <a:rPr lang="eu-ES" sz="1400" noProof="0" dirty="0"/>
                        <a:t>Gizonezko %</a:t>
                      </a:r>
                    </a:p>
                  </a:txBody>
                  <a:tcPr>
                    <a:solidFill>
                      <a:schemeClr val="tx2"/>
                    </a:solidFill>
                  </a:tcPr>
                </a:tc>
                <a:tc>
                  <a:txBody>
                    <a:bodyPr/>
                    <a:lstStyle/>
                    <a:p>
                      <a:pPr algn="ctr"/>
                      <a:r>
                        <a:rPr lang="eu-ES" sz="1400" noProof="0" dirty="0"/>
                        <a:t>Emakumezko %</a:t>
                      </a:r>
                    </a:p>
                  </a:txBody>
                  <a:tcPr>
                    <a:solidFill>
                      <a:schemeClr val="tx2"/>
                    </a:solidFill>
                  </a:tcPr>
                </a:tc>
                <a:extLst>
                  <a:ext uri="{0D108BD9-81ED-4DB2-BD59-A6C34878D82A}">
                    <a16:rowId xmlns:a16="http://schemas.microsoft.com/office/drawing/2014/main" val="642652333"/>
                  </a:ext>
                </a:extLst>
              </a:tr>
              <a:tr h="370840">
                <a:tc>
                  <a:txBody>
                    <a:bodyPr/>
                    <a:lstStyle/>
                    <a:p>
                      <a:pPr algn="ctr"/>
                      <a:r>
                        <a:rPr lang="eu-ES" sz="1400" noProof="0" dirty="0">
                          <a:solidFill>
                            <a:schemeClr val="tx1"/>
                          </a:solidFill>
                        </a:rPr>
                        <a:t>66,7</a:t>
                      </a:r>
                    </a:p>
                  </a:txBody>
                  <a:tcPr/>
                </a:tc>
                <a:tc>
                  <a:txBody>
                    <a:bodyPr/>
                    <a:lstStyle/>
                    <a:p>
                      <a:pPr algn="ctr"/>
                      <a:r>
                        <a:rPr lang="eu-ES" sz="1400" noProof="0" dirty="0">
                          <a:solidFill>
                            <a:schemeClr val="tx1"/>
                          </a:solidFill>
                        </a:rPr>
                        <a:t>33,3</a:t>
                      </a:r>
                    </a:p>
                  </a:txBody>
                  <a:tcPr/>
                </a:tc>
                <a:extLst>
                  <a:ext uri="{0D108BD9-81ED-4DB2-BD59-A6C34878D82A}">
                    <a16:rowId xmlns:a16="http://schemas.microsoft.com/office/drawing/2014/main" val="194111796"/>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00496557"/>
              </p:ext>
            </p:extLst>
          </p:nvPr>
        </p:nvGraphicFramePr>
        <p:xfrm>
          <a:off x="7965619" y="5893418"/>
          <a:ext cx="1082104" cy="741680"/>
        </p:xfrm>
        <a:graphic>
          <a:graphicData uri="http://schemas.openxmlformats.org/drawingml/2006/table">
            <a:tbl>
              <a:tblPr firstRow="1" bandRow="1">
                <a:tableStyleId>{6E25E649-3F16-4E02-A733-19D2CDBF48F0}</a:tableStyleId>
              </a:tblPr>
              <a:tblGrid>
                <a:gridCol w="1082104">
                  <a:extLst>
                    <a:ext uri="{9D8B030D-6E8A-4147-A177-3AD203B41FA5}">
                      <a16:colId xmlns:a16="http://schemas.microsoft.com/office/drawing/2014/main" val="1451619622"/>
                    </a:ext>
                  </a:extLst>
                </a:gridCol>
              </a:tblGrid>
              <a:tr h="370840">
                <a:tc>
                  <a:txBody>
                    <a:bodyPr/>
                    <a:lstStyle/>
                    <a:p>
                      <a:pPr algn="ctr"/>
                      <a:r>
                        <a:rPr lang="eu-ES" sz="1400" noProof="0" dirty="0"/>
                        <a:t>Euskara %</a:t>
                      </a:r>
                    </a:p>
                  </a:txBody>
                  <a:tcPr>
                    <a:solidFill>
                      <a:schemeClr val="tx2"/>
                    </a:solidFill>
                  </a:tcPr>
                </a:tc>
                <a:extLst>
                  <a:ext uri="{0D108BD9-81ED-4DB2-BD59-A6C34878D82A}">
                    <a16:rowId xmlns:a16="http://schemas.microsoft.com/office/drawing/2014/main" val="2903737160"/>
                  </a:ext>
                </a:extLst>
              </a:tr>
              <a:tr h="370840">
                <a:tc>
                  <a:txBody>
                    <a:bodyPr/>
                    <a:lstStyle/>
                    <a:p>
                      <a:pPr algn="ctr"/>
                      <a:r>
                        <a:rPr lang="eu-ES" sz="1400" noProof="0" dirty="0">
                          <a:solidFill>
                            <a:schemeClr val="tx1"/>
                          </a:solidFill>
                        </a:rPr>
                        <a:t>75</a:t>
                      </a:r>
                    </a:p>
                  </a:txBody>
                  <a:tcPr/>
                </a:tc>
                <a:extLst>
                  <a:ext uri="{0D108BD9-81ED-4DB2-BD59-A6C34878D82A}">
                    <a16:rowId xmlns:a16="http://schemas.microsoft.com/office/drawing/2014/main" val="3502452662"/>
                  </a:ext>
                </a:extLst>
              </a:tr>
            </a:tbl>
          </a:graphicData>
        </a:graphic>
      </p:graphicFrame>
      <p:sp>
        <p:nvSpPr>
          <p:cNvPr id="9" name="Rectangle 38"/>
          <p:cNvSpPr>
            <a:spLocks noChangeArrowheads="1"/>
          </p:cNvSpPr>
          <p:nvPr/>
        </p:nvSpPr>
        <p:spPr bwMode="auto">
          <a:xfrm>
            <a:off x="298450" y="757814"/>
            <a:ext cx="9393238" cy="2493632"/>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just">
              <a:spcBef>
                <a:spcPts val="600"/>
              </a:spcBef>
              <a:spcAft>
                <a:spcPts val="0"/>
              </a:spcAft>
              <a:buClr>
                <a:srgbClr val="003399"/>
              </a:buClr>
              <a:buFont typeface="Wingdings" panose="05000000000000000000" pitchFamily="2" charset="2"/>
              <a:buChar char="ü"/>
              <a:defRPr/>
            </a:pPr>
            <a:r>
              <a:rPr lang="eu-ES" dirty="0">
                <a:latin typeface="+mn-lt"/>
              </a:rPr>
              <a:t>Diagnostikoa eta Marko Estrategikoaren definizioa lantzeko, alor ezberdinetako ikuspegia eta iritziak bildu nahi izan dira. Horretarako hainbat lan talde eta elkarrizketa saio egin dira.</a:t>
            </a:r>
          </a:p>
          <a:p>
            <a:pPr algn="just">
              <a:spcBef>
                <a:spcPts val="600"/>
              </a:spcBef>
              <a:spcAft>
                <a:spcPts val="0"/>
              </a:spcAft>
              <a:buClr>
                <a:srgbClr val="003399"/>
              </a:buClr>
              <a:buFont typeface="Wingdings" panose="05000000000000000000" pitchFamily="2" charset="2"/>
              <a:buChar char="ü"/>
              <a:defRPr/>
            </a:pPr>
            <a:endParaRPr lang="eu-ES" dirty="0">
              <a:latin typeface="+mn-lt"/>
            </a:endParaRPr>
          </a:p>
          <a:p>
            <a:pPr algn="just">
              <a:spcBef>
                <a:spcPts val="600"/>
              </a:spcBef>
              <a:spcAft>
                <a:spcPts val="0"/>
              </a:spcAft>
              <a:buClr>
                <a:srgbClr val="003399"/>
              </a:buClr>
              <a:buFont typeface="Wingdings" panose="05000000000000000000" pitchFamily="2" charset="2"/>
              <a:buChar char="ü"/>
              <a:defRPr/>
            </a:pPr>
            <a:r>
              <a:rPr lang="eu-ES" dirty="0">
                <a:latin typeface="+mn-lt"/>
              </a:rPr>
              <a:t>Guztira, 65 pertsonek hartu dute parte.</a:t>
            </a:r>
          </a:p>
          <a:p>
            <a:pPr algn="just">
              <a:spcBef>
                <a:spcPts val="600"/>
              </a:spcBef>
              <a:spcAft>
                <a:spcPts val="0"/>
              </a:spcAft>
              <a:buClr>
                <a:srgbClr val="003399"/>
              </a:buClr>
              <a:buFont typeface="Wingdings" panose="05000000000000000000" pitchFamily="2" charset="2"/>
              <a:buChar char="ü"/>
              <a:defRPr/>
            </a:pPr>
            <a:endParaRPr lang="eu-ES" dirty="0">
              <a:latin typeface="+mn-lt"/>
            </a:endParaRPr>
          </a:p>
          <a:p>
            <a:pPr algn="just">
              <a:spcBef>
                <a:spcPts val="600"/>
              </a:spcBef>
              <a:spcAft>
                <a:spcPts val="0"/>
              </a:spcAft>
              <a:buClr>
                <a:srgbClr val="003399"/>
              </a:buClr>
              <a:buFont typeface="Wingdings" panose="05000000000000000000" pitchFamily="2" charset="2"/>
              <a:buChar char="ü"/>
              <a:defRPr/>
            </a:pPr>
            <a:r>
              <a:rPr lang="eu-ES" dirty="0">
                <a:latin typeface="+mn-lt"/>
              </a:rPr>
              <a:t>Prozesu honetan, generoaren eta hizkuntzaren irizpideak kontuan hartu dira.</a:t>
            </a:r>
          </a:p>
          <a:p>
            <a:pPr algn="just">
              <a:spcBef>
                <a:spcPts val="600"/>
              </a:spcBef>
              <a:spcAft>
                <a:spcPts val="0"/>
              </a:spcAft>
              <a:buClr>
                <a:srgbClr val="003399"/>
              </a:buClr>
              <a:buFont typeface="Wingdings" panose="05000000000000000000" pitchFamily="2" charset="2"/>
              <a:buChar char="ü"/>
              <a:defRPr/>
            </a:pPr>
            <a:endParaRPr lang="eu-ES" dirty="0">
              <a:latin typeface="+mn-lt"/>
            </a:endParaRPr>
          </a:p>
          <a:p>
            <a:pPr algn="just">
              <a:spcBef>
                <a:spcPts val="600"/>
              </a:spcBef>
              <a:spcAft>
                <a:spcPts val="0"/>
              </a:spcAft>
              <a:buClr>
                <a:srgbClr val="003399"/>
              </a:buClr>
              <a:buFont typeface="Wingdings" panose="05000000000000000000" pitchFamily="2" charset="2"/>
              <a:buChar char="ü"/>
              <a:defRPr/>
            </a:pPr>
            <a:r>
              <a:rPr lang="eu-ES" dirty="0">
                <a:latin typeface="+mn-lt"/>
              </a:rPr>
              <a:t>Jarraian, eragile-taldekako sailkapen bat aurkezten da, parte-hartzaile kopurua, generoa, hizkuntza eta landutako gaiak zehaztuz: </a:t>
            </a:r>
          </a:p>
        </p:txBody>
      </p:sp>
      <p:sp>
        <p:nvSpPr>
          <p:cNvPr id="10"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396066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nvPr>
        </p:nvGraphicFramePr>
        <p:xfrm>
          <a:off x="288925" y="736600"/>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s-ES" sz="1800" b="1" i="0" u="none" strike="noStrike" cap="none" normalizeH="0" baseline="0" dirty="0">
                          <a:ln>
                            <a:noFill/>
                          </a:ln>
                          <a:solidFill>
                            <a:schemeClr val="bg1"/>
                          </a:solidFill>
                          <a:effectLst/>
                          <a:latin typeface="+mn-lt"/>
                        </a:rPr>
                        <a:t>KANPO ANALISIA</a:t>
                      </a:r>
                      <a:endParaRPr kumimoji="0" lang="eu-ES" sz="1800" b="1" i="0" u="none" strike="noStrike" cap="none" normalizeH="0" baseline="0" dirty="0">
                        <a:ln>
                          <a:noFill/>
                        </a:ln>
                        <a:solidFill>
                          <a:schemeClr val="bg1"/>
                        </a:solidFill>
                        <a:effectLst/>
                        <a:latin typeface="+mn-lt"/>
                      </a:endParaRP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58825"/>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252591785"/>
              </p:ext>
            </p:extLst>
          </p:nvPr>
        </p:nvGraphicFramePr>
        <p:xfrm>
          <a:off x="313179" y="1213814"/>
          <a:ext cx="8661720" cy="1828800"/>
        </p:xfrm>
        <a:graphic>
          <a:graphicData uri="http://schemas.openxmlformats.org/drawingml/2006/table">
            <a:tbl>
              <a:tblPr firstRow="1" bandRow="1">
                <a:tableStyleId>{6E25E649-3F16-4E02-A733-19D2CDBF48F0}</a:tableStyleId>
              </a:tblPr>
              <a:tblGrid>
                <a:gridCol w="445278">
                  <a:extLst>
                    <a:ext uri="{9D8B030D-6E8A-4147-A177-3AD203B41FA5}">
                      <a16:colId xmlns:a16="http://schemas.microsoft.com/office/drawing/2014/main" val="4011973811"/>
                    </a:ext>
                  </a:extLst>
                </a:gridCol>
                <a:gridCol w="2777109">
                  <a:extLst>
                    <a:ext uri="{9D8B030D-6E8A-4147-A177-3AD203B41FA5}">
                      <a16:colId xmlns:a16="http://schemas.microsoft.com/office/drawing/2014/main" val="1926172625"/>
                    </a:ext>
                  </a:extLst>
                </a:gridCol>
                <a:gridCol w="1546416">
                  <a:extLst>
                    <a:ext uri="{9D8B030D-6E8A-4147-A177-3AD203B41FA5}">
                      <a16:colId xmlns:a16="http://schemas.microsoft.com/office/drawing/2014/main" val="3699660177"/>
                    </a:ext>
                  </a:extLst>
                </a:gridCol>
                <a:gridCol w="1948356">
                  <a:extLst>
                    <a:ext uri="{9D8B030D-6E8A-4147-A177-3AD203B41FA5}">
                      <a16:colId xmlns:a16="http://schemas.microsoft.com/office/drawing/2014/main" val="1939275827"/>
                    </a:ext>
                  </a:extLst>
                </a:gridCol>
                <a:gridCol w="862457">
                  <a:extLst>
                    <a:ext uri="{9D8B030D-6E8A-4147-A177-3AD203B41FA5}">
                      <a16:colId xmlns:a16="http://schemas.microsoft.com/office/drawing/2014/main" val="1826315818"/>
                    </a:ext>
                  </a:extLst>
                </a:gridCol>
                <a:gridCol w="1082104">
                  <a:extLst>
                    <a:ext uri="{9D8B030D-6E8A-4147-A177-3AD203B41FA5}">
                      <a16:colId xmlns:a16="http://schemas.microsoft.com/office/drawing/2014/main" val="3974479473"/>
                    </a:ext>
                  </a:extLst>
                </a:gridCol>
              </a:tblGrid>
              <a:tr h="304800">
                <a:tc>
                  <a:txBody>
                    <a:bodyPr/>
                    <a:lstStyle/>
                    <a:p>
                      <a:r>
                        <a:rPr lang="eu-ES" sz="1400" noProof="0" dirty="0"/>
                        <a:t>Zk.</a:t>
                      </a:r>
                    </a:p>
                  </a:txBody>
                  <a:tcPr>
                    <a:solidFill>
                      <a:schemeClr val="tx2"/>
                    </a:solidFill>
                  </a:tcPr>
                </a:tc>
                <a:tc>
                  <a:txBody>
                    <a:bodyPr/>
                    <a:lstStyle/>
                    <a:p>
                      <a:r>
                        <a:rPr lang="eu-ES" sz="1400" noProof="0" dirty="0"/>
                        <a:t>ERAGILE TALDEA</a:t>
                      </a:r>
                    </a:p>
                  </a:txBody>
                  <a:tcPr>
                    <a:solidFill>
                      <a:schemeClr val="tx2"/>
                    </a:solidFill>
                  </a:tcPr>
                </a:tc>
                <a:tc>
                  <a:txBody>
                    <a:bodyPr/>
                    <a:lstStyle/>
                    <a:p>
                      <a:pPr algn="ctr"/>
                      <a:r>
                        <a:rPr lang="eu-ES" sz="1400" noProof="0" dirty="0"/>
                        <a:t>Gizonezko kop.</a:t>
                      </a:r>
                    </a:p>
                  </a:txBody>
                  <a:tcPr>
                    <a:solidFill>
                      <a:schemeClr val="tx2"/>
                    </a:solidFill>
                  </a:tcPr>
                </a:tc>
                <a:tc>
                  <a:txBody>
                    <a:bodyPr/>
                    <a:lstStyle/>
                    <a:p>
                      <a:pPr algn="ctr"/>
                      <a:r>
                        <a:rPr lang="eu-ES" sz="1400" noProof="0" dirty="0"/>
                        <a:t>Emakumezko kop.</a:t>
                      </a:r>
                    </a:p>
                  </a:txBody>
                  <a:tcPr>
                    <a:solidFill>
                      <a:schemeClr val="tx2"/>
                    </a:solidFill>
                  </a:tcPr>
                </a:tc>
                <a:tc>
                  <a:txBody>
                    <a:bodyPr/>
                    <a:lstStyle/>
                    <a:p>
                      <a:pPr algn="ctr"/>
                      <a:r>
                        <a:rPr lang="eu-ES" sz="1400" noProof="0" dirty="0"/>
                        <a:t>Guztira</a:t>
                      </a:r>
                    </a:p>
                  </a:txBody>
                  <a:tcPr>
                    <a:solidFill>
                      <a:schemeClr val="tx2"/>
                    </a:solidFill>
                  </a:tcPr>
                </a:tc>
                <a:tc>
                  <a:txBody>
                    <a:bodyPr/>
                    <a:lstStyle/>
                    <a:p>
                      <a:pPr algn="ctr"/>
                      <a:r>
                        <a:rPr lang="eu-ES" sz="1400" noProof="0" dirty="0"/>
                        <a:t>Hizkuntza</a:t>
                      </a:r>
                    </a:p>
                  </a:txBody>
                  <a:tcPr>
                    <a:solidFill>
                      <a:schemeClr val="tx2"/>
                    </a:solidFill>
                  </a:tcPr>
                </a:tc>
                <a:extLst>
                  <a:ext uri="{0D108BD9-81ED-4DB2-BD59-A6C34878D82A}">
                    <a16:rowId xmlns:a16="http://schemas.microsoft.com/office/drawing/2014/main" val="1359769901"/>
                  </a:ext>
                </a:extLst>
              </a:tr>
              <a:tr h="304800">
                <a:tc>
                  <a:txBody>
                    <a:bodyPr/>
                    <a:lstStyle/>
                    <a:p>
                      <a:r>
                        <a:rPr lang="eu-ES" sz="1400" noProof="0" dirty="0"/>
                        <a:t>1</a:t>
                      </a:r>
                    </a:p>
                  </a:txBody>
                  <a:tcPr/>
                </a:tc>
                <a:tc>
                  <a:txBody>
                    <a:bodyPr/>
                    <a:lstStyle/>
                    <a:p>
                      <a:r>
                        <a:rPr lang="eu-ES" sz="1400" noProof="0" dirty="0"/>
                        <a:t>Udalak</a:t>
                      </a:r>
                    </a:p>
                  </a:txBody>
                  <a:tcPr/>
                </a:tc>
                <a:tc>
                  <a:txBody>
                    <a:bodyPr/>
                    <a:lstStyle/>
                    <a:p>
                      <a:pPr algn="ctr"/>
                      <a:r>
                        <a:rPr lang="eu-ES" sz="1400" noProof="0" dirty="0"/>
                        <a:t>0</a:t>
                      </a:r>
                    </a:p>
                  </a:txBody>
                  <a:tcPr/>
                </a:tc>
                <a:tc>
                  <a:txBody>
                    <a:bodyPr/>
                    <a:lstStyle/>
                    <a:p>
                      <a:pPr algn="ctr"/>
                      <a:r>
                        <a:rPr lang="eu-ES" sz="1400" noProof="0" dirty="0"/>
                        <a:t>8</a:t>
                      </a:r>
                    </a:p>
                  </a:txBody>
                  <a:tcPr/>
                </a:tc>
                <a:tc>
                  <a:txBody>
                    <a:bodyPr/>
                    <a:lstStyle/>
                    <a:p>
                      <a:pPr algn="ctr"/>
                      <a:r>
                        <a:rPr lang="eu-ES" sz="1400" noProof="0" dirty="0"/>
                        <a:t>8</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3897469923"/>
                  </a:ext>
                </a:extLst>
              </a:tr>
              <a:tr h="304800">
                <a:tc>
                  <a:txBody>
                    <a:bodyPr/>
                    <a:lstStyle/>
                    <a:p>
                      <a:r>
                        <a:rPr lang="eu-ES" sz="1400" noProof="0" dirty="0"/>
                        <a:t>2</a:t>
                      </a:r>
                    </a:p>
                  </a:txBody>
                  <a:tcPr/>
                </a:tc>
                <a:tc>
                  <a:txBody>
                    <a:bodyPr/>
                    <a:lstStyle/>
                    <a:p>
                      <a:r>
                        <a:rPr lang="eu-ES" sz="1400" noProof="0" dirty="0"/>
                        <a:t>Parte hartzean</a:t>
                      </a:r>
                      <a:r>
                        <a:rPr lang="eu-ES" sz="1400" baseline="0" noProof="0" dirty="0"/>
                        <a:t> adituak</a:t>
                      </a:r>
                      <a:endParaRPr lang="eu-ES" sz="1400" noProof="0" dirty="0"/>
                    </a:p>
                  </a:txBody>
                  <a:tcPr/>
                </a:tc>
                <a:tc>
                  <a:txBody>
                    <a:bodyPr/>
                    <a:lstStyle/>
                    <a:p>
                      <a:pPr algn="ctr"/>
                      <a:r>
                        <a:rPr lang="eu-ES" sz="1400" noProof="0" dirty="0"/>
                        <a:t>4</a:t>
                      </a:r>
                    </a:p>
                  </a:txBody>
                  <a:tcPr/>
                </a:tc>
                <a:tc>
                  <a:txBody>
                    <a:bodyPr/>
                    <a:lstStyle/>
                    <a:p>
                      <a:pPr algn="ctr"/>
                      <a:r>
                        <a:rPr lang="eu-ES" sz="1400" noProof="0" dirty="0"/>
                        <a:t>2</a:t>
                      </a:r>
                    </a:p>
                  </a:txBody>
                  <a:tcPr/>
                </a:tc>
                <a:tc>
                  <a:txBody>
                    <a:bodyPr/>
                    <a:lstStyle/>
                    <a:p>
                      <a:pPr algn="ctr"/>
                      <a:r>
                        <a:rPr lang="eu-ES" sz="1400" noProof="0" dirty="0"/>
                        <a:t>6</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332872021"/>
                  </a:ext>
                </a:extLst>
              </a:tr>
              <a:tr h="304800">
                <a:tc>
                  <a:txBody>
                    <a:bodyPr/>
                    <a:lstStyle/>
                    <a:p>
                      <a:r>
                        <a:rPr lang="eu-ES" sz="1400" noProof="0" dirty="0"/>
                        <a:t>3</a:t>
                      </a:r>
                    </a:p>
                  </a:txBody>
                  <a:tcPr/>
                </a:tc>
                <a:tc>
                  <a:txBody>
                    <a:bodyPr/>
                    <a:lstStyle/>
                    <a:p>
                      <a:r>
                        <a:rPr lang="eu-ES" sz="1400" noProof="0" dirty="0"/>
                        <a:t>Teknologian adituak</a:t>
                      </a:r>
                    </a:p>
                  </a:txBody>
                  <a:tcPr/>
                </a:tc>
                <a:tc>
                  <a:txBody>
                    <a:bodyPr/>
                    <a:lstStyle/>
                    <a:p>
                      <a:pPr algn="ctr"/>
                      <a:r>
                        <a:rPr lang="eu-ES" sz="1400" noProof="0" dirty="0"/>
                        <a:t>8</a:t>
                      </a:r>
                    </a:p>
                  </a:txBody>
                  <a:tcPr/>
                </a:tc>
                <a:tc>
                  <a:txBody>
                    <a:bodyPr/>
                    <a:lstStyle/>
                    <a:p>
                      <a:pPr algn="ctr"/>
                      <a:r>
                        <a:rPr lang="eu-ES" sz="1400" noProof="0" dirty="0"/>
                        <a:t>3</a:t>
                      </a:r>
                    </a:p>
                  </a:txBody>
                  <a:tcPr/>
                </a:tc>
                <a:tc>
                  <a:txBody>
                    <a:bodyPr/>
                    <a:lstStyle/>
                    <a:p>
                      <a:pPr algn="ctr"/>
                      <a:r>
                        <a:rPr lang="eu-ES" sz="1400" noProof="0" dirty="0"/>
                        <a:t>11</a:t>
                      </a:r>
                    </a:p>
                  </a:txBody>
                  <a:tcPr/>
                </a:tc>
                <a:tc>
                  <a:txBody>
                    <a:bodyPr/>
                    <a:lstStyle/>
                    <a:p>
                      <a:pPr algn="ctr"/>
                      <a:r>
                        <a:rPr lang="eu-ES" sz="1400" noProof="0" dirty="0"/>
                        <a:t>Gaz</a:t>
                      </a:r>
                    </a:p>
                  </a:txBody>
                  <a:tcPr/>
                </a:tc>
                <a:extLst>
                  <a:ext uri="{0D108BD9-81ED-4DB2-BD59-A6C34878D82A}">
                    <a16:rowId xmlns:a16="http://schemas.microsoft.com/office/drawing/2014/main" val="3760702081"/>
                  </a:ext>
                </a:extLst>
              </a:tr>
              <a:tr h="304800">
                <a:tc>
                  <a:txBody>
                    <a:bodyPr/>
                    <a:lstStyle/>
                    <a:p>
                      <a:r>
                        <a:rPr lang="eu-ES" sz="1400" noProof="0" dirty="0"/>
                        <a:t>4</a:t>
                      </a:r>
                    </a:p>
                  </a:txBody>
                  <a:tcPr/>
                </a:tc>
                <a:tc>
                  <a:txBody>
                    <a:bodyPr/>
                    <a:lstStyle/>
                    <a:p>
                      <a:r>
                        <a:rPr lang="eu-ES" sz="1400" noProof="0" dirty="0"/>
                        <a:t>Garapen Agentziak</a:t>
                      </a:r>
                    </a:p>
                  </a:txBody>
                  <a:tcPr/>
                </a:tc>
                <a:tc>
                  <a:txBody>
                    <a:bodyPr/>
                    <a:lstStyle/>
                    <a:p>
                      <a:pPr algn="ctr"/>
                      <a:r>
                        <a:rPr lang="eu-ES" sz="1400" noProof="0" dirty="0"/>
                        <a:t>4</a:t>
                      </a:r>
                    </a:p>
                  </a:txBody>
                  <a:tcPr/>
                </a:tc>
                <a:tc>
                  <a:txBody>
                    <a:bodyPr/>
                    <a:lstStyle/>
                    <a:p>
                      <a:pPr algn="ctr"/>
                      <a:r>
                        <a:rPr lang="eu-ES" sz="1400" noProof="0" dirty="0"/>
                        <a:t>6</a:t>
                      </a:r>
                    </a:p>
                  </a:txBody>
                  <a:tcPr/>
                </a:tc>
                <a:tc>
                  <a:txBody>
                    <a:bodyPr/>
                    <a:lstStyle/>
                    <a:p>
                      <a:pPr algn="ctr"/>
                      <a:r>
                        <a:rPr lang="eu-ES" sz="1400" noProof="0" dirty="0"/>
                        <a:t>10</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1819658302"/>
                  </a:ext>
                </a:extLst>
              </a:tr>
              <a:tr h="304800">
                <a:tc>
                  <a:txBody>
                    <a:bodyPr/>
                    <a:lstStyle/>
                    <a:p>
                      <a:r>
                        <a:rPr lang="eu-ES" sz="1400" noProof="0" dirty="0"/>
                        <a:t>5</a:t>
                      </a:r>
                    </a:p>
                  </a:txBody>
                  <a:tcPr/>
                </a:tc>
                <a:tc>
                  <a:txBody>
                    <a:bodyPr/>
                    <a:lstStyle/>
                    <a:p>
                      <a:r>
                        <a:rPr lang="eu-ES" sz="1400" noProof="0" dirty="0"/>
                        <a:t>Herritar eragileak</a:t>
                      </a:r>
                    </a:p>
                  </a:txBody>
                  <a:tcPr/>
                </a:tc>
                <a:tc>
                  <a:txBody>
                    <a:bodyPr/>
                    <a:lstStyle/>
                    <a:p>
                      <a:pPr algn="ctr"/>
                      <a:r>
                        <a:rPr lang="eu-ES" sz="1400" noProof="0" dirty="0"/>
                        <a:t>5</a:t>
                      </a:r>
                    </a:p>
                  </a:txBody>
                  <a:tcPr/>
                </a:tc>
                <a:tc>
                  <a:txBody>
                    <a:bodyPr/>
                    <a:lstStyle/>
                    <a:p>
                      <a:pPr algn="ctr"/>
                      <a:r>
                        <a:rPr lang="eu-ES" sz="1400" noProof="0" dirty="0"/>
                        <a:t>3</a:t>
                      </a:r>
                    </a:p>
                  </a:txBody>
                  <a:tcPr/>
                </a:tc>
                <a:tc>
                  <a:txBody>
                    <a:bodyPr/>
                    <a:lstStyle/>
                    <a:p>
                      <a:pPr algn="ctr"/>
                      <a:r>
                        <a:rPr lang="eu-ES" sz="1400" noProof="0" dirty="0"/>
                        <a:t>8</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34265182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827195277"/>
              </p:ext>
            </p:extLst>
          </p:nvPr>
        </p:nvGraphicFramePr>
        <p:xfrm>
          <a:off x="327029" y="3887758"/>
          <a:ext cx="8720694" cy="2133600"/>
        </p:xfrm>
        <a:graphic>
          <a:graphicData uri="http://schemas.openxmlformats.org/drawingml/2006/table">
            <a:tbl>
              <a:tblPr firstRow="1" bandRow="1">
                <a:tableStyleId>{6E25E649-3F16-4E02-A733-19D2CDBF48F0}</a:tableStyleId>
              </a:tblPr>
              <a:tblGrid>
                <a:gridCol w="448826">
                  <a:extLst>
                    <a:ext uri="{9D8B030D-6E8A-4147-A177-3AD203B41FA5}">
                      <a16:colId xmlns:a16="http://schemas.microsoft.com/office/drawing/2014/main" val="4011973811"/>
                    </a:ext>
                  </a:extLst>
                </a:gridCol>
                <a:gridCol w="2743200">
                  <a:extLst>
                    <a:ext uri="{9D8B030D-6E8A-4147-A177-3AD203B41FA5}">
                      <a16:colId xmlns:a16="http://schemas.microsoft.com/office/drawing/2014/main" val="1926172625"/>
                    </a:ext>
                  </a:extLst>
                </a:gridCol>
                <a:gridCol w="1546416">
                  <a:extLst>
                    <a:ext uri="{9D8B030D-6E8A-4147-A177-3AD203B41FA5}">
                      <a16:colId xmlns:a16="http://schemas.microsoft.com/office/drawing/2014/main" val="1456810238"/>
                    </a:ext>
                  </a:extLst>
                </a:gridCol>
                <a:gridCol w="1983883">
                  <a:extLst>
                    <a:ext uri="{9D8B030D-6E8A-4147-A177-3AD203B41FA5}">
                      <a16:colId xmlns:a16="http://schemas.microsoft.com/office/drawing/2014/main" val="2506224217"/>
                    </a:ext>
                  </a:extLst>
                </a:gridCol>
                <a:gridCol w="886322">
                  <a:extLst>
                    <a:ext uri="{9D8B030D-6E8A-4147-A177-3AD203B41FA5}">
                      <a16:colId xmlns:a16="http://schemas.microsoft.com/office/drawing/2014/main" val="4213894708"/>
                    </a:ext>
                  </a:extLst>
                </a:gridCol>
                <a:gridCol w="1112047">
                  <a:extLst>
                    <a:ext uri="{9D8B030D-6E8A-4147-A177-3AD203B41FA5}">
                      <a16:colId xmlns:a16="http://schemas.microsoft.com/office/drawing/2014/main" val="1031114585"/>
                    </a:ext>
                  </a:extLst>
                </a:gridCol>
              </a:tblGrid>
              <a:tr h="304800">
                <a:tc>
                  <a:txBody>
                    <a:bodyPr/>
                    <a:lstStyle/>
                    <a:p>
                      <a:r>
                        <a:rPr lang="eu-ES" sz="1400" noProof="0" dirty="0"/>
                        <a:t>Zk.</a:t>
                      </a:r>
                    </a:p>
                  </a:txBody>
                  <a:tcPr>
                    <a:solidFill>
                      <a:schemeClr val="tx2"/>
                    </a:solidFill>
                  </a:tcPr>
                </a:tc>
                <a:tc>
                  <a:txBody>
                    <a:bodyPr/>
                    <a:lstStyle/>
                    <a:p>
                      <a:r>
                        <a:rPr lang="eu-ES" sz="1400" noProof="0" dirty="0"/>
                        <a:t>ELKARRIZKETAK</a:t>
                      </a:r>
                    </a:p>
                  </a:txBody>
                  <a:tcPr>
                    <a:solidFill>
                      <a:schemeClr val="tx2"/>
                    </a:solidFill>
                  </a:tcPr>
                </a:tc>
                <a:tc>
                  <a:txBody>
                    <a:bodyPr/>
                    <a:lstStyle/>
                    <a:p>
                      <a:pPr algn="ctr"/>
                      <a:r>
                        <a:rPr lang="eu-ES" sz="1400" noProof="0" dirty="0"/>
                        <a:t>Gizonezko kop.</a:t>
                      </a:r>
                    </a:p>
                  </a:txBody>
                  <a:tcPr>
                    <a:solidFill>
                      <a:schemeClr val="tx2"/>
                    </a:solidFill>
                  </a:tcPr>
                </a:tc>
                <a:tc>
                  <a:txBody>
                    <a:bodyPr/>
                    <a:lstStyle/>
                    <a:p>
                      <a:pPr algn="ctr"/>
                      <a:r>
                        <a:rPr lang="eu-ES" sz="1400" noProof="0" dirty="0"/>
                        <a:t>Emakumezko kop.</a:t>
                      </a:r>
                    </a:p>
                  </a:txBody>
                  <a:tcPr>
                    <a:solidFill>
                      <a:schemeClr val="tx2"/>
                    </a:solidFill>
                  </a:tcPr>
                </a:tc>
                <a:tc>
                  <a:txBody>
                    <a:bodyPr/>
                    <a:lstStyle/>
                    <a:p>
                      <a:pPr algn="ctr"/>
                      <a:r>
                        <a:rPr lang="eu-ES" sz="1400" noProof="0" dirty="0"/>
                        <a:t>Guztira</a:t>
                      </a:r>
                    </a:p>
                  </a:txBody>
                  <a:tcPr>
                    <a:solidFill>
                      <a:schemeClr val="tx2"/>
                    </a:solidFill>
                  </a:tcPr>
                </a:tc>
                <a:tc>
                  <a:txBody>
                    <a:bodyPr/>
                    <a:lstStyle/>
                    <a:p>
                      <a:pPr algn="ctr"/>
                      <a:r>
                        <a:rPr lang="eu-ES" sz="1400" noProof="0" dirty="0"/>
                        <a:t>Hizkuntza</a:t>
                      </a:r>
                    </a:p>
                  </a:txBody>
                  <a:tcPr>
                    <a:solidFill>
                      <a:schemeClr val="tx2"/>
                    </a:solidFill>
                  </a:tcPr>
                </a:tc>
                <a:extLst>
                  <a:ext uri="{0D108BD9-81ED-4DB2-BD59-A6C34878D82A}">
                    <a16:rowId xmlns:a16="http://schemas.microsoft.com/office/drawing/2014/main" val="1359769901"/>
                  </a:ext>
                </a:extLst>
              </a:tr>
              <a:tr h="304800">
                <a:tc>
                  <a:txBody>
                    <a:bodyPr/>
                    <a:lstStyle/>
                    <a:p>
                      <a:r>
                        <a:rPr lang="eu-ES" sz="1400" noProof="0" dirty="0"/>
                        <a:t>1</a:t>
                      </a:r>
                    </a:p>
                  </a:txBody>
                  <a:tcPr/>
                </a:tc>
                <a:tc>
                  <a:txBody>
                    <a:bodyPr/>
                    <a:lstStyle/>
                    <a:p>
                      <a:r>
                        <a:rPr lang="eu-ES" sz="1400" noProof="0" dirty="0">
                          <a:solidFill>
                            <a:schemeClr val="tx1"/>
                          </a:solidFill>
                        </a:rPr>
                        <a:t>Alfonso</a:t>
                      </a:r>
                      <a:r>
                        <a:rPr lang="eu-ES" sz="1400" baseline="0" noProof="0" dirty="0">
                          <a:solidFill>
                            <a:schemeClr val="tx1"/>
                          </a:solidFill>
                        </a:rPr>
                        <a:t> </a:t>
                      </a:r>
                      <a:r>
                        <a:rPr lang="eu-ES" sz="1400" baseline="0" noProof="0" dirty="0" err="1">
                          <a:solidFill>
                            <a:schemeClr val="tx1"/>
                          </a:solidFill>
                        </a:rPr>
                        <a:t>Unceta</a:t>
                      </a:r>
                      <a:endParaRPr lang="eu-ES" sz="1400" noProof="0" dirty="0">
                        <a:solidFill>
                          <a:schemeClr val="tx1"/>
                        </a:solidFill>
                      </a:endParaRPr>
                    </a:p>
                  </a:txBody>
                  <a:tcPr/>
                </a:tc>
                <a:tc>
                  <a:txBody>
                    <a:bodyPr/>
                    <a:lstStyle/>
                    <a:p>
                      <a:pPr algn="ctr"/>
                      <a:r>
                        <a:rPr lang="eu-ES" sz="1400" noProof="0" dirty="0"/>
                        <a:t>1</a:t>
                      </a:r>
                    </a:p>
                  </a:txBody>
                  <a:tcPr/>
                </a:tc>
                <a:tc>
                  <a:txBody>
                    <a:bodyPr/>
                    <a:lstStyle/>
                    <a:p>
                      <a:pPr algn="ctr"/>
                      <a:r>
                        <a:rPr lang="eu-ES" sz="1400" noProof="0" dirty="0"/>
                        <a:t>0</a:t>
                      </a:r>
                    </a:p>
                  </a:txBody>
                  <a:tcPr/>
                </a:tc>
                <a:tc>
                  <a:txBody>
                    <a:bodyPr/>
                    <a:lstStyle/>
                    <a:p>
                      <a:pPr algn="ctr"/>
                      <a:r>
                        <a:rPr lang="eu-ES" sz="1400" noProof="0" dirty="0"/>
                        <a:t>1</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3897469923"/>
                  </a:ext>
                </a:extLst>
              </a:tr>
              <a:tr h="304800">
                <a:tc>
                  <a:txBody>
                    <a:bodyPr/>
                    <a:lstStyle/>
                    <a:p>
                      <a:r>
                        <a:rPr lang="eu-ES" sz="1400" noProof="0" dirty="0"/>
                        <a:t>2</a:t>
                      </a:r>
                    </a:p>
                  </a:txBody>
                  <a:tcPr/>
                </a:tc>
                <a:tc>
                  <a:txBody>
                    <a:bodyPr/>
                    <a:lstStyle/>
                    <a:p>
                      <a:r>
                        <a:rPr lang="eu-ES" sz="1400" noProof="0" dirty="0">
                          <a:solidFill>
                            <a:schemeClr val="tx1"/>
                          </a:solidFill>
                        </a:rPr>
                        <a:t>Quim Brugué</a:t>
                      </a:r>
                    </a:p>
                  </a:txBody>
                  <a:tcPr/>
                </a:tc>
                <a:tc>
                  <a:txBody>
                    <a:bodyPr/>
                    <a:lstStyle/>
                    <a:p>
                      <a:pPr algn="ctr"/>
                      <a:r>
                        <a:rPr lang="eu-ES" sz="1400" noProof="0" dirty="0"/>
                        <a:t>1</a:t>
                      </a:r>
                    </a:p>
                  </a:txBody>
                  <a:tcPr/>
                </a:tc>
                <a:tc>
                  <a:txBody>
                    <a:bodyPr/>
                    <a:lstStyle/>
                    <a:p>
                      <a:pPr algn="ctr"/>
                      <a:r>
                        <a:rPr lang="eu-ES" sz="1400" noProof="0" dirty="0"/>
                        <a:t>0</a:t>
                      </a:r>
                    </a:p>
                  </a:txBody>
                  <a:tcPr/>
                </a:tc>
                <a:tc>
                  <a:txBody>
                    <a:bodyPr/>
                    <a:lstStyle/>
                    <a:p>
                      <a:pPr algn="ctr"/>
                      <a:r>
                        <a:rPr lang="eu-ES" sz="1400" noProof="0" dirty="0"/>
                        <a:t>1</a:t>
                      </a:r>
                    </a:p>
                  </a:txBody>
                  <a:tcPr/>
                </a:tc>
                <a:tc>
                  <a:txBody>
                    <a:bodyPr/>
                    <a:lstStyle/>
                    <a:p>
                      <a:pPr algn="ctr"/>
                      <a:r>
                        <a:rPr lang="eu-ES" sz="1400" noProof="0" dirty="0"/>
                        <a:t>Gaz</a:t>
                      </a:r>
                    </a:p>
                  </a:txBody>
                  <a:tcPr/>
                </a:tc>
                <a:extLst>
                  <a:ext uri="{0D108BD9-81ED-4DB2-BD59-A6C34878D82A}">
                    <a16:rowId xmlns:a16="http://schemas.microsoft.com/office/drawing/2014/main" val="332872021"/>
                  </a:ext>
                </a:extLst>
              </a:tr>
              <a:tr h="304800">
                <a:tc>
                  <a:txBody>
                    <a:bodyPr/>
                    <a:lstStyle/>
                    <a:p>
                      <a:r>
                        <a:rPr lang="eu-ES" sz="1400" noProof="0" dirty="0"/>
                        <a:t>3</a:t>
                      </a:r>
                    </a:p>
                  </a:txBody>
                  <a:tcPr/>
                </a:tc>
                <a:tc>
                  <a:txBody>
                    <a:bodyPr/>
                    <a:lstStyle/>
                    <a:p>
                      <a:r>
                        <a:rPr lang="eu-ES" sz="1400" noProof="0" dirty="0">
                          <a:solidFill>
                            <a:schemeClr val="tx1"/>
                          </a:solidFill>
                        </a:rPr>
                        <a:t>Juanjo Álvarez</a:t>
                      </a:r>
                    </a:p>
                  </a:txBody>
                  <a:tcPr/>
                </a:tc>
                <a:tc>
                  <a:txBody>
                    <a:bodyPr/>
                    <a:lstStyle/>
                    <a:p>
                      <a:pPr algn="ctr"/>
                      <a:r>
                        <a:rPr lang="eu-ES" sz="1400" noProof="0" dirty="0"/>
                        <a:t>1</a:t>
                      </a:r>
                    </a:p>
                  </a:txBody>
                  <a:tcPr/>
                </a:tc>
                <a:tc>
                  <a:txBody>
                    <a:bodyPr/>
                    <a:lstStyle/>
                    <a:p>
                      <a:pPr algn="ctr"/>
                      <a:r>
                        <a:rPr lang="eu-ES" sz="1400" noProof="0" dirty="0"/>
                        <a:t>0</a:t>
                      </a:r>
                    </a:p>
                  </a:txBody>
                  <a:tcPr/>
                </a:tc>
                <a:tc>
                  <a:txBody>
                    <a:bodyPr/>
                    <a:lstStyle/>
                    <a:p>
                      <a:pPr algn="ctr"/>
                      <a:r>
                        <a:rPr lang="eu-ES" sz="1400" noProof="0" dirty="0"/>
                        <a:t>1</a:t>
                      </a:r>
                    </a:p>
                  </a:txBody>
                  <a:tcPr/>
                </a:tc>
                <a:tc>
                  <a:txBody>
                    <a:bodyPr/>
                    <a:lstStyle/>
                    <a:p>
                      <a:pPr algn="ctr"/>
                      <a:r>
                        <a:rPr lang="eu-ES" sz="1400" noProof="0" dirty="0"/>
                        <a:t>Gaz</a:t>
                      </a:r>
                    </a:p>
                  </a:txBody>
                  <a:tcPr/>
                </a:tc>
                <a:extLst>
                  <a:ext uri="{0D108BD9-81ED-4DB2-BD59-A6C34878D82A}">
                    <a16:rowId xmlns:a16="http://schemas.microsoft.com/office/drawing/2014/main" val="3760702081"/>
                  </a:ext>
                </a:extLst>
              </a:tr>
              <a:tr h="304800">
                <a:tc>
                  <a:txBody>
                    <a:bodyPr/>
                    <a:lstStyle/>
                    <a:p>
                      <a:r>
                        <a:rPr lang="eu-ES" sz="1400" noProof="0" dirty="0"/>
                        <a:t>4</a:t>
                      </a:r>
                    </a:p>
                  </a:txBody>
                  <a:tcPr/>
                </a:tc>
                <a:tc>
                  <a:txBody>
                    <a:bodyPr/>
                    <a:lstStyle/>
                    <a:p>
                      <a:r>
                        <a:rPr lang="eu-ES" sz="1400" noProof="0" dirty="0">
                          <a:solidFill>
                            <a:schemeClr val="tx1"/>
                          </a:solidFill>
                        </a:rPr>
                        <a:t>Alberto Lopez Basaguren</a:t>
                      </a:r>
                    </a:p>
                  </a:txBody>
                  <a:tcPr/>
                </a:tc>
                <a:tc>
                  <a:txBody>
                    <a:bodyPr/>
                    <a:lstStyle/>
                    <a:p>
                      <a:pPr algn="ctr"/>
                      <a:r>
                        <a:rPr lang="eu-ES" sz="1400" noProof="0" dirty="0"/>
                        <a:t>1</a:t>
                      </a:r>
                    </a:p>
                  </a:txBody>
                  <a:tcPr/>
                </a:tc>
                <a:tc>
                  <a:txBody>
                    <a:bodyPr/>
                    <a:lstStyle/>
                    <a:p>
                      <a:pPr algn="ctr"/>
                      <a:r>
                        <a:rPr lang="eu-ES" sz="1400" noProof="0" dirty="0"/>
                        <a:t>0</a:t>
                      </a:r>
                    </a:p>
                  </a:txBody>
                  <a:tcPr/>
                </a:tc>
                <a:tc>
                  <a:txBody>
                    <a:bodyPr/>
                    <a:lstStyle/>
                    <a:p>
                      <a:pPr algn="ctr"/>
                      <a:r>
                        <a:rPr lang="eu-ES" sz="1400" noProof="0" dirty="0"/>
                        <a:t>1</a:t>
                      </a:r>
                    </a:p>
                  </a:txBody>
                  <a:tcPr/>
                </a:tc>
                <a:tc>
                  <a:txBody>
                    <a:bodyPr/>
                    <a:lstStyle/>
                    <a:p>
                      <a:pPr algn="ctr"/>
                      <a:r>
                        <a:rPr lang="eu-ES" sz="1400" noProof="0" dirty="0"/>
                        <a:t>Gaz</a:t>
                      </a:r>
                    </a:p>
                  </a:txBody>
                  <a:tcPr/>
                </a:tc>
                <a:extLst>
                  <a:ext uri="{0D108BD9-81ED-4DB2-BD59-A6C34878D82A}">
                    <a16:rowId xmlns:a16="http://schemas.microsoft.com/office/drawing/2014/main" val="1819658302"/>
                  </a:ext>
                </a:extLst>
              </a:tr>
              <a:tr h="304800">
                <a:tc>
                  <a:txBody>
                    <a:bodyPr/>
                    <a:lstStyle/>
                    <a:p>
                      <a:r>
                        <a:rPr lang="eu-ES" sz="1400" noProof="0" dirty="0"/>
                        <a:t>5</a:t>
                      </a:r>
                    </a:p>
                  </a:txBody>
                  <a:tcPr/>
                </a:tc>
                <a:tc>
                  <a:txBody>
                    <a:bodyPr/>
                    <a:lstStyle/>
                    <a:p>
                      <a:r>
                        <a:rPr lang="eu-ES" sz="1400" noProof="0" dirty="0">
                          <a:solidFill>
                            <a:schemeClr val="tx1"/>
                          </a:solidFill>
                        </a:rPr>
                        <a:t>Asier</a:t>
                      </a:r>
                      <a:r>
                        <a:rPr lang="eu-ES" sz="1400" baseline="0" noProof="0" dirty="0">
                          <a:solidFill>
                            <a:schemeClr val="tx1"/>
                          </a:solidFill>
                        </a:rPr>
                        <a:t> Blas</a:t>
                      </a:r>
                      <a:endParaRPr lang="eu-ES" sz="1400" noProof="0" dirty="0">
                        <a:solidFill>
                          <a:schemeClr val="tx1"/>
                        </a:solidFill>
                      </a:endParaRPr>
                    </a:p>
                  </a:txBody>
                  <a:tcPr/>
                </a:tc>
                <a:tc>
                  <a:txBody>
                    <a:bodyPr/>
                    <a:lstStyle/>
                    <a:p>
                      <a:pPr algn="ctr"/>
                      <a:r>
                        <a:rPr lang="eu-ES" sz="1400" noProof="0" dirty="0"/>
                        <a:t>1</a:t>
                      </a:r>
                    </a:p>
                  </a:txBody>
                  <a:tcPr/>
                </a:tc>
                <a:tc>
                  <a:txBody>
                    <a:bodyPr/>
                    <a:lstStyle/>
                    <a:p>
                      <a:pPr algn="ctr"/>
                      <a:r>
                        <a:rPr lang="eu-ES" sz="1400" noProof="0" dirty="0"/>
                        <a:t>0</a:t>
                      </a:r>
                    </a:p>
                  </a:txBody>
                  <a:tcPr/>
                </a:tc>
                <a:tc>
                  <a:txBody>
                    <a:bodyPr/>
                    <a:lstStyle/>
                    <a:p>
                      <a:pPr algn="ctr"/>
                      <a:r>
                        <a:rPr lang="eu-ES" sz="1400" noProof="0" dirty="0"/>
                        <a:t>1</a:t>
                      </a:r>
                    </a:p>
                  </a:txBody>
                  <a:tcPr/>
                </a:tc>
                <a:tc>
                  <a:txBody>
                    <a:bodyPr/>
                    <a:lstStyle/>
                    <a:p>
                      <a:pPr algn="ctr"/>
                      <a:r>
                        <a:rPr lang="eu-ES" sz="1400" noProof="0" dirty="0" err="1"/>
                        <a:t>Eus</a:t>
                      </a:r>
                      <a:endParaRPr lang="eu-ES" sz="1400" noProof="0" dirty="0"/>
                    </a:p>
                  </a:txBody>
                  <a:tcPr/>
                </a:tc>
                <a:extLst>
                  <a:ext uri="{0D108BD9-81ED-4DB2-BD59-A6C34878D82A}">
                    <a16:rowId xmlns:a16="http://schemas.microsoft.com/office/drawing/2014/main" val="1599744068"/>
                  </a:ext>
                </a:extLst>
              </a:tr>
              <a:tr h="304800">
                <a:tc>
                  <a:txBody>
                    <a:bodyPr/>
                    <a:lstStyle/>
                    <a:p>
                      <a:r>
                        <a:rPr lang="es-ES" sz="1400" noProof="0" dirty="0">
                          <a:solidFill>
                            <a:schemeClr val="tx1"/>
                          </a:solidFill>
                        </a:rPr>
                        <a:t>6</a:t>
                      </a:r>
                      <a:endParaRPr lang="eu-ES" sz="1400" noProof="0" dirty="0">
                        <a:solidFill>
                          <a:schemeClr val="tx1"/>
                        </a:solidFill>
                      </a:endParaRPr>
                    </a:p>
                  </a:txBody>
                  <a:tcPr/>
                </a:tc>
                <a:tc>
                  <a:txBody>
                    <a:bodyPr/>
                    <a:lstStyle/>
                    <a:p>
                      <a:r>
                        <a:rPr lang="es-ES" sz="1400" noProof="0" dirty="0">
                          <a:solidFill>
                            <a:schemeClr val="tx1"/>
                          </a:solidFill>
                        </a:rPr>
                        <a:t>Javier Asín</a:t>
                      </a:r>
                      <a:endParaRPr lang="eu-ES" sz="1400" noProof="0" dirty="0">
                        <a:solidFill>
                          <a:schemeClr val="tx1"/>
                        </a:solidFill>
                      </a:endParaRPr>
                    </a:p>
                  </a:txBody>
                  <a:tcPr/>
                </a:tc>
                <a:tc>
                  <a:txBody>
                    <a:bodyPr/>
                    <a:lstStyle/>
                    <a:p>
                      <a:pPr algn="ctr"/>
                      <a:r>
                        <a:rPr lang="es-ES" sz="1400" noProof="0" dirty="0">
                          <a:solidFill>
                            <a:schemeClr val="tx1"/>
                          </a:solidFill>
                        </a:rPr>
                        <a:t>1</a:t>
                      </a:r>
                      <a:endParaRPr lang="eu-ES" sz="1400" noProof="0" dirty="0">
                        <a:solidFill>
                          <a:schemeClr val="tx1"/>
                        </a:solidFill>
                      </a:endParaRPr>
                    </a:p>
                  </a:txBody>
                  <a:tcPr/>
                </a:tc>
                <a:tc>
                  <a:txBody>
                    <a:bodyPr/>
                    <a:lstStyle/>
                    <a:p>
                      <a:pPr algn="ctr"/>
                      <a:r>
                        <a:rPr lang="es-ES" sz="1400" noProof="0" dirty="0">
                          <a:solidFill>
                            <a:schemeClr val="tx1"/>
                          </a:solidFill>
                        </a:rPr>
                        <a:t>0</a:t>
                      </a:r>
                      <a:endParaRPr lang="eu-ES" sz="1400" noProof="0" dirty="0">
                        <a:solidFill>
                          <a:schemeClr val="tx1"/>
                        </a:solidFill>
                      </a:endParaRPr>
                    </a:p>
                  </a:txBody>
                  <a:tcPr/>
                </a:tc>
                <a:tc>
                  <a:txBody>
                    <a:bodyPr/>
                    <a:lstStyle/>
                    <a:p>
                      <a:pPr algn="ctr"/>
                      <a:r>
                        <a:rPr lang="es-ES" sz="1400" noProof="0" dirty="0">
                          <a:solidFill>
                            <a:schemeClr val="tx1"/>
                          </a:solidFill>
                        </a:rPr>
                        <a:t>1</a:t>
                      </a:r>
                      <a:endParaRPr lang="eu-ES" sz="1400" noProof="0" dirty="0">
                        <a:solidFill>
                          <a:schemeClr val="tx1"/>
                        </a:solidFill>
                      </a:endParaRPr>
                    </a:p>
                  </a:txBody>
                  <a:tcPr/>
                </a:tc>
                <a:tc>
                  <a:txBody>
                    <a:bodyPr/>
                    <a:lstStyle/>
                    <a:p>
                      <a:pPr algn="ctr"/>
                      <a:r>
                        <a:rPr lang="es-ES" sz="1400" noProof="0" dirty="0" err="1">
                          <a:solidFill>
                            <a:schemeClr val="tx1"/>
                          </a:solidFill>
                        </a:rPr>
                        <a:t>Gaz</a:t>
                      </a:r>
                      <a:endParaRPr lang="eu-ES" sz="1400" noProof="0" dirty="0">
                        <a:solidFill>
                          <a:schemeClr val="tx1"/>
                        </a:solidFill>
                      </a:endParaRPr>
                    </a:p>
                  </a:txBody>
                  <a:tcPr/>
                </a:tc>
                <a:extLst>
                  <a:ext uri="{0D108BD9-81ED-4DB2-BD59-A6C34878D82A}">
                    <a16:rowId xmlns:a16="http://schemas.microsoft.com/office/drawing/2014/main" val="121928494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670550202"/>
              </p:ext>
            </p:extLst>
          </p:nvPr>
        </p:nvGraphicFramePr>
        <p:xfrm>
          <a:off x="3441232" y="6128956"/>
          <a:ext cx="3587705" cy="632064"/>
        </p:xfrm>
        <a:graphic>
          <a:graphicData uri="http://schemas.openxmlformats.org/drawingml/2006/table">
            <a:tbl>
              <a:tblPr firstRow="1" bandRow="1">
                <a:tableStyleId>{6E25E649-3F16-4E02-A733-19D2CDBF48F0}</a:tableStyleId>
              </a:tblPr>
              <a:tblGrid>
                <a:gridCol w="1657241">
                  <a:extLst>
                    <a:ext uri="{9D8B030D-6E8A-4147-A177-3AD203B41FA5}">
                      <a16:colId xmlns:a16="http://schemas.microsoft.com/office/drawing/2014/main" val="1146143817"/>
                    </a:ext>
                  </a:extLst>
                </a:gridCol>
                <a:gridCol w="1930464">
                  <a:extLst>
                    <a:ext uri="{9D8B030D-6E8A-4147-A177-3AD203B41FA5}">
                      <a16:colId xmlns:a16="http://schemas.microsoft.com/office/drawing/2014/main" val="1658633810"/>
                    </a:ext>
                  </a:extLst>
                </a:gridCol>
              </a:tblGrid>
              <a:tr h="316032">
                <a:tc>
                  <a:txBody>
                    <a:bodyPr/>
                    <a:lstStyle/>
                    <a:p>
                      <a:pPr algn="ctr"/>
                      <a:r>
                        <a:rPr lang="eu-ES" sz="1400" noProof="0" dirty="0"/>
                        <a:t>Gizonezko %</a:t>
                      </a:r>
                    </a:p>
                  </a:txBody>
                  <a:tcPr>
                    <a:solidFill>
                      <a:schemeClr val="tx2"/>
                    </a:solidFill>
                  </a:tcPr>
                </a:tc>
                <a:tc>
                  <a:txBody>
                    <a:bodyPr/>
                    <a:lstStyle/>
                    <a:p>
                      <a:pPr algn="ctr"/>
                      <a:r>
                        <a:rPr lang="eu-ES" sz="1400" noProof="0" dirty="0"/>
                        <a:t>Emakumezko %</a:t>
                      </a:r>
                    </a:p>
                  </a:txBody>
                  <a:tcPr>
                    <a:solidFill>
                      <a:schemeClr val="tx2"/>
                    </a:solidFill>
                  </a:tcPr>
                </a:tc>
                <a:extLst>
                  <a:ext uri="{0D108BD9-81ED-4DB2-BD59-A6C34878D82A}">
                    <a16:rowId xmlns:a16="http://schemas.microsoft.com/office/drawing/2014/main" val="642652333"/>
                  </a:ext>
                </a:extLst>
              </a:tr>
              <a:tr h="316032">
                <a:tc>
                  <a:txBody>
                    <a:bodyPr/>
                    <a:lstStyle/>
                    <a:p>
                      <a:pPr algn="ctr"/>
                      <a:r>
                        <a:rPr lang="eu-ES" sz="1400" noProof="0" dirty="0"/>
                        <a:t>% 100</a:t>
                      </a:r>
                    </a:p>
                  </a:txBody>
                  <a:tcPr/>
                </a:tc>
                <a:tc>
                  <a:txBody>
                    <a:bodyPr/>
                    <a:lstStyle/>
                    <a:p>
                      <a:pPr algn="ctr"/>
                      <a:r>
                        <a:rPr lang="eu-ES" sz="1400" noProof="0" dirty="0"/>
                        <a:t>% 0</a:t>
                      </a:r>
                    </a:p>
                  </a:txBody>
                  <a:tcPr/>
                </a:tc>
                <a:extLst>
                  <a:ext uri="{0D108BD9-81ED-4DB2-BD59-A6C34878D82A}">
                    <a16:rowId xmlns:a16="http://schemas.microsoft.com/office/drawing/2014/main" val="194111796"/>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874341198"/>
              </p:ext>
            </p:extLst>
          </p:nvPr>
        </p:nvGraphicFramePr>
        <p:xfrm>
          <a:off x="7965619" y="6128956"/>
          <a:ext cx="1082104" cy="632064"/>
        </p:xfrm>
        <a:graphic>
          <a:graphicData uri="http://schemas.openxmlformats.org/drawingml/2006/table">
            <a:tbl>
              <a:tblPr firstRow="1" bandRow="1">
                <a:tableStyleId>{6E25E649-3F16-4E02-A733-19D2CDBF48F0}</a:tableStyleId>
              </a:tblPr>
              <a:tblGrid>
                <a:gridCol w="1082104">
                  <a:extLst>
                    <a:ext uri="{9D8B030D-6E8A-4147-A177-3AD203B41FA5}">
                      <a16:colId xmlns:a16="http://schemas.microsoft.com/office/drawing/2014/main" val="1451619622"/>
                    </a:ext>
                  </a:extLst>
                </a:gridCol>
              </a:tblGrid>
              <a:tr h="316032">
                <a:tc>
                  <a:txBody>
                    <a:bodyPr/>
                    <a:lstStyle/>
                    <a:p>
                      <a:pPr algn="ctr"/>
                      <a:r>
                        <a:rPr lang="eu-ES" sz="1400" noProof="0" dirty="0"/>
                        <a:t>Euskara %</a:t>
                      </a:r>
                    </a:p>
                  </a:txBody>
                  <a:tcPr>
                    <a:solidFill>
                      <a:schemeClr val="tx2"/>
                    </a:solidFill>
                  </a:tcPr>
                </a:tc>
                <a:extLst>
                  <a:ext uri="{0D108BD9-81ED-4DB2-BD59-A6C34878D82A}">
                    <a16:rowId xmlns:a16="http://schemas.microsoft.com/office/drawing/2014/main" val="2903737160"/>
                  </a:ext>
                </a:extLst>
              </a:tr>
              <a:tr h="316032">
                <a:tc>
                  <a:txBody>
                    <a:bodyPr/>
                    <a:lstStyle/>
                    <a:p>
                      <a:pPr algn="ctr"/>
                      <a:r>
                        <a:rPr lang="eu-ES" sz="1400" noProof="0" dirty="0"/>
                        <a:t>%33,3</a:t>
                      </a:r>
                    </a:p>
                  </a:txBody>
                  <a:tcPr/>
                </a:tc>
                <a:extLst>
                  <a:ext uri="{0D108BD9-81ED-4DB2-BD59-A6C34878D82A}">
                    <a16:rowId xmlns:a16="http://schemas.microsoft.com/office/drawing/2014/main" val="350245266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149215040"/>
              </p:ext>
            </p:extLst>
          </p:nvPr>
        </p:nvGraphicFramePr>
        <p:xfrm>
          <a:off x="3441232" y="3113143"/>
          <a:ext cx="3587705" cy="609600"/>
        </p:xfrm>
        <a:graphic>
          <a:graphicData uri="http://schemas.openxmlformats.org/drawingml/2006/table">
            <a:tbl>
              <a:tblPr firstRow="1" bandRow="1">
                <a:tableStyleId>{6E25E649-3F16-4E02-A733-19D2CDBF48F0}</a:tableStyleId>
              </a:tblPr>
              <a:tblGrid>
                <a:gridCol w="1657241">
                  <a:extLst>
                    <a:ext uri="{9D8B030D-6E8A-4147-A177-3AD203B41FA5}">
                      <a16:colId xmlns:a16="http://schemas.microsoft.com/office/drawing/2014/main" val="1146143817"/>
                    </a:ext>
                  </a:extLst>
                </a:gridCol>
                <a:gridCol w="1930464">
                  <a:extLst>
                    <a:ext uri="{9D8B030D-6E8A-4147-A177-3AD203B41FA5}">
                      <a16:colId xmlns:a16="http://schemas.microsoft.com/office/drawing/2014/main" val="1658633810"/>
                    </a:ext>
                  </a:extLst>
                </a:gridCol>
              </a:tblGrid>
              <a:tr h="304800">
                <a:tc>
                  <a:txBody>
                    <a:bodyPr/>
                    <a:lstStyle/>
                    <a:p>
                      <a:pPr algn="ctr"/>
                      <a:r>
                        <a:rPr lang="eu-ES" sz="1400" noProof="0" dirty="0"/>
                        <a:t>Gizonezko %</a:t>
                      </a:r>
                    </a:p>
                  </a:txBody>
                  <a:tcPr>
                    <a:solidFill>
                      <a:schemeClr val="tx2"/>
                    </a:solidFill>
                  </a:tcPr>
                </a:tc>
                <a:tc>
                  <a:txBody>
                    <a:bodyPr/>
                    <a:lstStyle/>
                    <a:p>
                      <a:pPr algn="ctr"/>
                      <a:r>
                        <a:rPr lang="eu-ES" sz="1400" noProof="0" dirty="0"/>
                        <a:t>Emakumezko %</a:t>
                      </a:r>
                    </a:p>
                  </a:txBody>
                  <a:tcPr>
                    <a:solidFill>
                      <a:schemeClr val="tx2"/>
                    </a:solidFill>
                  </a:tcPr>
                </a:tc>
                <a:extLst>
                  <a:ext uri="{0D108BD9-81ED-4DB2-BD59-A6C34878D82A}">
                    <a16:rowId xmlns:a16="http://schemas.microsoft.com/office/drawing/2014/main" val="642652333"/>
                  </a:ext>
                </a:extLst>
              </a:tr>
              <a:tr h="304800">
                <a:tc>
                  <a:txBody>
                    <a:bodyPr/>
                    <a:lstStyle/>
                    <a:p>
                      <a:pPr algn="ctr"/>
                      <a:r>
                        <a:rPr lang="eu-ES" sz="1400" noProof="0" dirty="0"/>
                        <a:t>%48,8</a:t>
                      </a:r>
                    </a:p>
                  </a:txBody>
                  <a:tcPr/>
                </a:tc>
                <a:tc>
                  <a:txBody>
                    <a:bodyPr/>
                    <a:lstStyle/>
                    <a:p>
                      <a:pPr algn="ctr"/>
                      <a:r>
                        <a:rPr lang="eu-ES" sz="1400" noProof="0" dirty="0"/>
                        <a:t>%51,2</a:t>
                      </a:r>
                    </a:p>
                  </a:txBody>
                  <a:tcPr/>
                </a:tc>
                <a:extLst>
                  <a:ext uri="{0D108BD9-81ED-4DB2-BD59-A6C34878D82A}">
                    <a16:rowId xmlns:a16="http://schemas.microsoft.com/office/drawing/2014/main" val="194111796"/>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632682721"/>
              </p:ext>
            </p:extLst>
          </p:nvPr>
        </p:nvGraphicFramePr>
        <p:xfrm>
          <a:off x="7965619" y="3113143"/>
          <a:ext cx="1082104" cy="609600"/>
        </p:xfrm>
        <a:graphic>
          <a:graphicData uri="http://schemas.openxmlformats.org/drawingml/2006/table">
            <a:tbl>
              <a:tblPr firstRow="1" bandRow="1">
                <a:tableStyleId>{6E25E649-3F16-4E02-A733-19D2CDBF48F0}</a:tableStyleId>
              </a:tblPr>
              <a:tblGrid>
                <a:gridCol w="1082104">
                  <a:extLst>
                    <a:ext uri="{9D8B030D-6E8A-4147-A177-3AD203B41FA5}">
                      <a16:colId xmlns:a16="http://schemas.microsoft.com/office/drawing/2014/main" val="1451619622"/>
                    </a:ext>
                  </a:extLst>
                </a:gridCol>
              </a:tblGrid>
              <a:tr h="304800">
                <a:tc>
                  <a:txBody>
                    <a:bodyPr/>
                    <a:lstStyle/>
                    <a:p>
                      <a:pPr algn="ctr"/>
                      <a:r>
                        <a:rPr lang="eu-ES" sz="1400" noProof="0" dirty="0"/>
                        <a:t>Euskara %</a:t>
                      </a:r>
                    </a:p>
                  </a:txBody>
                  <a:tcPr>
                    <a:solidFill>
                      <a:schemeClr val="tx2"/>
                    </a:solidFill>
                  </a:tcPr>
                </a:tc>
                <a:extLst>
                  <a:ext uri="{0D108BD9-81ED-4DB2-BD59-A6C34878D82A}">
                    <a16:rowId xmlns:a16="http://schemas.microsoft.com/office/drawing/2014/main" val="2903737160"/>
                  </a:ext>
                </a:extLst>
              </a:tr>
              <a:tr h="304800">
                <a:tc>
                  <a:txBody>
                    <a:bodyPr/>
                    <a:lstStyle/>
                    <a:p>
                      <a:pPr algn="ctr"/>
                      <a:r>
                        <a:rPr lang="eu-ES" sz="1400" noProof="0" dirty="0"/>
                        <a:t>%80</a:t>
                      </a:r>
                    </a:p>
                  </a:txBody>
                  <a:tcPr/>
                </a:tc>
                <a:extLst>
                  <a:ext uri="{0D108BD9-81ED-4DB2-BD59-A6C34878D82A}">
                    <a16:rowId xmlns:a16="http://schemas.microsoft.com/office/drawing/2014/main" val="3502452662"/>
                  </a:ext>
                </a:extLst>
              </a:tr>
            </a:tbl>
          </a:graphicData>
        </a:graphic>
      </p:graphicFrame>
      <p:sp>
        <p:nvSpPr>
          <p:cNvPr id="12"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345490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nvPr>
        </p:nvGraphicFramePr>
        <p:xfrm>
          <a:off x="288925" y="736600"/>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dirty="0">
                          <a:ln>
                            <a:noFill/>
                          </a:ln>
                          <a:solidFill>
                            <a:schemeClr val="bg1"/>
                          </a:solidFill>
                          <a:effectLst/>
                          <a:latin typeface="+mn-lt"/>
                        </a:rPr>
                        <a:t>BARNE ANALISIAN LANDUTAKO GAIAK</a:t>
                      </a: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58825"/>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a 7"/>
          <p:cNvGraphicFramePr>
            <a:graphicFrameLocks noGrp="1"/>
          </p:cNvGraphicFramePr>
          <p:nvPr>
            <p:extLst>
              <p:ext uri="{D42A27DB-BD31-4B8C-83A1-F6EECF244321}">
                <p14:modId xmlns:p14="http://schemas.microsoft.com/office/powerpoint/2010/main" val="155827573"/>
              </p:ext>
            </p:extLst>
          </p:nvPr>
        </p:nvGraphicFramePr>
        <p:xfrm>
          <a:off x="288923" y="1421620"/>
          <a:ext cx="9402764" cy="2870200"/>
        </p:xfrm>
        <a:graphic>
          <a:graphicData uri="http://schemas.openxmlformats.org/drawingml/2006/table">
            <a:tbl>
              <a:tblPr firstRow="1" bandRow="1">
                <a:tableStyleId>{6E25E649-3F16-4E02-A733-19D2CDBF48F0}</a:tableStyleId>
              </a:tblPr>
              <a:tblGrid>
                <a:gridCol w="3659622">
                  <a:extLst>
                    <a:ext uri="{9D8B030D-6E8A-4147-A177-3AD203B41FA5}">
                      <a16:colId xmlns:a16="http://schemas.microsoft.com/office/drawing/2014/main" val="1553923264"/>
                    </a:ext>
                  </a:extLst>
                </a:gridCol>
                <a:gridCol w="5743142">
                  <a:extLst>
                    <a:ext uri="{9D8B030D-6E8A-4147-A177-3AD203B41FA5}">
                      <a16:colId xmlns:a16="http://schemas.microsoft.com/office/drawing/2014/main" val="2020005047"/>
                    </a:ext>
                  </a:extLst>
                </a:gridCol>
              </a:tblGrid>
              <a:tr h="370840">
                <a:tc>
                  <a:txBody>
                    <a:bodyPr/>
                    <a:lstStyle/>
                    <a:p>
                      <a:r>
                        <a:rPr lang="eu-ES" noProof="0" dirty="0"/>
                        <a:t>Eragile</a:t>
                      </a:r>
                      <a:r>
                        <a:rPr lang="eu-ES" baseline="0" noProof="0" dirty="0"/>
                        <a:t> taldea</a:t>
                      </a:r>
                      <a:endParaRPr lang="eu-ES" noProof="0" dirty="0"/>
                    </a:p>
                  </a:txBody>
                  <a:tcPr>
                    <a:solidFill>
                      <a:schemeClr val="tx2"/>
                    </a:solidFill>
                  </a:tcPr>
                </a:tc>
                <a:tc>
                  <a:txBody>
                    <a:bodyPr/>
                    <a:lstStyle/>
                    <a:p>
                      <a:r>
                        <a:rPr lang="eu-ES" noProof="0" dirty="0"/>
                        <a:t>Landutako</a:t>
                      </a:r>
                      <a:r>
                        <a:rPr lang="eu-ES" baseline="0" noProof="0" dirty="0"/>
                        <a:t> gai nagusiak</a:t>
                      </a:r>
                      <a:endParaRPr lang="eu-ES" noProof="0" dirty="0"/>
                    </a:p>
                  </a:txBody>
                  <a:tcPr>
                    <a:solidFill>
                      <a:schemeClr val="tx2"/>
                    </a:solidFill>
                  </a:tcPr>
                </a:tc>
                <a:extLst>
                  <a:ext uri="{0D108BD9-81ED-4DB2-BD59-A6C34878D82A}">
                    <a16:rowId xmlns:a16="http://schemas.microsoft.com/office/drawing/2014/main" val="1018783160"/>
                  </a:ext>
                </a:extLst>
              </a:tr>
              <a:tr h="731520">
                <a:tc>
                  <a:txBody>
                    <a:bodyPr/>
                    <a:lstStyle/>
                    <a:p>
                      <a:r>
                        <a:rPr lang="eu-ES" sz="1400" noProof="0" dirty="0" err="1"/>
                        <a:t>HPFZko</a:t>
                      </a:r>
                      <a:r>
                        <a:rPr lang="eu-ES" sz="1400" noProof="0" dirty="0"/>
                        <a:t> lan taldea</a:t>
                      </a:r>
                    </a:p>
                  </a:txBody>
                  <a:tcPr/>
                </a:tc>
                <a:tc>
                  <a:txBody>
                    <a:bodyPr/>
                    <a:lstStyle/>
                    <a:p>
                      <a:r>
                        <a:rPr lang="eu-ES" sz="1400" noProof="0" dirty="0">
                          <a:solidFill>
                            <a:schemeClr val="tx1"/>
                          </a:solidFill>
                        </a:rPr>
                        <a:t>Parte-hartzearen</a:t>
                      </a:r>
                      <a:r>
                        <a:rPr lang="eu-ES" sz="1400" baseline="0" noProof="0" dirty="0">
                          <a:solidFill>
                            <a:schemeClr val="tx1"/>
                          </a:solidFill>
                        </a:rPr>
                        <a:t> inguruan GFAk dituen ahulezia, mehatxu, </a:t>
                      </a:r>
                      <a:r>
                        <a:rPr lang="eu-ES" sz="1400" baseline="0" noProof="0" dirty="0" err="1">
                          <a:solidFill>
                            <a:schemeClr val="tx1"/>
                          </a:solidFill>
                        </a:rPr>
                        <a:t>indargune</a:t>
                      </a:r>
                      <a:r>
                        <a:rPr lang="eu-ES" sz="1400" baseline="0" noProof="0" dirty="0">
                          <a:solidFill>
                            <a:schemeClr val="tx1"/>
                          </a:solidFill>
                        </a:rPr>
                        <a:t> eta aukerak landu dira, etorkizunera begira jorratu beharreko gaiak identifikatzeko.</a:t>
                      </a:r>
                      <a:endParaRPr lang="eu-ES" sz="1400" noProof="0" dirty="0">
                        <a:solidFill>
                          <a:schemeClr val="tx1"/>
                        </a:solidFill>
                      </a:endParaRPr>
                    </a:p>
                  </a:txBody>
                  <a:tcPr/>
                </a:tc>
                <a:extLst>
                  <a:ext uri="{0D108BD9-81ED-4DB2-BD59-A6C34878D82A}">
                    <a16:rowId xmlns:a16="http://schemas.microsoft.com/office/drawing/2014/main" val="1909045744"/>
                  </a:ext>
                </a:extLst>
              </a:tr>
              <a:tr h="518160">
                <a:tc>
                  <a:txBody>
                    <a:bodyPr/>
                    <a:lstStyle/>
                    <a:p>
                      <a:r>
                        <a:rPr lang="eu-ES" sz="1400" noProof="0" dirty="0"/>
                        <a:t>GFAko gainerako departamentuak</a:t>
                      </a:r>
                    </a:p>
                  </a:txBody>
                  <a:tcPr/>
                </a:tc>
                <a:tc>
                  <a:txBody>
                    <a:bodyPr/>
                    <a:lstStyle/>
                    <a:p>
                      <a:r>
                        <a:rPr lang="eu-ES" sz="1400" noProof="0" dirty="0" err="1">
                          <a:solidFill>
                            <a:schemeClr val="tx1"/>
                          </a:solidFill>
                        </a:rPr>
                        <a:t>HPFZren</a:t>
                      </a:r>
                      <a:r>
                        <a:rPr lang="eu-ES" sz="1400" noProof="0" dirty="0">
                          <a:solidFill>
                            <a:schemeClr val="tx1"/>
                          </a:solidFill>
                        </a:rPr>
                        <a:t>  eta parte-hartze</a:t>
                      </a:r>
                      <a:r>
                        <a:rPr lang="eu-ES" sz="1400" baseline="0" noProof="0" dirty="0">
                          <a:solidFill>
                            <a:schemeClr val="tx1"/>
                          </a:solidFill>
                        </a:rPr>
                        <a:t> prozesuen </a:t>
                      </a:r>
                      <a:r>
                        <a:rPr lang="eu-ES" sz="1400" noProof="0" dirty="0">
                          <a:solidFill>
                            <a:schemeClr val="tx1"/>
                          </a:solidFill>
                        </a:rPr>
                        <a:t>inguruko ezagutza</a:t>
                      </a:r>
                      <a:r>
                        <a:rPr lang="eu-ES" sz="1400" baseline="0" noProof="0" dirty="0">
                          <a:solidFill>
                            <a:schemeClr val="tx1"/>
                          </a:solidFill>
                        </a:rPr>
                        <a:t> eta balorazioa; eta etorkizunera begira landu beharreko gaiak/erronkak.</a:t>
                      </a:r>
                      <a:endParaRPr lang="eu-ES" sz="1400" noProof="0" dirty="0">
                        <a:solidFill>
                          <a:schemeClr val="tx1"/>
                        </a:solidFill>
                      </a:endParaRPr>
                    </a:p>
                  </a:txBody>
                  <a:tcPr/>
                </a:tc>
                <a:extLst>
                  <a:ext uri="{0D108BD9-81ED-4DB2-BD59-A6C34878D82A}">
                    <a16:rowId xmlns:a16="http://schemas.microsoft.com/office/drawing/2014/main" val="424085475"/>
                  </a:ext>
                </a:extLst>
              </a:tr>
              <a:tr h="731520">
                <a:tc>
                  <a:txBody>
                    <a:bodyPr/>
                    <a:lstStyle/>
                    <a:p>
                      <a:r>
                        <a:rPr lang="eu-ES" sz="1400" noProof="0" dirty="0">
                          <a:solidFill>
                            <a:schemeClr val="tx1"/>
                          </a:solidFill>
                        </a:rPr>
                        <a:t>Diputatu</a:t>
                      </a:r>
                      <a:r>
                        <a:rPr lang="eu-ES" sz="1400" baseline="0" noProof="0" dirty="0">
                          <a:solidFill>
                            <a:schemeClr val="tx1"/>
                          </a:solidFill>
                        </a:rPr>
                        <a:t> Nagusiaren Gabinetea</a:t>
                      </a:r>
                      <a:endParaRPr lang="eu-ES" sz="1400" noProof="0" dirty="0">
                        <a:solidFill>
                          <a:schemeClr val="tx1"/>
                        </a:solidFill>
                      </a:endParaRPr>
                    </a:p>
                  </a:txBody>
                  <a:tcPr/>
                </a:tc>
                <a:tc>
                  <a:txBody>
                    <a:bodyPr/>
                    <a:lstStyle/>
                    <a:p>
                      <a:r>
                        <a:rPr lang="eu-ES" sz="1400" noProof="0" dirty="0"/>
                        <a:t>Enpresa mundua, talde politikoen</a:t>
                      </a:r>
                      <a:r>
                        <a:rPr lang="eu-ES" sz="1400" baseline="0" noProof="0" dirty="0"/>
                        <a:t> kontrastea, gizarte antolatuaren eta norbanakoen parte-hartzea, foru araua, GFAko departamentuen parte-hartze kultura…</a:t>
                      </a:r>
                      <a:endParaRPr lang="eu-ES" sz="1400" noProof="0" dirty="0"/>
                    </a:p>
                  </a:txBody>
                  <a:tcPr/>
                </a:tc>
                <a:extLst>
                  <a:ext uri="{0D108BD9-81ED-4DB2-BD59-A6C34878D82A}">
                    <a16:rowId xmlns:a16="http://schemas.microsoft.com/office/drawing/2014/main" val="3942695685"/>
                  </a:ext>
                </a:extLst>
              </a:tr>
              <a:tr h="518160">
                <a:tc>
                  <a:txBody>
                    <a:bodyPr/>
                    <a:lstStyle/>
                    <a:p>
                      <a:r>
                        <a:rPr lang="eu-ES" sz="1400" noProof="0" dirty="0">
                          <a:solidFill>
                            <a:schemeClr val="tx1"/>
                          </a:solidFill>
                        </a:rPr>
                        <a:t>Talde politikoak</a:t>
                      </a:r>
                    </a:p>
                  </a:txBody>
                  <a:tcPr/>
                </a:tc>
                <a:tc>
                  <a:txBody>
                    <a:bodyPr/>
                    <a:lstStyle/>
                    <a:p>
                      <a:r>
                        <a:rPr lang="eu-ES" sz="1400" noProof="0" dirty="0">
                          <a:solidFill>
                            <a:schemeClr val="tx1"/>
                          </a:solidFill>
                        </a:rPr>
                        <a:t>GFAk</a:t>
                      </a:r>
                      <a:r>
                        <a:rPr lang="eu-ES" sz="1400" baseline="0" noProof="0" dirty="0">
                          <a:solidFill>
                            <a:schemeClr val="tx1"/>
                          </a:solidFill>
                        </a:rPr>
                        <a:t> parte-hartzearen inguruan duen egoerari buruzko hausnarketa eta ekintzen proposamena.</a:t>
                      </a:r>
                      <a:endParaRPr lang="eu-ES" sz="1400" noProof="0" dirty="0">
                        <a:solidFill>
                          <a:schemeClr val="tx1"/>
                        </a:solidFill>
                      </a:endParaRPr>
                    </a:p>
                  </a:txBody>
                  <a:tcPr/>
                </a:tc>
                <a:extLst>
                  <a:ext uri="{0D108BD9-81ED-4DB2-BD59-A6C34878D82A}">
                    <a16:rowId xmlns:a16="http://schemas.microsoft.com/office/drawing/2014/main" val="675611125"/>
                  </a:ext>
                </a:extLst>
              </a:tr>
            </a:tbl>
          </a:graphicData>
        </a:graphic>
      </p:graphicFrame>
      <p:sp>
        <p:nvSpPr>
          <p:cNvPr id="7"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375796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nvPr>
        </p:nvGraphicFramePr>
        <p:xfrm>
          <a:off x="288925" y="736600"/>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dirty="0">
                          <a:ln>
                            <a:noFill/>
                          </a:ln>
                          <a:solidFill>
                            <a:schemeClr val="bg1"/>
                          </a:solidFill>
                          <a:effectLst/>
                          <a:latin typeface="+mn-lt"/>
                        </a:rPr>
                        <a:t>KANPO ANALISIKO LAN TALDEETAKO ESPEKTATIBAK</a:t>
                      </a: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58825"/>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644284019"/>
              </p:ext>
            </p:extLst>
          </p:nvPr>
        </p:nvGraphicFramePr>
        <p:xfrm>
          <a:off x="1304636" y="1139632"/>
          <a:ext cx="8040688" cy="5630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281934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nvPr>
        </p:nvGraphicFramePr>
        <p:xfrm>
          <a:off x="288925" y="736600"/>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dirty="0">
                          <a:ln>
                            <a:noFill/>
                          </a:ln>
                          <a:solidFill>
                            <a:schemeClr val="bg1"/>
                          </a:solidFill>
                          <a:effectLst/>
                          <a:latin typeface="+mn-lt"/>
                        </a:rPr>
                        <a:t>KANPO ANALISIKO LAN TALDEETAKO ESPEKTATIBAK</a:t>
                      </a: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58825"/>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1598688427"/>
              </p:ext>
            </p:extLst>
          </p:nvPr>
        </p:nvGraphicFramePr>
        <p:xfrm>
          <a:off x="1304636" y="1139633"/>
          <a:ext cx="8040688" cy="3667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169626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163" name="Group 3"/>
          <p:cNvGraphicFramePr>
            <a:graphicFrameLocks noGrp="1"/>
          </p:cNvGraphicFramePr>
          <p:nvPr>
            <p:extLst>
              <p:ext uri="{D42A27DB-BD31-4B8C-83A1-F6EECF244321}">
                <p14:modId xmlns:p14="http://schemas.microsoft.com/office/powerpoint/2010/main" val="3204811279"/>
              </p:ext>
            </p:extLst>
          </p:nvPr>
        </p:nvGraphicFramePr>
        <p:xfrm>
          <a:off x="288925" y="736600"/>
          <a:ext cx="9402763" cy="365128"/>
        </p:xfrm>
        <a:graphic>
          <a:graphicData uri="http://schemas.openxmlformats.org/drawingml/2006/table">
            <a:tbl>
              <a:tblPr/>
              <a:tblGrid>
                <a:gridCol w="9402763">
                  <a:extLst>
                    <a:ext uri="{9D8B030D-6E8A-4147-A177-3AD203B41FA5}">
                      <a16:colId xmlns:a16="http://schemas.microsoft.com/office/drawing/2014/main" val="20000"/>
                    </a:ext>
                  </a:extLst>
                </a:gridCol>
              </a:tblGrid>
              <a:tr h="365128">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dirty="0">
                          <a:ln>
                            <a:noFill/>
                          </a:ln>
                          <a:solidFill>
                            <a:schemeClr val="bg1"/>
                          </a:solidFill>
                          <a:effectLst/>
                          <a:latin typeface="+mn-lt"/>
                        </a:rPr>
                        <a:t>KANPO ANALISIAKO BAKARKAKO ELKARRIZKETAKO ESPEKTATIBAK</a:t>
                      </a:r>
                    </a:p>
                  </a:txBody>
                  <a:tcPr marT="45404" marB="45404"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532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58825"/>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o 9"/>
          <p:cNvGrpSpPr/>
          <p:nvPr/>
        </p:nvGrpSpPr>
        <p:grpSpPr>
          <a:xfrm>
            <a:off x="764214" y="1617442"/>
            <a:ext cx="8040688" cy="3771976"/>
            <a:chOff x="0" y="0"/>
            <a:chExt cx="8040688" cy="1746189"/>
          </a:xfrm>
        </p:grpSpPr>
        <p:sp>
          <p:nvSpPr>
            <p:cNvPr id="12" name="Rectángulo redondeado 11"/>
            <p:cNvSpPr/>
            <p:nvPr/>
          </p:nvSpPr>
          <p:spPr>
            <a:xfrm>
              <a:off x="0" y="0"/>
              <a:ext cx="8040688" cy="1746189"/>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3" name="Rectángulo 12"/>
            <p:cNvSpPr/>
            <p:nvPr/>
          </p:nvSpPr>
          <p:spPr>
            <a:xfrm>
              <a:off x="1782756" y="0"/>
              <a:ext cx="6257931" cy="1666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u-ES" sz="2000" u="sng" dirty="0" err="1"/>
                <a:t>Think</a:t>
              </a:r>
              <a:r>
                <a:rPr lang="eu-ES" sz="2000" u="sng" dirty="0"/>
                <a:t> </a:t>
              </a:r>
              <a:r>
                <a:rPr lang="eu-ES" sz="2000" u="sng" dirty="0" err="1"/>
                <a:t>Tank</a:t>
              </a:r>
              <a:r>
                <a:rPr lang="eu-ES" sz="2000" u="sng" kern="1200" noProof="0" dirty="0"/>
                <a:t>:</a:t>
              </a:r>
              <a:endParaRPr lang="eu-ES" sz="2000" u="sng" kern="1200" noProof="0" dirty="0">
                <a:solidFill>
                  <a:srgbClr val="FF0000"/>
                </a:solidFill>
              </a:endParaRPr>
            </a:p>
            <a:p>
              <a:pPr marL="171450" lvl="1" indent="-171450" defTabSz="711200">
                <a:lnSpc>
                  <a:spcPct val="90000"/>
                </a:lnSpc>
                <a:spcAft>
                  <a:spcPct val="15000"/>
                </a:spcAft>
                <a:buChar char="••"/>
              </a:pPr>
              <a:r>
                <a:rPr lang="eu-ES" sz="1600" dirty="0"/>
                <a:t>Foru araua</a:t>
              </a:r>
            </a:p>
            <a:p>
              <a:pPr marL="171450" lvl="1" indent="-171450" defTabSz="711200">
                <a:lnSpc>
                  <a:spcPct val="90000"/>
                </a:lnSpc>
                <a:spcAft>
                  <a:spcPct val="15000"/>
                </a:spcAft>
                <a:buChar char="••"/>
              </a:pPr>
              <a:r>
                <a:rPr lang="eu-ES" sz="1600" dirty="0"/>
                <a:t>Irekierarako beldurrak</a:t>
              </a:r>
            </a:p>
            <a:p>
              <a:pPr marL="171450" lvl="1" indent="-171450" defTabSz="711200">
                <a:lnSpc>
                  <a:spcPct val="90000"/>
                </a:lnSpc>
                <a:spcAft>
                  <a:spcPct val="15000"/>
                </a:spcAft>
                <a:buChar char="••"/>
              </a:pPr>
              <a:r>
                <a:rPr lang="eu-ES" sz="1600" dirty="0"/>
                <a:t>Gizarte eragileak</a:t>
              </a:r>
            </a:p>
            <a:p>
              <a:pPr marL="171450" lvl="1" indent="-171450" defTabSz="711200">
                <a:lnSpc>
                  <a:spcPct val="90000"/>
                </a:lnSpc>
                <a:spcAft>
                  <a:spcPct val="15000"/>
                </a:spcAft>
                <a:buChar char="••"/>
              </a:pPr>
              <a:r>
                <a:rPr lang="eu-ES" sz="1600" dirty="0"/>
                <a:t>e-partaidetza</a:t>
              </a:r>
            </a:p>
            <a:p>
              <a:pPr marL="171450" lvl="1" indent="-171450" defTabSz="711200">
                <a:lnSpc>
                  <a:spcPct val="90000"/>
                </a:lnSpc>
                <a:spcAft>
                  <a:spcPct val="15000"/>
                </a:spcAft>
                <a:buChar char="••"/>
              </a:pPr>
              <a:r>
                <a:rPr lang="eu-ES" sz="1600" dirty="0"/>
                <a:t>Pedagogia lanak…</a:t>
              </a:r>
            </a:p>
            <a:p>
              <a:pPr marL="171450" lvl="1" indent="-171450" defTabSz="711200">
                <a:lnSpc>
                  <a:spcPct val="90000"/>
                </a:lnSpc>
                <a:spcAft>
                  <a:spcPct val="15000"/>
                </a:spcAft>
                <a:buChar char="••"/>
              </a:pPr>
              <a:r>
                <a:rPr lang="eu-ES" sz="1600" dirty="0"/>
                <a:t>Eta baita euren ezagutzan oinarriturik, GFAk dituen erronken inguruan hausnartzeko ere: ohiturak, formazioa, apustu politikoa, teknikarien rolaren garrantzia, kudeaketa/antolaketa ereduak, </a:t>
              </a:r>
              <a:r>
                <a:rPr lang="eu-ES" sz="1600" dirty="0" err="1"/>
                <a:t>korresponsabilitatea</a:t>
              </a:r>
              <a:r>
                <a:rPr lang="eu-ES" sz="1600" dirty="0"/>
                <a:t>, baliabideak, eragile ezberdinen ahotsak…</a:t>
              </a:r>
            </a:p>
            <a:p>
              <a:pPr marL="171450" lvl="1" indent="-171450" defTabSz="711200">
                <a:lnSpc>
                  <a:spcPct val="90000"/>
                </a:lnSpc>
                <a:spcAft>
                  <a:spcPct val="15000"/>
                </a:spcAft>
                <a:buChar char="••"/>
              </a:pPr>
              <a:r>
                <a:rPr lang="eu-ES" sz="1600" dirty="0"/>
                <a:t> Nafarroako Gobernuaren kasuan, euren planaren inguruko hainbat punturi buruz hitz egin da eta plan honetan agertzen diren hainbat gairen inguruko kontrastea ere eskatu da: entzuten ez diren ahotsak, teknologia, behatokia, proiektu pilotuak…</a:t>
              </a:r>
              <a:endParaRPr lang="eu-ES" sz="1600" kern="1200" noProof="0" dirty="0"/>
            </a:p>
            <a:p>
              <a:pPr marL="171450" lvl="1" indent="-171450" algn="l" defTabSz="711200">
                <a:lnSpc>
                  <a:spcPct val="90000"/>
                </a:lnSpc>
                <a:spcBef>
                  <a:spcPct val="0"/>
                </a:spcBef>
                <a:spcAft>
                  <a:spcPct val="15000"/>
                </a:spcAft>
                <a:buChar char="••"/>
              </a:pPr>
              <a:endParaRPr lang="eu-ES" sz="1600" kern="1200" noProof="0" dirty="0"/>
            </a:p>
          </p:txBody>
        </p:sp>
      </p:grpSp>
      <p:pic>
        <p:nvPicPr>
          <p:cNvPr id="3" name="Imagen 2"/>
          <p:cNvPicPr>
            <a:picLocks noChangeAspect="1"/>
          </p:cNvPicPr>
          <p:nvPr/>
        </p:nvPicPr>
        <p:blipFill>
          <a:blip r:embed="rId4"/>
          <a:stretch>
            <a:fillRect/>
          </a:stretch>
        </p:blipFill>
        <p:spPr>
          <a:xfrm>
            <a:off x="862213" y="2854896"/>
            <a:ext cx="1586759" cy="1123954"/>
          </a:xfrm>
          <a:prstGeom prst="rect">
            <a:avLst/>
          </a:prstGeom>
        </p:spPr>
      </p:pic>
      <p:sp>
        <p:nvSpPr>
          <p:cNvPr id="11"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269136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56"/>
          <p:cNvSpPr>
            <a:spLocks noChangeArrowheads="1"/>
          </p:cNvSpPr>
          <p:nvPr/>
        </p:nvSpPr>
        <p:spPr bwMode="auto">
          <a:xfrm>
            <a:off x="1262831" y="3658428"/>
            <a:ext cx="8241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indent="0"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a:t>
            </a:r>
          </a:p>
        </p:txBody>
      </p:sp>
    </p:spTree>
    <p:extLst>
      <p:ext uri="{BB962C8B-B14F-4D97-AF65-F5344CB8AC3E}">
        <p14:creationId xmlns:p14="http://schemas.microsoft.com/office/powerpoint/2010/main" val="105805293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ás"/>
          <p:cNvSpPr/>
          <p:nvPr/>
        </p:nvSpPr>
        <p:spPr>
          <a:xfrm>
            <a:off x="569913" y="1389063"/>
            <a:ext cx="8502650" cy="5118100"/>
          </a:xfrm>
          <a:prstGeom prst="mathPlus">
            <a:avLst>
              <a:gd name="adj1" fmla="val 1823"/>
            </a:avLst>
          </a:prstGeom>
          <a:solidFill>
            <a:srgbClr val="BCBCBC">
              <a:alpha val="9411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9875" name="AutoShape 4"/>
          <p:cNvSpPr>
            <a:spLocks noChangeAspect="1" noChangeArrowheads="1"/>
          </p:cNvSpPr>
          <p:nvPr/>
        </p:nvSpPr>
        <p:spPr bwMode="auto">
          <a:xfrm>
            <a:off x="49213" y="-1371600"/>
            <a:ext cx="2533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s-ES" altLang="eu-ES"/>
          </a:p>
        </p:txBody>
      </p:sp>
      <p:sp>
        <p:nvSpPr>
          <p:cNvPr id="79876" name="AutoShape 6"/>
          <p:cNvSpPr>
            <a:spLocks noChangeAspect="1" noChangeArrowheads="1"/>
          </p:cNvSpPr>
          <p:nvPr/>
        </p:nvSpPr>
        <p:spPr bwMode="auto">
          <a:xfrm>
            <a:off x="201613" y="-1219200"/>
            <a:ext cx="2533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s-ES" altLang="eu-ES"/>
          </a:p>
        </p:txBody>
      </p:sp>
      <p:sp>
        <p:nvSpPr>
          <p:cNvPr id="4" name="3 Disco magnético"/>
          <p:cNvSpPr/>
          <p:nvPr/>
        </p:nvSpPr>
        <p:spPr>
          <a:xfrm>
            <a:off x="1901825" y="1838325"/>
            <a:ext cx="2743200" cy="1982788"/>
          </a:xfrm>
          <a:prstGeom prst="flowChartMagneticDisk">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Disco magnético"/>
          <p:cNvSpPr/>
          <p:nvPr/>
        </p:nvSpPr>
        <p:spPr>
          <a:xfrm>
            <a:off x="1855788" y="4068763"/>
            <a:ext cx="2743200" cy="1984375"/>
          </a:xfrm>
          <a:prstGeom prst="flowChartMagneticDisk">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Disco magnético"/>
          <p:cNvSpPr/>
          <p:nvPr/>
        </p:nvSpPr>
        <p:spPr>
          <a:xfrm>
            <a:off x="5029200" y="4068763"/>
            <a:ext cx="2743200" cy="1984375"/>
          </a:xfrm>
          <a:prstGeom prst="flowChartMagneticDisk">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Disco magnético"/>
          <p:cNvSpPr/>
          <p:nvPr/>
        </p:nvSpPr>
        <p:spPr>
          <a:xfrm>
            <a:off x="5029200" y="1838325"/>
            <a:ext cx="2743200" cy="1982788"/>
          </a:xfrm>
          <a:prstGeom prst="flowChartMagneticDisk">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9881" name="4 CuadroTexto"/>
          <p:cNvSpPr txBox="1">
            <a:spLocks noChangeArrowheads="1"/>
          </p:cNvSpPr>
          <p:nvPr/>
        </p:nvSpPr>
        <p:spPr bwMode="auto">
          <a:xfrm>
            <a:off x="2006600" y="2794000"/>
            <a:ext cx="2549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s-ES" altLang="eu-ES" sz="2000" b="1" dirty="0">
                <a:latin typeface="Tahoma" panose="020B0604030504040204" pitchFamily="34" charset="0"/>
                <a:cs typeface="Tahoma" panose="020B0604030504040204" pitchFamily="34" charset="0"/>
              </a:rPr>
              <a:t>AUKERAK</a:t>
            </a:r>
          </a:p>
        </p:txBody>
      </p:sp>
      <p:sp>
        <p:nvSpPr>
          <p:cNvPr id="79882" name="9 CuadroTexto"/>
          <p:cNvSpPr txBox="1">
            <a:spLocks noChangeArrowheads="1"/>
          </p:cNvSpPr>
          <p:nvPr/>
        </p:nvSpPr>
        <p:spPr bwMode="auto">
          <a:xfrm>
            <a:off x="5127625" y="2792413"/>
            <a:ext cx="2549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s-ES" altLang="eu-ES" sz="2000" b="1" dirty="0">
                <a:latin typeface="Tahoma" panose="020B0604030504040204" pitchFamily="34" charset="0"/>
                <a:cs typeface="Tahoma" panose="020B0604030504040204" pitchFamily="34" charset="0"/>
              </a:rPr>
              <a:t>MEHATXUAK</a:t>
            </a:r>
          </a:p>
        </p:txBody>
      </p:sp>
      <p:sp>
        <p:nvSpPr>
          <p:cNvPr id="79883" name="10 CuadroTexto"/>
          <p:cNvSpPr txBox="1">
            <a:spLocks noChangeArrowheads="1"/>
          </p:cNvSpPr>
          <p:nvPr/>
        </p:nvSpPr>
        <p:spPr bwMode="auto">
          <a:xfrm>
            <a:off x="2005013" y="5037138"/>
            <a:ext cx="2549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s-ES" altLang="eu-ES" sz="2000" b="1" dirty="0">
                <a:latin typeface="Tahoma" panose="020B0604030504040204" pitchFamily="34" charset="0"/>
                <a:cs typeface="Tahoma" panose="020B0604030504040204" pitchFamily="34" charset="0"/>
              </a:rPr>
              <a:t>INDARGUNEAK</a:t>
            </a:r>
          </a:p>
        </p:txBody>
      </p:sp>
      <p:sp>
        <p:nvSpPr>
          <p:cNvPr id="79884" name="11 CuadroTexto"/>
          <p:cNvSpPr txBox="1">
            <a:spLocks noChangeArrowheads="1"/>
          </p:cNvSpPr>
          <p:nvPr/>
        </p:nvSpPr>
        <p:spPr bwMode="auto">
          <a:xfrm>
            <a:off x="5126038" y="5035550"/>
            <a:ext cx="2549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s-ES" altLang="eu-ES" sz="2000" b="1" dirty="0">
                <a:latin typeface="Tahoma" panose="020B0604030504040204" pitchFamily="34" charset="0"/>
                <a:cs typeface="Tahoma" panose="020B0604030504040204" pitchFamily="34" charset="0"/>
              </a:rPr>
              <a:t>AULEZIAK</a:t>
            </a:r>
          </a:p>
        </p:txBody>
      </p:sp>
      <p:sp>
        <p:nvSpPr>
          <p:cNvPr id="13" name="12 CuadroTexto"/>
          <p:cNvSpPr txBox="1"/>
          <p:nvPr/>
        </p:nvSpPr>
        <p:spPr>
          <a:xfrm rot="16200000">
            <a:off x="288925" y="4802188"/>
            <a:ext cx="2127250" cy="539750"/>
          </a:xfrm>
          <a:prstGeom prst="rect">
            <a:avLst/>
          </a:prstGeom>
          <a:noFill/>
          <a:ln w="3175">
            <a:noFill/>
          </a:ln>
        </p:spPr>
        <p:txBody>
          <a:bodyPr anchor="ctr"/>
          <a:lstStyle/>
          <a:p>
            <a:pPr algn="ctr">
              <a:defRPr/>
            </a:pPr>
            <a:r>
              <a:rPr lang="es-ES" sz="2000" dirty="0">
                <a:solidFill>
                  <a:schemeClr val="tx1">
                    <a:lumMod val="50000"/>
                    <a:lumOff val="50000"/>
                  </a:schemeClr>
                </a:solidFill>
                <a:latin typeface="Tahoma" pitchFamily="34" charset="0"/>
                <a:cs typeface="Tahoma" pitchFamily="34" charset="0"/>
              </a:rPr>
              <a:t>BARRUKOAK</a:t>
            </a:r>
          </a:p>
        </p:txBody>
      </p:sp>
      <p:sp>
        <p:nvSpPr>
          <p:cNvPr id="15" name="14 CuadroTexto"/>
          <p:cNvSpPr txBox="1"/>
          <p:nvPr/>
        </p:nvSpPr>
        <p:spPr>
          <a:xfrm rot="16200000">
            <a:off x="288131" y="2615407"/>
            <a:ext cx="2125663" cy="539750"/>
          </a:xfrm>
          <a:prstGeom prst="rect">
            <a:avLst/>
          </a:prstGeom>
          <a:noFill/>
          <a:ln w="3175">
            <a:noFill/>
          </a:ln>
        </p:spPr>
        <p:txBody>
          <a:bodyPr anchor="ctr"/>
          <a:lstStyle/>
          <a:p>
            <a:pPr algn="ctr">
              <a:defRPr/>
            </a:pPr>
            <a:r>
              <a:rPr lang="es-ES" sz="2000" dirty="0">
                <a:solidFill>
                  <a:schemeClr val="tx1">
                    <a:lumMod val="50000"/>
                    <a:lumOff val="50000"/>
                  </a:schemeClr>
                </a:solidFill>
                <a:latin typeface="Tahoma" pitchFamily="34" charset="0"/>
                <a:cs typeface="Tahoma" pitchFamily="34" charset="0"/>
              </a:rPr>
              <a:t>KANPOKOAK</a:t>
            </a:r>
          </a:p>
        </p:txBody>
      </p:sp>
      <p:sp>
        <p:nvSpPr>
          <p:cNvPr id="16" name="15 CuadroTexto"/>
          <p:cNvSpPr txBox="1"/>
          <p:nvPr/>
        </p:nvSpPr>
        <p:spPr>
          <a:xfrm>
            <a:off x="2209800" y="1177925"/>
            <a:ext cx="2125663" cy="541338"/>
          </a:xfrm>
          <a:prstGeom prst="rect">
            <a:avLst/>
          </a:prstGeom>
          <a:noFill/>
          <a:ln w="3175">
            <a:noFill/>
          </a:ln>
        </p:spPr>
        <p:txBody>
          <a:bodyPr anchor="ctr"/>
          <a:lstStyle/>
          <a:p>
            <a:pPr algn="ctr">
              <a:defRPr/>
            </a:pPr>
            <a:r>
              <a:rPr lang="es-ES" sz="2000" dirty="0">
                <a:solidFill>
                  <a:schemeClr val="tx1">
                    <a:lumMod val="50000"/>
                    <a:lumOff val="50000"/>
                  </a:schemeClr>
                </a:solidFill>
                <a:latin typeface="Tahoma" pitchFamily="34" charset="0"/>
                <a:cs typeface="Tahoma" pitchFamily="34" charset="0"/>
              </a:rPr>
              <a:t>POSITIBOAK</a:t>
            </a:r>
          </a:p>
        </p:txBody>
      </p:sp>
      <p:sp>
        <p:nvSpPr>
          <p:cNvPr id="17" name="16 CuadroTexto"/>
          <p:cNvSpPr txBox="1"/>
          <p:nvPr/>
        </p:nvSpPr>
        <p:spPr>
          <a:xfrm>
            <a:off x="5235575" y="1176338"/>
            <a:ext cx="2127250" cy="541337"/>
          </a:xfrm>
          <a:prstGeom prst="rect">
            <a:avLst/>
          </a:prstGeom>
          <a:noFill/>
          <a:ln w="3175">
            <a:noFill/>
          </a:ln>
        </p:spPr>
        <p:txBody>
          <a:bodyPr anchor="ctr"/>
          <a:lstStyle/>
          <a:p>
            <a:pPr algn="ctr">
              <a:defRPr/>
            </a:pPr>
            <a:r>
              <a:rPr lang="es-ES" sz="2000" dirty="0">
                <a:solidFill>
                  <a:schemeClr val="tx1">
                    <a:lumMod val="50000"/>
                    <a:lumOff val="50000"/>
                  </a:schemeClr>
                </a:solidFill>
                <a:latin typeface="Tahoma" pitchFamily="34" charset="0"/>
                <a:cs typeface="Tahoma" pitchFamily="34" charset="0"/>
              </a:rPr>
              <a:t>NEGATIBOAK</a:t>
            </a:r>
          </a:p>
        </p:txBody>
      </p:sp>
      <p:sp>
        <p:nvSpPr>
          <p:cNvPr id="18"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61362730"/>
              </p:ext>
            </p:extLst>
          </p:nvPr>
        </p:nvGraphicFramePr>
        <p:xfrm>
          <a:off x="288924" y="743810"/>
          <a:ext cx="9480406" cy="5725521"/>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AHULEZIAK</a:t>
                      </a:r>
                    </a:p>
                  </a:txBody>
                  <a:tcPr>
                    <a:solidFill>
                      <a:schemeClr val="tx2"/>
                    </a:solidFill>
                  </a:tcPr>
                </a:tc>
                <a:extLst>
                  <a:ext uri="{0D108BD9-81ED-4DB2-BD59-A6C34878D82A}">
                    <a16:rowId xmlns:a16="http://schemas.microsoft.com/office/drawing/2014/main" val="2639301805"/>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Ezagutza</a:t>
                      </a:r>
                      <a:r>
                        <a:rPr lang="eu-ES" sz="1200" baseline="0" noProof="0" dirty="0"/>
                        <a:t> / formazioa</a:t>
                      </a:r>
                      <a:endParaRPr lang="eu-ES" sz="1200" noProof="0" dirty="0"/>
                    </a:p>
                  </a:txBody>
                  <a:tcPr/>
                </a:tc>
                <a:tc>
                  <a:txBody>
                    <a:bodyPr/>
                    <a:lstStyle/>
                    <a:p>
                      <a:r>
                        <a:rPr lang="es-ES" sz="1200" noProof="0" dirty="0"/>
                        <a:t>AH.1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solidFill>
                            <a:schemeClr val="tx1"/>
                          </a:solidFill>
                        </a:rPr>
                        <a:t>Tr</a:t>
                      </a:r>
                      <a:r>
                        <a:rPr lang="eu-ES" sz="1200" b="1" noProof="0" dirty="0">
                          <a:solidFill>
                            <a:schemeClr val="tx1"/>
                          </a:solidFill>
                        </a:rPr>
                        <a:t>ebakuntza</a:t>
                      </a:r>
                      <a:r>
                        <a:rPr lang="eu-ES" sz="1200" noProof="0" dirty="0">
                          <a:solidFill>
                            <a:schemeClr val="tx1"/>
                          </a:solidFill>
                        </a:rPr>
                        <a:t> </a:t>
                      </a:r>
                      <a:r>
                        <a:rPr lang="eu-ES" sz="1200" b="1" noProof="0" dirty="0">
                          <a:solidFill>
                            <a:schemeClr val="tx1"/>
                          </a:solidFill>
                        </a:rPr>
                        <a:t>falta</a:t>
                      </a:r>
                      <a:r>
                        <a:rPr lang="eu-ES" sz="1200" noProof="0" dirty="0">
                          <a:solidFill>
                            <a:schemeClr val="tx1"/>
                          </a:solidFill>
                        </a:rPr>
                        <a:t> zaie</a:t>
                      </a:r>
                      <a:r>
                        <a:rPr lang="eu-ES" sz="1200" baseline="0" noProof="0" dirty="0">
                          <a:solidFill>
                            <a:schemeClr val="tx1"/>
                          </a:solidFill>
                        </a:rPr>
                        <a:t> administrazio publikoetako </a:t>
                      </a:r>
                      <a:r>
                        <a:rPr lang="eu-ES" sz="1200" b="1" baseline="0" noProof="0" dirty="0">
                          <a:solidFill>
                            <a:schemeClr val="tx1"/>
                          </a:solidFill>
                        </a:rPr>
                        <a:t>teknikariei eta politikariei</a:t>
                      </a:r>
                      <a:r>
                        <a:rPr lang="eu-ES" sz="1200" baseline="0" noProof="0" dirty="0">
                          <a:solidFill>
                            <a:schemeClr val="tx1"/>
                          </a:solidFill>
                        </a:rPr>
                        <a:t>: p</a:t>
                      </a:r>
                      <a:r>
                        <a:rPr lang="eu-ES" sz="1200" noProof="0" dirty="0">
                          <a:solidFill>
                            <a:schemeClr val="tx1"/>
                          </a:solidFill>
                        </a:rPr>
                        <a:t>arte-hartzearen kontzeptua,</a:t>
                      </a:r>
                      <a:r>
                        <a:rPr lang="eu-ES" sz="1200" baseline="0" noProof="0" dirty="0">
                          <a:solidFill>
                            <a:schemeClr val="tx1"/>
                          </a:solidFill>
                        </a:rPr>
                        <a:t> prozesuen diseinua eta  gidaritza, on-line kanalen erabilera egokia…</a:t>
                      </a:r>
                      <a:endParaRPr lang="eu-ES" sz="1200" noProof="0" dirty="0">
                        <a:solidFill>
                          <a:schemeClr val="tx1"/>
                        </a:solidFill>
                      </a:endParaRPr>
                    </a:p>
                  </a:txBody>
                  <a:tcPr/>
                </a:tc>
                <a:extLst>
                  <a:ext uri="{0D108BD9-81ED-4DB2-BD59-A6C34878D82A}">
                    <a16:rowId xmlns:a16="http://schemas.microsoft.com/office/drawing/2014/main" val="2802993897"/>
                  </a:ext>
                </a:extLst>
              </a:tr>
              <a:tr h="565383">
                <a:tc>
                  <a:txBody>
                    <a:bodyPr/>
                    <a:lstStyle/>
                    <a:p>
                      <a:r>
                        <a:rPr lang="eu-ES" sz="1200" noProof="0" dirty="0"/>
                        <a:t>Harremana / elkarlana / komunikazioa</a:t>
                      </a:r>
                    </a:p>
                  </a:txBody>
                  <a:tcPr/>
                </a:tc>
                <a:tc>
                  <a:txBody>
                    <a:bodyPr/>
                    <a:lstStyle/>
                    <a:p>
                      <a:r>
                        <a:rPr lang="es-ES" sz="1200" noProof="0" dirty="0"/>
                        <a:t>AH.2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Informazioa/komunikazioa</a:t>
                      </a:r>
                      <a:r>
                        <a:rPr lang="eu-ES" sz="1200" b="1" baseline="0" noProof="0" dirty="0"/>
                        <a:t> falta da</a:t>
                      </a:r>
                      <a:r>
                        <a:rPr lang="eu-ES" sz="1200" b="0" baseline="0" noProof="0" dirty="0"/>
                        <a:t>: e</a:t>
                      </a:r>
                      <a:r>
                        <a:rPr lang="eu-ES" sz="1200" noProof="0" dirty="0"/>
                        <a:t>z GFA</a:t>
                      </a:r>
                      <a:r>
                        <a:rPr lang="eu-ES" sz="1200" baseline="0" noProof="0" dirty="0"/>
                        <a:t> barruan ezta kanpoan ere, </a:t>
                      </a:r>
                      <a:r>
                        <a:rPr lang="eu-ES" sz="1200" b="1" baseline="0" noProof="0" dirty="0"/>
                        <a:t>ez da</a:t>
                      </a:r>
                      <a:r>
                        <a:rPr lang="eu-ES" sz="1200" b="1" noProof="0" dirty="0"/>
                        <a:t> behar bezala ezagutzen </a:t>
                      </a:r>
                      <a:r>
                        <a:rPr lang="eu-ES" sz="1200" b="1" noProof="0" dirty="0" err="1"/>
                        <a:t>HPFZk</a:t>
                      </a:r>
                      <a:r>
                        <a:rPr lang="eu-ES" sz="1200" b="1" noProof="0" dirty="0"/>
                        <a:t> </a:t>
                      </a:r>
                      <a:r>
                        <a:rPr lang="eu-ES" sz="1200" b="0" noProof="0" dirty="0"/>
                        <a:t>eskaintzen</a:t>
                      </a:r>
                      <a:r>
                        <a:rPr lang="eu-ES" sz="1200" b="1" noProof="0" dirty="0"/>
                        <a:t> </a:t>
                      </a:r>
                      <a:r>
                        <a:rPr lang="eu-ES" sz="1200" noProof="0" dirty="0"/>
                        <a:t>duena, jorratu nahi duen bidea etab. Gainera, </a:t>
                      </a:r>
                      <a:r>
                        <a:rPr lang="eu-ES" sz="1200" noProof="0" dirty="0" err="1"/>
                        <a:t>HPFZk</a:t>
                      </a:r>
                      <a:r>
                        <a:rPr lang="eu-ES" sz="1200" noProof="0" dirty="0"/>
                        <a:t> eragileekin </a:t>
                      </a:r>
                      <a:r>
                        <a:rPr lang="eu-ES" sz="1200" b="1" noProof="0" dirty="0"/>
                        <a:t>harreman gutxi </a:t>
                      </a:r>
                      <a:r>
                        <a:rPr lang="eu-ES" sz="1200" noProof="0" dirty="0"/>
                        <a:t>du.</a:t>
                      </a:r>
                    </a:p>
                  </a:txBody>
                  <a:tcPr/>
                </a:tc>
                <a:extLst>
                  <a:ext uri="{0D108BD9-81ED-4DB2-BD59-A6C34878D82A}">
                    <a16:rowId xmlns:a16="http://schemas.microsoft.com/office/drawing/2014/main" val="2304778171"/>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s-ES" sz="1200" noProof="0" dirty="0"/>
                        <a:t>AH.3</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Herritarrek, herri erakundeek, gizarte</a:t>
                      </a:r>
                      <a:r>
                        <a:rPr lang="eu-ES" sz="1200" baseline="0" noProof="0" dirty="0"/>
                        <a:t> zibilak… </a:t>
                      </a:r>
                      <a:r>
                        <a:rPr lang="eu-ES" sz="1200" b="1" baseline="0" noProof="0" dirty="0"/>
                        <a:t>ez dituzte ezagutzen GFAn eragiteko euren eskura dauden bideak</a:t>
                      </a:r>
                      <a:r>
                        <a:rPr lang="eu-ES" sz="1200" baseline="0" noProof="0" dirty="0"/>
                        <a:t>.</a:t>
                      </a:r>
                      <a:endParaRPr lang="eu-ES" sz="1200" noProof="0" dirty="0"/>
                    </a:p>
                  </a:txBody>
                  <a:tcPr/>
                </a:tc>
                <a:extLst>
                  <a:ext uri="{0D108BD9-81ED-4DB2-BD59-A6C34878D82A}">
                    <a16:rowId xmlns:a16="http://schemas.microsoft.com/office/drawing/2014/main" val="3787324751"/>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u-ES" sz="1200" dirty="0"/>
                        <a:t>AH.4</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Batzar Nagusiak</a:t>
                      </a:r>
                      <a:r>
                        <a:rPr lang="eu-ES" sz="1200" b="1" baseline="0" noProof="0" dirty="0">
                          <a:solidFill>
                            <a:schemeClr val="tx1"/>
                          </a:solidFill>
                        </a:rPr>
                        <a:t> </a:t>
                      </a:r>
                      <a:r>
                        <a:rPr lang="eu-ES" sz="1200" baseline="0" noProof="0" dirty="0">
                          <a:solidFill>
                            <a:schemeClr val="tx1"/>
                          </a:solidFill>
                        </a:rPr>
                        <a:t>eta bertako parte-hartzerako bideak ez dira behar adina ezagutzen gizartean.</a:t>
                      </a:r>
                      <a:endParaRPr lang="eu-ES" sz="1200" noProof="0" dirty="0">
                        <a:solidFill>
                          <a:schemeClr val="tx1"/>
                        </a:solidFill>
                      </a:endParaRPr>
                    </a:p>
                  </a:txBody>
                  <a:tcPr/>
                </a:tc>
                <a:extLst>
                  <a:ext uri="{0D108BD9-81ED-4DB2-BD59-A6C34878D82A}">
                    <a16:rowId xmlns:a16="http://schemas.microsoft.com/office/drawing/2014/main" val="4054736330"/>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s-ES" sz="1200" dirty="0"/>
                        <a:t>AH.5</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Herritar</a:t>
                      </a:r>
                      <a:r>
                        <a:rPr lang="eu-ES" sz="1200" b="1" baseline="0" noProof="0" dirty="0">
                          <a:solidFill>
                            <a:schemeClr val="tx1"/>
                          </a:solidFill>
                        </a:rPr>
                        <a:t> erakundeekin harremana sendotu eta egiteko modu berriak landu behar dira</a:t>
                      </a:r>
                      <a:r>
                        <a:rPr lang="eu-ES" sz="1200" b="0" noProof="0" dirty="0">
                          <a:solidFill>
                            <a:schemeClr val="tx1"/>
                          </a:solidFill>
                        </a:rPr>
                        <a:t>:</a:t>
                      </a:r>
                      <a:r>
                        <a:rPr lang="eu-ES" sz="1200" b="0" baseline="0" noProof="0" dirty="0">
                          <a:solidFill>
                            <a:schemeClr val="tx1"/>
                          </a:solidFill>
                        </a:rPr>
                        <a:t> euren beharrak hobeto ezagutzeko, lan esparruak definitzeko, euren artean elkar ezagutzen laguntzeko…</a:t>
                      </a:r>
                      <a:endParaRPr lang="eu-ES" sz="1200" noProof="0" dirty="0">
                        <a:solidFill>
                          <a:schemeClr val="tx1"/>
                        </a:solidFill>
                      </a:endParaRPr>
                    </a:p>
                  </a:txBody>
                  <a:tcPr/>
                </a:tc>
                <a:extLst>
                  <a:ext uri="{0D108BD9-81ED-4DB2-BD59-A6C34878D82A}">
                    <a16:rowId xmlns:a16="http://schemas.microsoft.com/office/drawing/2014/main" val="2499118319"/>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u-ES" sz="1200" noProof="0" dirty="0"/>
                        <a:t>AH.</a:t>
                      </a:r>
                      <a:r>
                        <a:rPr lang="eu-ES" sz="1200" baseline="0" noProof="0" dirty="0"/>
                        <a:t>6</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Garapen</a:t>
                      </a:r>
                      <a:r>
                        <a:rPr lang="eu-ES" sz="1200" b="1" baseline="0" noProof="0" dirty="0">
                          <a:solidFill>
                            <a:schemeClr val="tx1"/>
                          </a:solidFill>
                        </a:rPr>
                        <a:t> agentziek eragile sozioekonomiko gisa </a:t>
                      </a:r>
                      <a:r>
                        <a:rPr lang="eu-ES" sz="1200" baseline="0" noProof="0" dirty="0">
                          <a:solidFill>
                            <a:schemeClr val="tx1"/>
                          </a:solidFill>
                        </a:rPr>
                        <a:t>parte-hartze prozesuetan joka dezaketen papera definitu beharra dago.</a:t>
                      </a:r>
                      <a:endParaRPr lang="eu-ES" sz="1200" noProof="0" dirty="0">
                        <a:solidFill>
                          <a:schemeClr val="tx1"/>
                        </a:solidFill>
                      </a:endParaRPr>
                    </a:p>
                  </a:txBody>
                  <a:tcPr/>
                </a:tc>
                <a:extLst>
                  <a:ext uri="{0D108BD9-81ED-4DB2-BD59-A6C34878D82A}">
                    <a16:rowId xmlns:a16="http://schemas.microsoft.com/office/drawing/2014/main" val="3680313226"/>
                  </a:ext>
                </a:extLst>
              </a:tr>
              <a:tr h="56538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s-ES" sz="1200" dirty="0"/>
                        <a:t>AH.7</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Guneak/foroak</a:t>
                      </a:r>
                      <a:r>
                        <a:rPr lang="eu-ES" sz="1200" b="1" baseline="0" noProof="0" dirty="0">
                          <a:solidFill>
                            <a:schemeClr val="tx1"/>
                          </a:solidFill>
                        </a:rPr>
                        <a:t> falta </a:t>
                      </a:r>
                      <a:r>
                        <a:rPr lang="eu-ES" sz="1200" baseline="0" noProof="0" dirty="0">
                          <a:solidFill>
                            <a:schemeClr val="tx1"/>
                          </a:solidFill>
                        </a:rPr>
                        <a:t>dira e</a:t>
                      </a:r>
                      <a:r>
                        <a:rPr lang="eu-ES" sz="1200" noProof="0" dirty="0">
                          <a:solidFill>
                            <a:schemeClr val="tx1"/>
                          </a:solidFill>
                        </a:rPr>
                        <a:t>lkarrengandik ikasteko, esperientziak</a:t>
                      </a:r>
                      <a:r>
                        <a:rPr lang="eu-ES" sz="1200" baseline="0" noProof="0" dirty="0">
                          <a:solidFill>
                            <a:schemeClr val="tx1"/>
                          </a:solidFill>
                        </a:rPr>
                        <a:t> partekatzeko, bakarrik ez sentitzeko, behar komunak batera lantzeko, koordinatzeko etab. (GFAko departamentuen artean, udalen artean…)</a:t>
                      </a:r>
                      <a:endParaRPr lang="eu-ES" sz="1200" noProof="0" dirty="0">
                        <a:solidFill>
                          <a:schemeClr val="tx1"/>
                        </a:solidFill>
                      </a:endParaRPr>
                    </a:p>
                  </a:txBody>
                  <a:tcPr/>
                </a:tc>
                <a:extLst>
                  <a:ext uri="{0D108BD9-81ED-4DB2-BD59-A6C34878D82A}">
                    <a16:rowId xmlns:a16="http://schemas.microsoft.com/office/drawing/2014/main" val="1830691714"/>
                  </a:ext>
                </a:extLst>
              </a:tr>
              <a:tr h="822960">
                <a:tc>
                  <a:txBody>
                    <a:bodyPr/>
                    <a:lstStyle/>
                    <a:p>
                      <a:r>
                        <a:rPr lang="eu-ES" sz="1200" noProof="0" dirty="0">
                          <a:solidFill>
                            <a:schemeClr val="tx1"/>
                          </a:solidFill>
                        </a:rPr>
                        <a:t>Maila politikoa</a:t>
                      </a:r>
                    </a:p>
                  </a:txBody>
                  <a:tcPr/>
                </a:tc>
                <a:tc>
                  <a:txBody>
                    <a:bodyPr/>
                    <a:lstStyle/>
                    <a:p>
                      <a:r>
                        <a:rPr lang="eu-ES" sz="1200" noProof="0" dirty="0"/>
                        <a:t>AH.8</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Parte-hartzearen</a:t>
                      </a:r>
                      <a:r>
                        <a:rPr lang="eu-ES" sz="1200" baseline="0" noProof="0" dirty="0"/>
                        <a:t> aldeko </a:t>
                      </a:r>
                      <a:r>
                        <a:rPr lang="eu-ES" sz="1200" b="1" baseline="0" noProof="0" dirty="0"/>
                        <a:t>apustu politiko tinkoa falta </a:t>
                      </a:r>
                      <a:r>
                        <a:rPr lang="eu-ES" sz="1200" baseline="0" noProof="0" dirty="0"/>
                        <a:t>da: alderdikerien eta aldaketa politikoen gainetik, erakunde barruan benetako apustua egon dadin; apurka-apurka bada ere, parte-hartzea modu egonkorrean txerta dadin eguneroko lanean; hainbat gai parte-hartzea erabiliz landu behar direla zalantzan jarri ez dadin…</a:t>
                      </a:r>
                      <a:endParaRPr lang="eu-ES" sz="1200" noProof="0" dirty="0"/>
                    </a:p>
                  </a:txBody>
                  <a:tcPr/>
                </a:tc>
                <a:extLst>
                  <a:ext uri="{0D108BD9-81ED-4DB2-BD59-A6C34878D82A}">
                    <a16:rowId xmlns:a16="http://schemas.microsoft.com/office/drawing/2014/main" val="189998067"/>
                  </a:ext>
                </a:extLst>
              </a:tr>
              <a:tr h="640080">
                <a:tc>
                  <a:txBody>
                    <a:bodyPr/>
                    <a:lstStyle/>
                    <a:p>
                      <a:r>
                        <a:rPr lang="eu-ES" sz="1200" noProof="0" dirty="0">
                          <a:solidFill>
                            <a:schemeClr val="tx1"/>
                          </a:solidFill>
                        </a:rPr>
                        <a:t>Maila politikoa (batez ere)</a:t>
                      </a:r>
                    </a:p>
                  </a:txBody>
                  <a:tcPr/>
                </a:tc>
                <a:tc>
                  <a:txBody>
                    <a:bodyPr/>
                    <a:lstStyle/>
                    <a:p>
                      <a:r>
                        <a:rPr lang="eu-ES" sz="1200" noProof="0" dirty="0"/>
                        <a:t>AH.9</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Parte-hartzearen</a:t>
                      </a:r>
                      <a:r>
                        <a:rPr lang="eu-ES" sz="1200" baseline="0" noProof="0" dirty="0"/>
                        <a:t> </a:t>
                      </a:r>
                      <a:r>
                        <a:rPr lang="eu-ES" sz="1200" b="1" baseline="0" noProof="0" dirty="0"/>
                        <a:t>erabilera txarra </a:t>
                      </a:r>
                      <a:r>
                        <a:rPr lang="eu-ES" sz="1200" baseline="0" noProof="0" dirty="0"/>
                        <a:t>egiten da batzuetan: helburu gisa hartuz bide/tresna gisa izan beharrean, bestelako interesetarako erabiliz, gai puntual eta errazak lantzeko soilik erabiliz, gehiegi erabiliz, joko-arauak argi ezarri gabeko prozesuak burutuz…</a:t>
                      </a:r>
                      <a:endParaRPr lang="eu-ES" sz="1200" noProof="0" dirty="0"/>
                    </a:p>
                  </a:txBody>
                  <a:tcPr/>
                </a:tc>
                <a:extLst>
                  <a:ext uri="{0D108BD9-81ED-4DB2-BD59-A6C34878D82A}">
                    <a16:rowId xmlns:a16="http://schemas.microsoft.com/office/drawing/2014/main" val="294691092"/>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212657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7"/>
          <p:cNvSpPr txBox="1">
            <a:spLocks noChangeArrowheads="1"/>
          </p:cNvSpPr>
          <p:nvPr/>
        </p:nvSpPr>
        <p:spPr bwMode="auto">
          <a:xfrm>
            <a:off x="134419" y="88244"/>
            <a:ext cx="3954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u-ES" altLang="es-E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AURKIBIDEA</a:t>
            </a:r>
          </a:p>
        </p:txBody>
      </p:sp>
      <p:sp>
        <p:nvSpPr>
          <p:cNvPr id="6" name="AutoShape 6"/>
          <p:cNvSpPr>
            <a:spLocks noChangeArrowheads="1"/>
          </p:cNvSpPr>
          <p:nvPr/>
        </p:nvSpPr>
        <p:spPr bwMode="auto">
          <a:xfrm>
            <a:off x="1836885" y="1124744"/>
            <a:ext cx="5913035"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7" name="32 CuadroTexto"/>
          <p:cNvSpPr txBox="1">
            <a:spLocks noChangeArrowheads="1"/>
          </p:cNvSpPr>
          <p:nvPr/>
        </p:nvSpPr>
        <p:spPr bwMode="auto">
          <a:xfrm>
            <a:off x="1979760" y="1267619"/>
            <a:ext cx="5596273" cy="174625"/>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TESTUINGURUA ETA LANAREN ANTOLAKETA: </a:t>
            </a:r>
            <a:r>
              <a:rPr lang="es-ES" altLang="es-ES" sz="1200" dirty="0" err="1">
                <a:latin typeface="Tahoma" pitchFamily="34" charset="0"/>
              </a:rPr>
              <a:t>Helburua</a:t>
            </a:r>
            <a:r>
              <a:rPr lang="es-ES" altLang="es-ES" sz="1200" dirty="0">
                <a:latin typeface="Tahoma" pitchFamily="34" charset="0"/>
              </a:rPr>
              <a:t> eta </a:t>
            </a:r>
            <a:r>
              <a:rPr lang="es-ES" altLang="es-ES" sz="1200" dirty="0" err="1">
                <a:latin typeface="Tahoma" pitchFamily="34" charset="0"/>
              </a:rPr>
              <a:t>metodologia</a:t>
            </a:r>
            <a:endParaRPr lang="es-ES" altLang="es-ES" sz="2000" dirty="0"/>
          </a:p>
        </p:txBody>
      </p:sp>
      <p:sp>
        <p:nvSpPr>
          <p:cNvPr id="8" name="Rectangle 15"/>
          <p:cNvSpPr>
            <a:spLocks noChangeArrowheads="1"/>
          </p:cNvSpPr>
          <p:nvPr/>
        </p:nvSpPr>
        <p:spPr bwMode="auto">
          <a:xfrm>
            <a:off x="1698774" y="1216819"/>
            <a:ext cx="225425"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0</a:t>
            </a:r>
            <a:endParaRPr lang="es-ES" altLang="es-ES" sz="1800" dirty="0">
              <a:latin typeface="Arial" pitchFamily="34" charset="0"/>
            </a:endParaRPr>
          </a:p>
        </p:txBody>
      </p:sp>
      <p:sp>
        <p:nvSpPr>
          <p:cNvPr id="9" name="AutoShape 6"/>
          <p:cNvSpPr>
            <a:spLocks noChangeArrowheads="1"/>
          </p:cNvSpPr>
          <p:nvPr/>
        </p:nvSpPr>
        <p:spPr bwMode="auto">
          <a:xfrm>
            <a:off x="1836885" y="1629569"/>
            <a:ext cx="5913035"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10" name="42 CuadroTexto"/>
          <p:cNvSpPr txBox="1">
            <a:spLocks noChangeArrowheads="1"/>
          </p:cNvSpPr>
          <p:nvPr/>
        </p:nvSpPr>
        <p:spPr bwMode="auto">
          <a:xfrm>
            <a:off x="1979760" y="1700808"/>
            <a:ext cx="5770159" cy="317500"/>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HERRITARREN PARTAIDETZA: GFA-KO ESTRATEGIAREN OINARRIZKO MUGARRI BAT</a:t>
            </a:r>
          </a:p>
        </p:txBody>
      </p:sp>
      <p:sp>
        <p:nvSpPr>
          <p:cNvPr id="11" name="Rectangle 15"/>
          <p:cNvSpPr>
            <a:spLocks noChangeArrowheads="1"/>
          </p:cNvSpPr>
          <p:nvPr/>
        </p:nvSpPr>
        <p:spPr bwMode="auto">
          <a:xfrm>
            <a:off x="1694011" y="1701007"/>
            <a:ext cx="227013"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1</a:t>
            </a:r>
            <a:endParaRPr lang="es-ES" altLang="es-ES" sz="1800" dirty="0">
              <a:latin typeface="Arial" pitchFamily="34" charset="0"/>
            </a:endParaRPr>
          </a:p>
        </p:txBody>
      </p:sp>
      <p:sp>
        <p:nvSpPr>
          <p:cNvPr id="12" name="AutoShape 6"/>
          <p:cNvSpPr>
            <a:spLocks noChangeArrowheads="1"/>
          </p:cNvSpPr>
          <p:nvPr/>
        </p:nvSpPr>
        <p:spPr bwMode="auto">
          <a:xfrm>
            <a:off x="1836885" y="2129632"/>
            <a:ext cx="5913035"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13" name="Rectangle 15"/>
          <p:cNvSpPr>
            <a:spLocks noChangeArrowheads="1"/>
          </p:cNvSpPr>
          <p:nvPr/>
        </p:nvSpPr>
        <p:spPr bwMode="auto">
          <a:xfrm>
            <a:off x="1694011" y="2201069"/>
            <a:ext cx="227013"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2</a:t>
            </a:r>
            <a:endParaRPr lang="es-ES" altLang="es-ES" sz="1800" dirty="0">
              <a:latin typeface="Arial" pitchFamily="34" charset="0"/>
            </a:endParaRPr>
          </a:p>
        </p:txBody>
      </p:sp>
      <p:sp>
        <p:nvSpPr>
          <p:cNvPr id="14" name="42 CuadroTexto"/>
          <p:cNvSpPr txBox="1">
            <a:spLocks noChangeArrowheads="1"/>
          </p:cNvSpPr>
          <p:nvPr/>
        </p:nvSpPr>
        <p:spPr bwMode="auto">
          <a:xfrm>
            <a:off x="1979761" y="2272507"/>
            <a:ext cx="4989513" cy="198437"/>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PARTE-HARTU DUTEN ERAGILEAK</a:t>
            </a:r>
          </a:p>
        </p:txBody>
      </p:sp>
      <p:sp>
        <p:nvSpPr>
          <p:cNvPr id="15" name="AutoShape 6"/>
          <p:cNvSpPr>
            <a:spLocks noChangeArrowheads="1"/>
          </p:cNvSpPr>
          <p:nvPr/>
        </p:nvSpPr>
        <p:spPr bwMode="auto">
          <a:xfrm>
            <a:off x="1832458" y="2637309"/>
            <a:ext cx="5917580"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16" name="Rectangle 15"/>
          <p:cNvSpPr>
            <a:spLocks noChangeArrowheads="1"/>
          </p:cNvSpPr>
          <p:nvPr/>
        </p:nvSpPr>
        <p:spPr bwMode="auto">
          <a:xfrm>
            <a:off x="1689584" y="2708746"/>
            <a:ext cx="227013"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3</a:t>
            </a:r>
            <a:endParaRPr lang="es-ES" altLang="es-ES" sz="1800" dirty="0">
              <a:latin typeface="Arial" pitchFamily="34" charset="0"/>
            </a:endParaRPr>
          </a:p>
        </p:txBody>
      </p:sp>
      <p:sp>
        <p:nvSpPr>
          <p:cNvPr id="17" name="42 CuadroTexto"/>
          <p:cNvSpPr txBox="1">
            <a:spLocks noChangeArrowheads="1"/>
          </p:cNvSpPr>
          <p:nvPr/>
        </p:nvSpPr>
        <p:spPr bwMode="auto">
          <a:xfrm>
            <a:off x="1975334" y="2780184"/>
            <a:ext cx="4989513" cy="198437"/>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EGOERAREN ANALISIA - AMIA</a:t>
            </a:r>
          </a:p>
        </p:txBody>
      </p:sp>
      <p:sp>
        <p:nvSpPr>
          <p:cNvPr id="18" name="AutoShape 6"/>
          <p:cNvSpPr>
            <a:spLocks noChangeArrowheads="1"/>
          </p:cNvSpPr>
          <p:nvPr/>
        </p:nvSpPr>
        <p:spPr bwMode="auto">
          <a:xfrm>
            <a:off x="1836886" y="3169824"/>
            <a:ext cx="5913034"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19" name="32 CuadroTexto"/>
          <p:cNvSpPr txBox="1">
            <a:spLocks noChangeArrowheads="1"/>
          </p:cNvSpPr>
          <p:nvPr/>
        </p:nvSpPr>
        <p:spPr bwMode="auto">
          <a:xfrm>
            <a:off x="1979760" y="3312699"/>
            <a:ext cx="5745507" cy="174625"/>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FORMULAZIO ESTRATEGIKOA</a:t>
            </a:r>
          </a:p>
        </p:txBody>
      </p:sp>
      <p:sp>
        <p:nvSpPr>
          <p:cNvPr id="20" name="Rectangle 15"/>
          <p:cNvSpPr>
            <a:spLocks noChangeArrowheads="1"/>
          </p:cNvSpPr>
          <p:nvPr/>
        </p:nvSpPr>
        <p:spPr bwMode="auto">
          <a:xfrm>
            <a:off x="1698774" y="3261899"/>
            <a:ext cx="225425"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4</a:t>
            </a:r>
            <a:endParaRPr lang="es-ES" altLang="es-ES" sz="1800" dirty="0">
              <a:latin typeface="Arial" pitchFamily="34" charset="0"/>
            </a:endParaRPr>
          </a:p>
        </p:txBody>
      </p:sp>
      <p:sp>
        <p:nvSpPr>
          <p:cNvPr id="21" name="AutoShape 6"/>
          <p:cNvSpPr>
            <a:spLocks noChangeArrowheads="1"/>
          </p:cNvSpPr>
          <p:nvPr/>
        </p:nvSpPr>
        <p:spPr bwMode="auto">
          <a:xfrm>
            <a:off x="1836886" y="4653136"/>
            <a:ext cx="5913034" cy="431800"/>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lgn="ctr">
              <a:defRPr/>
            </a:pPr>
            <a:endParaRPr lang="es-ES" sz="1800" dirty="0">
              <a:latin typeface="Arial" pitchFamily="34" charset="0"/>
            </a:endParaRPr>
          </a:p>
        </p:txBody>
      </p:sp>
      <p:sp>
        <p:nvSpPr>
          <p:cNvPr id="22" name="42 CuadroTexto"/>
          <p:cNvSpPr txBox="1">
            <a:spLocks noChangeArrowheads="1"/>
          </p:cNvSpPr>
          <p:nvPr/>
        </p:nvSpPr>
        <p:spPr bwMode="auto">
          <a:xfrm>
            <a:off x="1979761" y="4746476"/>
            <a:ext cx="5745506" cy="266700"/>
          </a:xfrm>
          <a:prstGeom prst="rect">
            <a:avLst/>
          </a:prstGeom>
          <a:solidFill>
            <a:schemeClr val="bg1"/>
          </a:solidFill>
          <a:ln w="3175">
            <a:noFill/>
            <a:miter lim="800000"/>
            <a:headEnd/>
            <a:tailEnd/>
          </a:ln>
        </p:spPr>
        <p:txBody>
          <a:bodyPr anchor="ctr"/>
          <a:lstStyle/>
          <a:p>
            <a:r>
              <a:rPr lang="es-ES" altLang="es-ES" sz="1200" dirty="0">
                <a:latin typeface="Tahoma" pitchFamily="34" charset="0"/>
              </a:rPr>
              <a:t>ERANSKINAK</a:t>
            </a:r>
          </a:p>
        </p:txBody>
      </p:sp>
      <p:sp>
        <p:nvSpPr>
          <p:cNvPr id="23" name="Rectangle 15"/>
          <p:cNvSpPr>
            <a:spLocks noChangeArrowheads="1"/>
          </p:cNvSpPr>
          <p:nvPr/>
        </p:nvSpPr>
        <p:spPr bwMode="auto">
          <a:xfrm>
            <a:off x="1694011" y="4724574"/>
            <a:ext cx="227013" cy="225425"/>
          </a:xfrm>
          <a:prstGeom prst="rect">
            <a:avLst/>
          </a:prstGeom>
          <a:solidFill>
            <a:srgbClr val="002060"/>
          </a:solidFill>
          <a:ln w="6350">
            <a:noFill/>
            <a:miter lim="800000"/>
            <a:headEnd/>
            <a:tailEnd/>
          </a:ln>
        </p:spPr>
        <p:txBody>
          <a:bodyPr lIns="0" tIns="0" rIns="0" bIns="0" anchor="ctr" anchorCtr="1"/>
          <a:lstStyle/>
          <a:p>
            <a:r>
              <a:rPr lang="es-ES_tradnl" altLang="es-ES" sz="1000" dirty="0">
                <a:solidFill>
                  <a:schemeClr val="bg1"/>
                </a:solidFill>
                <a:latin typeface="Verdana" pitchFamily="34" charset="0"/>
              </a:rPr>
              <a:t>5</a:t>
            </a:r>
            <a:endParaRPr lang="es-ES" altLang="es-ES" sz="1800" dirty="0">
              <a:latin typeface="Arial" pitchFamily="34" charset="0"/>
            </a:endParaRPr>
          </a:p>
        </p:txBody>
      </p:sp>
      <p:sp>
        <p:nvSpPr>
          <p:cNvPr id="24" name="AutoShape 6"/>
          <p:cNvSpPr>
            <a:spLocks noChangeArrowheads="1"/>
          </p:cNvSpPr>
          <p:nvPr/>
        </p:nvSpPr>
        <p:spPr bwMode="auto">
          <a:xfrm>
            <a:off x="2195736" y="3677138"/>
            <a:ext cx="5544616" cy="759974"/>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a:defRPr/>
            </a:pPr>
            <a:r>
              <a:rPr lang="es-ES" sz="1400" dirty="0">
                <a:latin typeface="Tahoma" pitchFamily="34" charset="0"/>
              </a:rPr>
              <a:t>5.1. </a:t>
            </a:r>
            <a:r>
              <a:rPr lang="es-ES" sz="1400" dirty="0" err="1">
                <a:latin typeface="Tahoma" pitchFamily="34" charset="0"/>
              </a:rPr>
              <a:t>Xede</a:t>
            </a:r>
            <a:r>
              <a:rPr lang="es-ES" sz="1400" dirty="0">
                <a:latin typeface="Tahoma" pitchFamily="34" charset="0"/>
              </a:rPr>
              <a:t> eta </a:t>
            </a:r>
            <a:r>
              <a:rPr lang="es-ES" sz="1400" dirty="0" err="1">
                <a:latin typeface="Tahoma" pitchFamily="34" charset="0"/>
              </a:rPr>
              <a:t>Ikuspegia</a:t>
            </a:r>
            <a:endParaRPr lang="es-ES" sz="1400" dirty="0">
              <a:latin typeface="Tahoma" pitchFamily="34" charset="0"/>
            </a:endParaRPr>
          </a:p>
          <a:p>
            <a:pPr>
              <a:defRPr/>
            </a:pPr>
            <a:r>
              <a:rPr lang="es-ES" sz="1400" dirty="0">
                <a:latin typeface="Tahoma" pitchFamily="34" charset="0"/>
              </a:rPr>
              <a:t>5.2. </a:t>
            </a:r>
            <a:r>
              <a:rPr lang="es-ES" sz="1400" dirty="0" err="1">
                <a:latin typeface="Tahoma" pitchFamily="34" charset="0"/>
              </a:rPr>
              <a:t>Ardatz</a:t>
            </a:r>
            <a:r>
              <a:rPr lang="es-ES" sz="1400" dirty="0">
                <a:latin typeface="Tahoma" pitchFamily="34" charset="0"/>
              </a:rPr>
              <a:t> </a:t>
            </a:r>
            <a:r>
              <a:rPr lang="es-ES" sz="1400" dirty="0" err="1">
                <a:latin typeface="Tahoma" pitchFamily="34" charset="0"/>
              </a:rPr>
              <a:t>estrategikoak</a:t>
            </a:r>
            <a:endParaRPr lang="es-ES" sz="1400" dirty="0">
              <a:latin typeface="Tahoma" pitchFamily="34" charset="0"/>
            </a:endParaRPr>
          </a:p>
          <a:p>
            <a:pPr>
              <a:defRPr/>
            </a:pPr>
            <a:r>
              <a:rPr lang="es-ES" sz="1400" dirty="0">
                <a:latin typeface="Tahoma" pitchFamily="34" charset="0"/>
              </a:rPr>
              <a:t>5.3. </a:t>
            </a:r>
            <a:r>
              <a:rPr lang="es-ES" sz="1400" dirty="0" err="1">
                <a:latin typeface="Tahoma" pitchFamily="34" charset="0"/>
              </a:rPr>
              <a:t>Helburuak</a:t>
            </a:r>
            <a:r>
              <a:rPr lang="es-ES" sz="1400" dirty="0">
                <a:latin typeface="Tahoma" pitchFamily="34" charset="0"/>
              </a:rPr>
              <a:t>, </a:t>
            </a:r>
            <a:r>
              <a:rPr lang="es-ES" sz="1400" dirty="0" err="1">
                <a:latin typeface="Tahoma" pitchFamily="34" charset="0"/>
              </a:rPr>
              <a:t>lan-ildoak</a:t>
            </a:r>
            <a:r>
              <a:rPr lang="es-ES" sz="1400" dirty="0">
                <a:latin typeface="Tahoma" pitchFamily="34" charset="0"/>
              </a:rPr>
              <a:t> eta </a:t>
            </a:r>
            <a:r>
              <a:rPr lang="es-ES" sz="1400" dirty="0" err="1">
                <a:latin typeface="Tahoma" pitchFamily="34" charset="0"/>
              </a:rPr>
              <a:t>proiektu</a:t>
            </a:r>
            <a:r>
              <a:rPr lang="es-ES" sz="1400" dirty="0">
                <a:latin typeface="Tahoma" pitchFamily="34" charset="0"/>
              </a:rPr>
              <a:t> </a:t>
            </a:r>
            <a:r>
              <a:rPr lang="es-ES" sz="1400" dirty="0" err="1">
                <a:latin typeface="Tahoma" pitchFamily="34" charset="0"/>
              </a:rPr>
              <a:t>nagusiak</a:t>
            </a:r>
            <a:endParaRPr lang="es-ES" sz="1400" dirty="0">
              <a:latin typeface="Tahoma" pitchFamily="34" charset="0"/>
            </a:endParaRPr>
          </a:p>
        </p:txBody>
      </p:sp>
      <p:sp>
        <p:nvSpPr>
          <p:cNvPr id="25" name="AutoShape 6"/>
          <p:cNvSpPr>
            <a:spLocks noChangeArrowheads="1"/>
          </p:cNvSpPr>
          <p:nvPr/>
        </p:nvSpPr>
        <p:spPr bwMode="auto">
          <a:xfrm>
            <a:off x="2195736" y="5157192"/>
            <a:ext cx="5544616" cy="1152128"/>
          </a:xfrm>
          <a:prstGeom prst="homePlate">
            <a:avLst>
              <a:gd name="adj" fmla="val 0"/>
            </a:avLst>
          </a:prstGeom>
          <a:solidFill>
            <a:schemeClr val="bg1"/>
          </a:solidFill>
          <a:ln w="3175">
            <a:solidFill>
              <a:schemeClr val="bg1">
                <a:lumMod val="65000"/>
              </a:schemeClr>
            </a:solidFill>
            <a:miter lim="800000"/>
            <a:headEnd/>
            <a:tailEnd/>
          </a:ln>
          <a:effectLst/>
        </p:spPr>
        <p:txBody>
          <a:bodyPr wrap="none" lIns="72000" tIns="0" rIns="0" bIns="0" anchor="ctr"/>
          <a:lstStyle/>
          <a:p>
            <a:pPr marL="342900" indent="-342900">
              <a:buAutoNum type="alphaUcPeriod"/>
              <a:defRPr/>
            </a:pPr>
            <a:r>
              <a:rPr lang="es-ES" sz="1400" dirty="0" err="1">
                <a:latin typeface="Tahoma" pitchFamily="34" charset="0"/>
              </a:rPr>
              <a:t>Barne</a:t>
            </a:r>
            <a:r>
              <a:rPr lang="es-ES" sz="1400" dirty="0">
                <a:latin typeface="Tahoma" pitchFamily="34" charset="0"/>
              </a:rPr>
              <a:t> </a:t>
            </a:r>
            <a:r>
              <a:rPr lang="es-ES" sz="1400" dirty="0" err="1">
                <a:latin typeface="Tahoma" pitchFamily="34" charset="0"/>
              </a:rPr>
              <a:t>analisia</a:t>
            </a:r>
            <a:endParaRPr lang="es-ES" sz="1400" dirty="0">
              <a:latin typeface="Tahoma" pitchFamily="34" charset="0"/>
            </a:endParaRPr>
          </a:p>
          <a:p>
            <a:pPr marL="342900" indent="-342900">
              <a:buAutoNum type="alphaUcPeriod"/>
              <a:defRPr/>
            </a:pPr>
            <a:r>
              <a:rPr lang="es-ES" sz="1400" dirty="0" err="1">
                <a:latin typeface="Tahoma" pitchFamily="34" charset="0"/>
              </a:rPr>
              <a:t>Testuinguruaren</a:t>
            </a:r>
            <a:r>
              <a:rPr lang="es-ES" sz="1400" dirty="0">
                <a:latin typeface="Tahoma" pitchFamily="34" charset="0"/>
              </a:rPr>
              <a:t> </a:t>
            </a:r>
            <a:r>
              <a:rPr lang="es-ES" sz="1400" dirty="0" err="1">
                <a:latin typeface="Tahoma" pitchFamily="34" charset="0"/>
              </a:rPr>
              <a:t>analisia</a:t>
            </a:r>
            <a:endParaRPr lang="es-ES" sz="1400" dirty="0">
              <a:latin typeface="Tahoma" pitchFamily="34" charset="0"/>
            </a:endParaRPr>
          </a:p>
          <a:p>
            <a:pPr marL="342900" indent="-342900">
              <a:buAutoNum type="alphaUcPeriod"/>
              <a:defRPr/>
            </a:pPr>
            <a:r>
              <a:rPr lang="es-ES" sz="1400" dirty="0" err="1">
                <a:latin typeface="Tahoma" pitchFamily="34" charset="0"/>
              </a:rPr>
              <a:t>Kanpo</a:t>
            </a:r>
            <a:r>
              <a:rPr lang="es-ES" sz="1400" dirty="0">
                <a:latin typeface="Tahoma" pitchFamily="34" charset="0"/>
              </a:rPr>
              <a:t> </a:t>
            </a:r>
            <a:r>
              <a:rPr lang="es-ES" sz="1400" dirty="0" err="1">
                <a:latin typeface="Tahoma" pitchFamily="34" charset="0"/>
              </a:rPr>
              <a:t>analisia</a:t>
            </a:r>
            <a:endParaRPr lang="es-ES" sz="1400" dirty="0">
              <a:latin typeface="Tahoma" pitchFamily="34" charset="0"/>
            </a:endParaRPr>
          </a:p>
          <a:p>
            <a:pPr marL="342900" indent="-342900">
              <a:buAutoNum type="alphaUcPeriod"/>
              <a:defRPr/>
            </a:pPr>
            <a:r>
              <a:rPr lang="es-ES" sz="1400" dirty="0">
                <a:latin typeface="Tahoma" pitchFamily="34" charset="0"/>
              </a:rPr>
              <a:t>Focus </a:t>
            </a:r>
            <a:r>
              <a:rPr lang="es-ES" sz="1400" dirty="0" err="1">
                <a:latin typeface="Tahoma" pitchFamily="34" charset="0"/>
              </a:rPr>
              <a:t>groupeako</a:t>
            </a:r>
            <a:r>
              <a:rPr lang="es-ES" sz="1400" dirty="0">
                <a:latin typeface="Tahoma" pitchFamily="34" charset="0"/>
              </a:rPr>
              <a:t> </a:t>
            </a:r>
            <a:r>
              <a:rPr lang="es-ES" sz="1400" dirty="0" err="1">
                <a:latin typeface="Tahoma" pitchFamily="34" charset="0"/>
              </a:rPr>
              <a:t>ekarpenen</a:t>
            </a:r>
            <a:r>
              <a:rPr lang="es-ES" sz="1400" dirty="0">
                <a:latin typeface="Tahoma" pitchFamily="34" charset="0"/>
              </a:rPr>
              <a:t> </a:t>
            </a:r>
            <a:r>
              <a:rPr lang="es-ES" sz="1400" dirty="0" err="1">
                <a:latin typeface="Tahoma" pitchFamily="34" charset="0"/>
              </a:rPr>
              <a:t>kategorizazioa</a:t>
            </a:r>
            <a:endParaRPr lang="es-ES" sz="1400" dirty="0">
              <a:latin typeface="Tahoma" pitchFamily="34" charset="0"/>
            </a:endParaRPr>
          </a:p>
          <a:p>
            <a:pPr marL="342900" indent="-342900">
              <a:buAutoNum type="alphaUcPeriod"/>
              <a:defRPr/>
            </a:pPr>
            <a:r>
              <a:rPr lang="es-ES" sz="1400" dirty="0">
                <a:latin typeface="Tahoma" pitchFamily="34" charset="0"/>
              </a:rPr>
              <a:t>AMIA </a:t>
            </a:r>
            <a:r>
              <a:rPr lang="es-ES" sz="1400" dirty="0" err="1">
                <a:latin typeface="Tahoma" pitchFamily="34" charset="0"/>
              </a:rPr>
              <a:t>kategoriaka</a:t>
            </a:r>
            <a:endParaRPr lang="es-ES" sz="1400" dirty="0">
              <a:latin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73589489"/>
              </p:ext>
            </p:extLst>
          </p:nvPr>
        </p:nvGraphicFramePr>
        <p:xfrm>
          <a:off x="288924" y="699477"/>
          <a:ext cx="9480406" cy="5751577"/>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AHULEZIAK</a:t>
                      </a:r>
                    </a:p>
                  </a:txBody>
                  <a:tcPr>
                    <a:solidFill>
                      <a:schemeClr val="tx2"/>
                    </a:solidFill>
                  </a:tcPr>
                </a:tc>
                <a:extLst>
                  <a:ext uri="{0D108BD9-81ED-4DB2-BD59-A6C34878D82A}">
                    <a16:rowId xmlns:a16="http://schemas.microsoft.com/office/drawing/2014/main" val="2639301805"/>
                  </a:ext>
                </a:extLst>
              </a:tr>
              <a:tr h="64008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Ohitura / sentsibilizazioa</a:t>
                      </a:r>
                    </a:p>
                  </a:txBody>
                  <a:tcPr/>
                </a:tc>
                <a:tc>
                  <a:txBody>
                    <a:bodyPr/>
                    <a:lstStyle/>
                    <a:p>
                      <a:r>
                        <a:rPr lang="es-ES" sz="1200" noProof="0" dirty="0"/>
                        <a:t>AH.10</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Parte-hartzea zuzenean jorratzen ez duten sail/teknikariei kosta </a:t>
                      </a:r>
                      <a:r>
                        <a:rPr lang="eu-ES" sz="1200" noProof="0" dirty="0"/>
                        <a:t>egiten zaie parte-hartzea</a:t>
                      </a:r>
                      <a:r>
                        <a:rPr lang="eu-ES" sz="1200" baseline="0" noProof="0" dirty="0"/>
                        <a:t> zertan/nola aplika dezaketen ikustea, beren lanari egin </a:t>
                      </a:r>
                      <a:r>
                        <a:rPr lang="eu-ES" sz="1200" baseline="0" noProof="0" dirty="0" err="1"/>
                        <a:t>diezaiokeen</a:t>
                      </a:r>
                      <a:r>
                        <a:rPr lang="eu-ES" sz="1200" baseline="0" noProof="0" dirty="0"/>
                        <a:t> ekarpenaz jabetzea, beren ardura ere badela konturatzea etab.</a:t>
                      </a:r>
                      <a:endParaRPr lang="eu-ES" sz="1200" noProof="0" dirty="0"/>
                    </a:p>
                  </a:txBody>
                  <a:tcPr/>
                </a:tc>
                <a:extLst>
                  <a:ext uri="{0D108BD9-81ED-4DB2-BD59-A6C34878D82A}">
                    <a16:rowId xmlns:a16="http://schemas.microsoft.com/office/drawing/2014/main" val="138183798"/>
                  </a:ext>
                </a:extLst>
              </a:tr>
              <a:tr h="64008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Ohitura / sentsibilizazioa</a:t>
                      </a:r>
                    </a:p>
                  </a:txBody>
                  <a:tcPr/>
                </a:tc>
                <a:tc>
                  <a:txBody>
                    <a:bodyPr/>
                    <a:lstStyle/>
                    <a:p>
                      <a:r>
                        <a:rPr lang="es-ES" sz="1200" noProof="0" dirty="0"/>
                        <a:t>AH.11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Irekitzeko beldurra eta heziketa</a:t>
                      </a:r>
                      <a:r>
                        <a:rPr lang="eu-ES" sz="1200" b="1" baseline="0" noProof="0" dirty="0"/>
                        <a:t> falta</a:t>
                      </a:r>
                      <a:r>
                        <a:rPr lang="eu-ES" sz="1200" b="1" noProof="0" dirty="0"/>
                        <a:t>:</a:t>
                      </a:r>
                      <a:r>
                        <a:rPr lang="eu-ES" sz="1200" b="1" baseline="0" noProof="0" dirty="0"/>
                        <a:t> </a:t>
                      </a:r>
                      <a:r>
                        <a:rPr lang="eu-ES" sz="1200" b="0" baseline="0" noProof="0" dirty="0"/>
                        <a:t>bai </a:t>
                      </a:r>
                      <a:r>
                        <a:rPr lang="eu-ES" sz="1200" b="1" baseline="0" noProof="0" dirty="0"/>
                        <a:t>erakundeak eta baita herritarrak </a:t>
                      </a:r>
                      <a:r>
                        <a:rPr lang="eu-ES" sz="1200" b="0" baseline="0" noProof="0" dirty="0"/>
                        <a:t>ere ez daude ohituak modu irekian euren iritziak, kezkak, beharrak adieraztera eta horien inguruan eztabaidatzera; horrek, sarritan, anonimotasunaren, kexa hutsaren, informazio faltaren… atzean ezkutatzera eramaten ditu.</a:t>
                      </a:r>
                      <a:endParaRPr lang="eu-ES" sz="1200" noProof="0" dirty="0"/>
                    </a:p>
                  </a:txBody>
                  <a:tcPr/>
                </a:tc>
                <a:extLst>
                  <a:ext uri="{0D108BD9-81ED-4DB2-BD59-A6C34878D82A}">
                    <a16:rowId xmlns:a16="http://schemas.microsoft.com/office/drawing/2014/main" val="2453034497"/>
                  </a:ext>
                </a:extLst>
              </a:tr>
              <a:tr h="822960">
                <a:tc>
                  <a:txBody>
                    <a:bodyPr/>
                    <a:lstStyle/>
                    <a:p>
                      <a:r>
                        <a:rPr lang="eu-ES" sz="1200" noProof="0" dirty="0"/>
                        <a:t>Ohitura / sentsibilizazioa</a:t>
                      </a:r>
                    </a:p>
                    <a:p>
                      <a:endParaRPr lang="eu-ES" sz="1200" noProof="0" dirty="0"/>
                    </a:p>
                    <a:p>
                      <a:r>
                        <a:rPr lang="eu-ES" sz="1200" noProof="0" dirty="0"/>
                        <a:t>Antolakuntza</a:t>
                      </a:r>
                      <a:r>
                        <a:rPr lang="eu-ES" sz="1200" baseline="0" noProof="0" dirty="0"/>
                        <a:t> / sistematizazioa</a:t>
                      </a:r>
                      <a:endParaRPr lang="eu-ES" sz="1200" noProof="0" dirty="0"/>
                    </a:p>
                  </a:txBody>
                  <a:tcPr/>
                </a:tc>
                <a:tc>
                  <a:txBody>
                    <a:bodyPr/>
                    <a:lstStyle/>
                    <a:p>
                      <a:r>
                        <a:rPr lang="es-ES" sz="1200" noProof="0" dirty="0"/>
                        <a:t>AH.12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Parte-hartzea</a:t>
                      </a:r>
                      <a:r>
                        <a:rPr lang="eu-ES" sz="1200" baseline="0" noProof="0" dirty="0"/>
                        <a:t> </a:t>
                      </a:r>
                      <a:r>
                        <a:rPr lang="eu-ES" sz="1200" b="1" baseline="0" noProof="0" dirty="0"/>
                        <a:t>ez dago behar adina txertatua, ez </a:t>
                      </a:r>
                      <a:r>
                        <a:rPr lang="eu-ES" sz="1200" b="1" baseline="0" noProof="0" dirty="0">
                          <a:solidFill>
                            <a:schemeClr val="tx1"/>
                          </a:solidFill>
                        </a:rPr>
                        <a:t>administrazio publikoan </a:t>
                      </a:r>
                      <a:r>
                        <a:rPr lang="eu-ES" sz="1200" b="1" baseline="0" noProof="0" dirty="0"/>
                        <a:t>ezta gizartean ere</a:t>
                      </a:r>
                      <a:r>
                        <a:rPr lang="eu-ES" sz="1200" baseline="0" noProof="0" dirty="0"/>
                        <a:t>: zeharkakotasuna falta da, ez dago parte-hartzea erabiliz lan egiteko ohiturarik, aurreiritziak daude, erresistentziak…</a:t>
                      </a:r>
                      <a:endParaRPr lang="eu-ES" sz="1200" noProof="0" dirty="0"/>
                    </a:p>
                  </a:txBody>
                  <a:tcPr/>
                </a:tc>
                <a:extLst>
                  <a:ext uri="{0D108BD9-81ED-4DB2-BD59-A6C34878D82A}">
                    <a16:rowId xmlns:a16="http://schemas.microsoft.com/office/drawing/2014/main" val="152544421"/>
                  </a:ext>
                </a:extLst>
              </a:tr>
              <a:tr h="457200">
                <a:tc>
                  <a:txBody>
                    <a:bodyPr/>
                    <a:lstStyle/>
                    <a:p>
                      <a:r>
                        <a:rPr lang="eu-ES" sz="1200" noProof="0" dirty="0"/>
                        <a:t>Antolakuntza</a:t>
                      </a:r>
                      <a:r>
                        <a:rPr lang="eu-ES" sz="1200" baseline="0" noProof="0" dirty="0"/>
                        <a:t> / sistematizazioa</a:t>
                      </a:r>
                      <a:endParaRPr lang="eu-ES" sz="1200" noProof="0" dirty="0"/>
                    </a:p>
                  </a:txBody>
                  <a:tcPr/>
                </a:tc>
                <a:tc>
                  <a:txBody>
                    <a:bodyPr/>
                    <a:lstStyle/>
                    <a:p>
                      <a:r>
                        <a:rPr lang="eu-ES" sz="1200" noProof="0" dirty="0"/>
                        <a:t>AH.13</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Parte-hartzearen inguruko </a:t>
                      </a:r>
                      <a:r>
                        <a:rPr lang="eu-ES" sz="1200" b="1" noProof="0" dirty="0"/>
                        <a:t>diskurtsoa</a:t>
                      </a:r>
                      <a:r>
                        <a:rPr lang="eu-ES" sz="1200" b="1" baseline="0" noProof="0" dirty="0"/>
                        <a:t> lurrera eramateko zailtasunak </a:t>
                      </a:r>
                      <a:r>
                        <a:rPr lang="eu-ES" sz="1200" b="0" baseline="0" noProof="0" dirty="0"/>
                        <a:t>daude</a:t>
                      </a:r>
                      <a:r>
                        <a:rPr lang="eu-ES" sz="1200" baseline="0" noProof="0" dirty="0"/>
                        <a:t>.</a:t>
                      </a:r>
                      <a:endParaRPr lang="eu-ES" sz="1200" noProof="0" dirty="0"/>
                    </a:p>
                  </a:txBody>
                  <a:tcPr/>
                </a:tc>
                <a:extLst>
                  <a:ext uri="{0D108BD9-81ED-4DB2-BD59-A6C34878D82A}">
                    <a16:rowId xmlns:a16="http://schemas.microsoft.com/office/drawing/2014/main" val="1102671756"/>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a:t>
                      </a:r>
                      <a:r>
                        <a:rPr lang="eu-ES" sz="1200" baseline="0" noProof="0" dirty="0"/>
                        <a:t> / sistematizazioa</a:t>
                      </a:r>
                      <a:endParaRPr lang="eu-ES" sz="1200" noProof="0" dirty="0"/>
                    </a:p>
                  </a:txBody>
                  <a:tcPr/>
                </a:tc>
                <a:tc>
                  <a:txBody>
                    <a:bodyPr/>
                    <a:lstStyle/>
                    <a:p>
                      <a:r>
                        <a:rPr lang="es-ES" sz="1200" noProof="0" dirty="0"/>
                        <a:t>AH.14</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0" noProof="0" dirty="0">
                          <a:solidFill>
                            <a:schemeClr val="tx1"/>
                          </a:solidFill>
                        </a:rPr>
                        <a:t>Administrazio publikoetako</a:t>
                      </a:r>
                      <a:r>
                        <a:rPr lang="eu-ES" sz="1200" b="0" baseline="0" noProof="0" dirty="0">
                          <a:solidFill>
                            <a:schemeClr val="tx1"/>
                          </a:solidFill>
                        </a:rPr>
                        <a:t> </a:t>
                      </a:r>
                      <a:r>
                        <a:rPr lang="eu-ES" sz="1200" b="1" baseline="0" noProof="0" dirty="0"/>
                        <a:t>a</a:t>
                      </a:r>
                      <a:r>
                        <a:rPr lang="eu-ES" sz="1200" b="1" noProof="0" dirty="0"/>
                        <a:t>ntolaketa</a:t>
                      </a:r>
                      <a:r>
                        <a:rPr lang="eu-ES" sz="1200" noProof="0" dirty="0"/>
                        <a:t> </a:t>
                      </a:r>
                      <a:r>
                        <a:rPr lang="eu-ES" sz="1200" b="1" noProof="0" dirty="0"/>
                        <a:t>oso departamentala</a:t>
                      </a:r>
                      <a:r>
                        <a:rPr lang="eu-ES" sz="1200" noProof="0" dirty="0"/>
                        <a:t>: erakundeak ez daude modu parte-hartzailean</a:t>
                      </a:r>
                      <a:r>
                        <a:rPr lang="eu-ES" sz="1200" baseline="0" noProof="0" dirty="0"/>
                        <a:t> lan egiteko antolatuak; egungo antolamendua oso zurruna da.</a:t>
                      </a:r>
                      <a:endParaRPr lang="eu-ES" sz="1200" noProof="0" dirty="0"/>
                    </a:p>
                  </a:txBody>
                  <a:tcPr/>
                </a:tc>
                <a:extLst>
                  <a:ext uri="{0D108BD9-81ED-4DB2-BD59-A6C34878D82A}">
                    <a16:rowId xmlns:a16="http://schemas.microsoft.com/office/drawing/2014/main" val="301449579"/>
                  </a:ext>
                </a:extLst>
              </a:tr>
              <a:tr h="457200">
                <a:tc>
                  <a:txBody>
                    <a:bodyPr/>
                    <a:lstStyle/>
                    <a:p>
                      <a:r>
                        <a:rPr lang="eu-ES" sz="1200" noProof="0" dirty="0"/>
                        <a:t>Antolakuntza</a:t>
                      </a:r>
                      <a:r>
                        <a:rPr lang="eu-ES" sz="1200" baseline="0" noProof="0" dirty="0"/>
                        <a:t> / sistematizazioa</a:t>
                      </a:r>
                      <a:endParaRPr lang="eu-ES" sz="1200" noProof="0" dirty="0"/>
                    </a:p>
                  </a:txBody>
                  <a:tcPr/>
                </a:tc>
                <a:tc>
                  <a:txBody>
                    <a:bodyPr/>
                    <a:lstStyle/>
                    <a:p>
                      <a:r>
                        <a:rPr lang="es-ES" sz="1200" dirty="0"/>
                        <a:t>AH.15</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Parte-hartze</a:t>
                      </a:r>
                      <a:r>
                        <a:rPr lang="eu-ES" sz="1200" baseline="0" noProof="0" dirty="0"/>
                        <a:t> prozesuak martxan </a:t>
                      </a:r>
                      <a:r>
                        <a:rPr lang="eu-ES" sz="1200" baseline="0" noProof="0" dirty="0" err="1"/>
                        <a:t>jartzerakoan</a:t>
                      </a:r>
                      <a:r>
                        <a:rPr lang="eu-ES" sz="1200" baseline="0" noProof="0" dirty="0"/>
                        <a:t> </a:t>
                      </a:r>
                      <a:r>
                        <a:rPr lang="eu-ES" sz="1200" b="1" baseline="0" noProof="0" dirty="0"/>
                        <a:t>planifikazioari eta komunikazioari </a:t>
                      </a:r>
                      <a:r>
                        <a:rPr lang="eu-ES" sz="1200" baseline="0" noProof="0" dirty="0"/>
                        <a:t>ez zaie behar adinako garrantzia ematen.</a:t>
                      </a:r>
                    </a:p>
                  </a:txBody>
                  <a:tcPr/>
                </a:tc>
                <a:extLst>
                  <a:ext uri="{0D108BD9-81ED-4DB2-BD59-A6C34878D82A}">
                    <a16:rowId xmlns:a16="http://schemas.microsoft.com/office/drawing/2014/main" val="189998067"/>
                  </a:ext>
                </a:extLst>
              </a:tr>
              <a:tr h="457200">
                <a:tc>
                  <a:txBody>
                    <a:bodyPr/>
                    <a:lstStyle/>
                    <a:p>
                      <a:r>
                        <a:rPr lang="eu-ES" sz="1200" noProof="0" dirty="0"/>
                        <a:t>Antolakuntza</a:t>
                      </a:r>
                      <a:r>
                        <a:rPr lang="eu-ES" sz="1200" baseline="0" noProof="0" dirty="0"/>
                        <a:t> / sistematizazioa</a:t>
                      </a:r>
                      <a:endParaRPr lang="eu-ES" sz="1200" noProof="0" dirty="0"/>
                    </a:p>
                  </a:txBody>
                  <a:tcPr/>
                </a:tc>
                <a:tc>
                  <a:txBody>
                    <a:bodyPr/>
                    <a:lstStyle/>
                    <a:p>
                      <a:r>
                        <a:rPr lang="es-ES" sz="1200" noProof="0" dirty="0"/>
                        <a:t>AH.16</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Prozesuen </a:t>
                      </a:r>
                      <a:r>
                        <a:rPr lang="eu-ES" sz="1200" b="1" noProof="0" dirty="0"/>
                        <a:t>jarraipena</a:t>
                      </a:r>
                      <a:r>
                        <a:rPr lang="eu-ES" sz="1200" b="1" baseline="0" noProof="0" dirty="0"/>
                        <a:t> eta ebaluaketa </a:t>
                      </a:r>
                      <a:r>
                        <a:rPr lang="eu-ES" sz="1200" baseline="0" noProof="0" dirty="0"/>
                        <a:t>ez dira egiten sarritan.</a:t>
                      </a:r>
                      <a:endParaRPr lang="eu-ES" sz="1200" noProof="0" dirty="0"/>
                    </a:p>
                  </a:txBody>
                  <a:tcPr/>
                </a:tc>
                <a:extLst>
                  <a:ext uri="{0D108BD9-81ED-4DB2-BD59-A6C34878D82A}">
                    <a16:rowId xmlns:a16="http://schemas.microsoft.com/office/drawing/2014/main" val="1970129361"/>
                  </a:ext>
                </a:extLst>
              </a:tr>
              <a:tr h="484754">
                <a:tc>
                  <a:txBody>
                    <a:bodyPr/>
                    <a:lstStyle/>
                    <a:p>
                      <a:r>
                        <a:rPr lang="eu-ES" sz="1200" noProof="0" dirty="0" err="1"/>
                        <a:t>HPFZren</a:t>
                      </a:r>
                      <a:r>
                        <a:rPr lang="eu-ES" sz="1200" noProof="0" dirty="0"/>
                        <a:t> barne antolaketa</a:t>
                      </a:r>
                    </a:p>
                  </a:txBody>
                  <a:tcPr/>
                </a:tc>
                <a:tc>
                  <a:txBody>
                    <a:bodyPr/>
                    <a:lstStyle/>
                    <a:p>
                      <a:r>
                        <a:rPr lang="es-ES" sz="1200" dirty="0"/>
                        <a:t>AH.17</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err="1">
                          <a:solidFill>
                            <a:schemeClr val="tx1"/>
                          </a:solidFill>
                        </a:rPr>
                        <a:t>HPFZk</a:t>
                      </a:r>
                      <a:r>
                        <a:rPr lang="eu-ES" sz="1200" b="1" noProof="0" dirty="0">
                          <a:solidFill>
                            <a:schemeClr val="tx1"/>
                          </a:solidFill>
                        </a:rPr>
                        <a:t> bere barne antolamendua sendotu</a:t>
                      </a:r>
                      <a:r>
                        <a:rPr lang="eu-ES" sz="1200" b="1" baseline="0" noProof="0" dirty="0">
                          <a:solidFill>
                            <a:schemeClr val="tx1"/>
                          </a:solidFill>
                        </a:rPr>
                        <a:t> beharra </a:t>
                      </a:r>
                      <a:r>
                        <a:rPr lang="eu-ES" sz="1200" b="0" baseline="0" noProof="0" dirty="0">
                          <a:solidFill>
                            <a:schemeClr val="tx1"/>
                          </a:solidFill>
                        </a:rPr>
                        <a:t>erronkei aurre egiteko.</a:t>
                      </a:r>
                      <a:endParaRPr lang="eu-ES" sz="1200" b="0" noProof="0" dirty="0">
                        <a:solidFill>
                          <a:schemeClr val="tx1"/>
                        </a:solidFill>
                      </a:endParaRPr>
                    </a:p>
                  </a:txBody>
                  <a:tcPr/>
                </a:tc>
                <a:extLst>
                  <a:ext uri="{0D108BD9-81ED-4DB2-BD59-A6C34878D82A}">
                    <a16:rowId xmlns:a16="http://schemas.microsoft.com/office/drawing/2014/main" val="1879110963"/>
                  </a:ext>
                </a:extLst>
              </a:tr>
              <a:tr h="484754">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Eragileak</a:t>
                      </a:r>
                    </a:p>
                  </a:txBody>
                  <a:tcPr/>
                </a:tc>
                <a:tc>
                  <a:txBody>
                    <a:bodyPr/>
                    <a:lstStyle/>
                    <a:p>
                      <a:r>
                        <a:rPr lang="es-ES" sz="1200" noProof="0" dirty="0"/>
                        <a:t>AH.18</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solidFill>
                            <a:schemeClr val="tx1"/>
                          </a:solidFill>
                        </a:rPr>
                        <a:t>Parte-hartze prozesuetan</a:t>
                      </a:r>
                      <a:r>
                        <a:rPr lang="eu-ES" sz="1200" baseline="0" noProof="0" dirty="0">
                          <a:solidFill>
                            <a:schemeClr val="tx1"/>
                          </a:solidFill>
                        </a:rPr>
                        <a:t> </a:t>
                      </a:r>
                      <a:r>
                        <a:rPr lang="eu-ES" sz="1200" b="1" baseline="0" noProof="0" dirty="0">
                          <a:solidFill>
                            <a:schemeClr val="tx1"/>
                          </a:solidFill>
                        </a:rPr>
                        <a:t>aniztasuna falta </a:t>
                      </a:r>
                      <a:r>
                        <a:rPr lang="eu-ES" sz="1200" baseline="0" noProof="0" dirty="0">
                          <a:solidFill>
                            <a:schemeClr val="tx1"/>
                          </a:solidFill>
                        </a:rPr>
                        <a:t>izaten da: gazteak, sustatzaileak ez diren alderdietako partaideak, bazterketa soziala jasaten dutenak… “Betikoak” ez direnen ahotsak ez dira hainbeste entzuten.</a:t>
                      </a:r>
                      <a:endParaRPr lang="eu-ES" sz="1200" noProof="0" dirty="0">
                        <a:solidFill>
                          <a:schemeClr val="tx1"/>
                        </a:solidFill>
                      </a:endParaRPr>
                    </a:p>
                  </a:txBody>
                  <a:tcPr/>
                </a:tc>
                <a:extLst>
                  <a:ext uri="{0D108BD9-81ED-4DB2-BD59-A6C34878D82A}">
                    <a16:rowId xmlns:a16="http://schemas.microsoft.com/office/drawing/2014/main" val="977784844"/>
                  </a:ext>
                </a:extLst>
              </a:tr>
              <a:tr h="545349">
                <a:tc>
                  <a:txBody>
                    <a:bodyPr/>
                    <a:lstStyle/>
                    <a:p>
                      <a:r>
                        <a:rPr lang="eu-ES" sz="1200" noProof="0" dirty="0"/>
                        <a:t>Eragileak</a:t>
                      </a:r>
                    </a:p>
                  </a:txBody>
                  <a:tcPr/>
                </a:tc>
                <a:tc>
                  <a:txBody>
                    <a:bodyPr/>
                    <a:lstStyle/>
                    <a:p>
                      <a:r>
                        <a:rPr lang="es-ES" sz="1200" dirty="0"/>
                        <a:t>AH.19</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Norbanakoarengana</a:t>
                      </a:r>
                      <a:r>
                        <a:rPr lang="eu-ES" sz="1200" noProof="0" dirty="0">
                          <a:solidFill>
                            <a:schemeClr val="tx1"/>
                          </a:solidFill>
                        </a:rPr>
                        <a:t> </a:t>
                      </a:r>
                      <a:r>
                        <a:rPr lang="eu-ES" sz="1200" b="1" noProof="0" dirty="0">
                          <a:solidFill>
                            <a:schemeClr val="tx1"/>
                          </a:solidFill>
                        </a:rPr>
                        <a:t>iristeko</a:t>
                      </a:r>
                      <a:r>
                        <a:rPr lang="eu-ES" sz="1200" b="1" baseline="0" noProof="0" dirty="0">
                          <a:solidFill>
                            <a:schemeClr val="tx1"/>
                          </a:solidFill>
                        </a:rPr>
                        <a:t> zailtasunak </a:t>
                      </a:r>
                      <a:r>
                        <a:rPr lang="eu-ES" sz="1200" baseline="0" noProof="0" dirty="0">
                          <a:solidFill>
                            <a:schemeClr val="tx1"/>
                          </a:solidFill>
                        </a:rPr>
                        <a:t>egoten dira: inolako elkarte edo mugimenduren parte ez </a:t>
                      </a:r>
                      <a:r>
                        <a:rPr lang="eu-ES" sz="1200" baseline="0" noProof="0" dirty="0" err="1">
                          <a:solidFill>
                            <a:schemeClr val="tx1"/>
                          </a:solidFill>
                        </a:rPr>
                        <a:t>direnengana</a:t>
                      </a:r>
                      <a:r>
                        <a:rPr lang="eu-ES" sz="1200" baseline="0" noProof="0" dirty="0">
                          <a:solidFill>
                            <a:schemeClr val="tx1"/>
                          </a:solidFill>
                        </a:rPr>
                        <a:t> iristea ez da erraza.</a:t>
                      </a:r>
                      <a:endParaRPr lang="eu-ES" sz="1200" noProof="0" dirty="0">
                        <a:solidFill>
                          <a:schemeClr val="tx1"/>
                        </a:solidFill>
                      </a:endParaRPr>
                    </a:p>
                  </a:txBody>
                  <a:tcPr/>
                </a:tc>
                <a:extLst>
                  <a:ext uri="{0D108BD9-81ED-4DB2-BD59-A6C34878D82A}">
                    <a16:rowId xmlns:a16="http://schemas.microsoft.com/office/drawing/2014/main" val="1710778883"/>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128479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51461630"/>
              </p:ext>
            </p:extLst>
          </p:nvPr>
        </p:nvGraphicFramePr>
        <p:xfrm>
          <a:off x="288924" y="699477"/>
          <a:ext cx="9480406" cy="4012547"/>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AHULEZIAK</a:t>
                      </a:r>
                    </a:p>
                  </a:txBody>
                  <a:tcPr>
                    <a:solidFill>
                      <a:schemeClr val="tx2"/>
                    </a:solidFill>
                  </a:tcPr>
                </a:tc>
                <a:extLst>
                  <a:ext uri="{0D108BD9-81ED-4DB2-BD59-A6C34878D82A}">
                    <a16:rowId xmlns:a16="http://schemas.microsoft.com/office/drawing/2014/main" val="2639301805"/>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Aurrekontu parte-hartzaileak</a:t>
                      </a:r>
                    </a:p>
                  </a:txBody>
                  <a:tcPr/>
                </a:tc>
                <a:tc>
                  <a:txBody>
                    <a:bodyPr/>
                    <a:lstStyle/>
                    <a:p>
                      <a:r>
                        <a:rPr lang="es-ES" sz="1200" dirty="0"/>
                        <a:t>AH.20</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Aurrekontu parte-hartzaileen</a:t>
                      </a:r>
                      <a:r>
                        <a:rPr lang="eu-ES" sz="1200" b="1" baseline="0" noProof="0" dirty="0">
                          <a:solidFill>
                            <a:schemeClr val="tx1"/>
                          </a:solidFill>
                        </a:rPr>
                        <a:t> metodologiak</a:t>
                      </a:r>
                      <a:r>
                        <a:rPr lang="eu-ES" sz="1200" baseline="0" noProof="0" dirty="0">
                          <a:solidFill>
                            <a:schemeClr val="tx1"/>
                          </a:solidFill>
                        </a:rPr>
                        <a:t> kasu batzuetan ez zuen lortu bere helburua: proiektuak aurkezteaz gain, gero baloratu eta exekutatu egin behar dira eta hor zailtasunak sortzen dira.</a:t>
                      </a:r>
                      <a:endParaRPr lang="eu-ES" sz="1200" noProof="0" dirty="0">
                        <a:solidFill>
                          <a:schemeClr val="tx1"/>
                        </a:solidFill>
                      </a:endParaRPr>
                    </a:p>
                  </a:txBody>
                  <a:tcPr/>
                </a:tc>
                <a:extLst>
                  <a:ext uri="{0D108BD9-81ED-4DB2-BD59-A6C34878D82A}">
                    <a16:rowId xmlns:a16="http://schemas.microsoft.com/office/drawing/2014/main" val="3118575895"/>
                  </a:ext>
                </a:extLst>
              </a:tr>
              <a:tr h="457200">
                <a:tc>
                  <a:txBody>
                    <a:bodyPr/>
                    <a:lstStyle/>
                    <a:p>
                      <a:r>
                        <a:rPr lang="eu-ES" sz="1200" noProof="0" dirty="0"/>
                        <a:t>Baliabideak</a:t>
                      </a:r>
                    </a:p>
                  </a:txBody>
                  <a:tcPr/>
                </a:tc>
                <a:tc>
                  <a:txBody>
                    <a:bodyPr/>
                    <a:lstStyle/>
                    <a:p>
                      <a:r>
                        <a:rPr lang="es-ES" sz="1200" noProof="0" dirty="0"/>
                        <a:t>AH.21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GFAk eskaintzen dituen </a:t>
                      </a:r>
                      <a:r>
                        <a:rPr lang="eu-ES" sz="1200" b="1" baseline="0" noProof="0" dirty="0"/>
                        <a:t>diru-laguntzetako aurrekontua murriztu </a:t>
                      </a:r>
                      <a:r>
                        <a:rPr lang="eu-ES" sz="1200" baseline="0" noProof="0" dirty="0"/>
                        <a:t>egin da.</a:t>
                      </a:r>
                    </a:p>
                  </a:txBody>
                  <a:tcPr/>
                </a:tc>
                <a:extLst>
                  <a:ext uri="{0D108BD9-81ED-4DB2-BD59-A6C34878D82A}">
                    <a16:rowId xmlns:a16="http://schemas.microsoft.com/office/drawing/2014/main" val="3747495531"/>
                  </a:ext>
                </a:extLst>
              </a:tr>
              <a:tr h="457200">
                <a:tc>
                  <a:txBody>
                    <a:bodyPr/>
                    <a:lstStyle/>
                    <a:p>
                      <a:r>
                        <a:rPr lang="eu-ES" sz="1200" dirty="0"/>
                        <a:t>Baliabideak</a:t>
                      </a:r>
                    </a:p>
                  </a:txBody>
                  <a:tcPr/>
                </a:tc>
                <a:tc>
                  <a:txBody>
                    <a:bodyPr/>
                    <a:lstStyle/>
                    <a:p>
                      <a:r>
                        <a:rPr lang="es-ES" sz="1200" dirty="0"/>
                        <a:t>AH.22</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rgbClr val="000000"/>
                          </a:solidFill>
                        </a:rPr>
                        <a:t>Udalek/Garapen</a:t>
                      </a:r>
                      <a:r>
                        <a:rPr lang="eu-ES" sz="1200" b="1" baseline="0" noProof="0" dirty="0">
                          <a:solidFill>
                            <a:srgbClr val="000000"/>
                          </a:solidFill>
                        </a:rPr>
                        <a:t> agentziek</a:t>
                      </a:r>
                      <a:r>
                        <a:rPr lang="eu-ES" sz="1200" b="1" noProof="0" dirty="0">
                          <a:solidFill>
                            <a:srgbClr val="000000"/>
                          </a:solidFill>
                        </a:rPr>
                        <a:t> </a:t>
                      </a:r>
                      <a:r>
                        <a:rPr lang="eu-ES" sz="1200" b="1" noProof="0" dirty="0"/>
                        <a:t>ez dute baliabide nahiko</a:t>
                      </a:r>
                      <a:r>
                        <a:rPr lang="eu-ES" sz="1200" b="1" baseline="0" noProof="0" dirty="0"/>
                        <a:t> </a:t>
                      </a:r>
                      <a:r>
                        <a:rPr lang="eu-ES" sz="1200" baseline="0" noProof="0" dirty="0"/>
                        <a:t>parte-hartzea behar bezala lantzeko: pertsonen dedikazioa, gaitasuna, proiektuen finantzazioa, aholkularitzen inguruko informazioa…</a:t>
                      </a:r>
                      <a:endParaRPr lang="eu-ES" sz="1200" noProof="0" dirty="0"/>
                    </a:p>
                  </a:txBody>
                  <a:tcPr/>
                </a:tc>
                <a:extLst>
                  <a:ext uri="{0D108BD9-81ED-4DB2-BD59-A6C34878D82A}">
                    <a16:rowId xmlns:a16="http://schemas.microsoft.com/office/drawing/2014/main" val="907935149"/>
                  </a:ext>
                </a:extLst>
              </a:tr>
              <a:tr h="457200">
                <a:tc>
                  <a:txBody>
                    <a:bodyPr/>
                    <a:lstStyle/>
                    <a:p>
                      <a:r>
                        <a:rPr lang="eu-ES" sz="1200" noProof="0" dirty="0"/>
                        <a:t>Legedia</a:t>
                      </a:r>
                    </a:p>
                  </a:txBody>
                  <a:tcPr/>
                </a:tc>
                <a:tc>
                  <a:txBody>
                    <a:bodyPr/>
                    <a:lstStyle/>
                    <a:p>
                      <a:r>
                        <a:rPr lang="es-ES" sz="1200" dirty="0"/>
                        <a:t>AH.23</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1/2010</a:t>
                      </a:r>
                      <a:r>
                        <a:rPr lang="eu-ES" sz="1200" b="1" baseline="0" noProof="0" dirty="0">
                          <a:solidFill>
                            <a:schemeClr val="tx1"/>
                          </a:solidFill>
                        </a:rPr>
                        <a:t> </a:t>
                      </a:r>
                      <a:r>
                        <a:rPr lang="eu-ES" sz="1200" b="1" noProof="0" dirty="0">
                          <a:solidFill>
                            <a:schemeClr val="tx1"/>
                          </a:solidFill>
                        </a:rPr>
                        <a:t>Foru Arauak eskaintzen dituen aukera/bide guztiak ez dira martxan jarri</a:t>
                      </a:r>
                      <a:r>
                        <a:rPr lang="eu-ES" sz="1200" b="0" noProof="0" dirty="0">
                          <a:solidFill>
                            <a:schemeClr val="tx1"/>
                          </a:solidFill>
                        </a:rPr>
                        <a:t>,</a:t>
                      </a:r>
                      <a:r>
                        <a:rPr lang="eu-ES" sz="1200" b="0" baseline="0" noProof="0" dirty="0">
                          <a:solidFill>
                            <a:schemeClr val="tx1"/>
                          </a:solidFill>
                        </a:rPr>
                        <a:t> adibidez, deliberazio prozesuak, Gizarte kontseilua…</a:t>
                      </a:r>
                      <a:endParaRPr lang="eu-ES" sz="1200" noProof="0" dirty="0">
                        <a:solidFill>
                          <a:schemeClr val="tx1"/>
                        </a:solidFill>
                      </a:endParaRPr>
                    </a:p>
                  </a:txBody>
                  <a:tcPr/>
                </a:tc>
                <a:extLst>
                  <a:ext uri="{0D108BD9-81ED-4DB2-BD59-A6C34878D82A}">
                    <a16:rowId xmlns:a16="http://schemas.microsoft.com/office/drawing/2014/main" val="1970129361"/>
                  </a:ext>
                </a:extLst>
              </a:tr>
              <a:tr h="457200">
                <a:tc>
                  <a:txBody>
                    <a:bodyPr/>
                    <a:lstStyle/>
                    <a:p>
                      <a:r>
                        <a:rPr lang="eu-ES" sz="1200" noProof="0" dirty="0"/>
                        <a:t>Legedia</a:t>
                      </a:r>
                    </a:p>
                  </a:txBody>
                  <a:tcPr/>
                </a:tc>
                <a:tc>
                  <a:txBody>
                    <a:bodyPr/>
                    <a:lstStyle/>
                    <a:p>
                      <a:r>
                        <a:rPr lang="eu-ES" sz="1200" dirty="0"/>
                        <a:t>AH.24</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solidFill>
                            <a:schemeClr val="tx1"/>
                          </a:solidFill>
                        </a:rPr>
                        <a:t>Foru arauak</a:t>
                      </a:r>
                      <a:r>
                        <a:rPr lang="eu-ES" sz="1200" b="1" noProof="0" dirty="0">
                          <a:solidFill>
                            <a:schemeClr val="tx1"/>
                          </a:solidFill>
                        </a:rPr>
                        <a:t> </a:t>
                      </a:r>
                      <a:r>
                        <a:rPr lang="eu-ES" sz="1200" b="1" noProof="0" dirty="0" err="1">
                          <a:solidFill>
                            <a:schemeClr val="tx1"/>
                          </a:solidFill>
                        </a:rPr>
                        <a:t>erreglamendurik</a:t>
                      </a:r>
                      <a:r>
                        <a:rPr lang="eu-ES" sz="1200" b="1" noProof="0" dirty="0">
                          <a:solidFill>
                            <a:schemeClr val="tx1"/>
                          </a:solidFill>
                        </a:rPr>
                        <a:t> </a:t>
                      </a:r>
                      <a:r>
                        <a:rPr lang="eu-ES" sz="1200" noProof="0" dirty="0">
                          <a:solidFill>
                            <a:schemeClr val="tx1"/>
                          </a:solidFill>
                        </a:rPr>
                        <a:t>ez edukitzea ahulezia da</a:t>
                      </a:r>
                      <a:r>
                        <a:rPr lang="eu-ES" sz="1200" baseline="0" noProof="0" dirty="0">
                          <a:solidFill>
                            <a:schemeClr val="tx1"/>
                          </a:solidFill>
                        </a:rPr>
                        <a:t> (adibidez eskaera bat egiteko aurkeztutako firmak egiaztatzeko bideak finkatu gabe daude).</a:t>
                      </a:r>
                      <a:endParaRPr lang="eu-ES" sz="1200" noProof="0" dirty="0">
                        <a:solidFill>
                          <a:schemeClr val="tx1"/>
                        </a:solidFill>
                      </a:endParaRPr>
                    </a:p>
                  </a:txBody>
                  <a:tcPr/>
                </a:tc>
                <a:extLst>
                  <a:ext uri="{0D108BD9-81ED-4DB2-BD59-A6C34878D82A}">
                    <a16:rowId xmlns:a16="http://schemas.microsoft.com/office/drawing/2014/main" val="3247412205"/>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Legedia</a:t>
                      </a:r>
                    </a:p>
                  </a:txBody>
                  <a:tcPr/>
                </a:tc>
                <a:tc>
                  <a:txBody>
                    <a:bodyPr/>
                    <a:lstStyle/>
                    <a:p>
                      <a:r>
                        <a:rPr lang="eu-ES" sz="1200" dirty="0"/>
                        <a:t>AH.25</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kern="1200" dirty="0">
                          <a:solidFill>
                            <a:schemeClr val="tx1"/>
                          </a:solidFill>
                          <a:latin typeface="+mn-lt"/>
                          <a:ea typeface="+mn-ea"/>
                          <a:cs typeface="+mn-cs"/>
                        </a:rPr>
                        <a:t>Subjektu juridikoak </a:t>
                      </a:r>
                      <a:r>
                        <a:rPr lang="eu-ES" sz="1200" kern="1200" dirty="0">
                          <a:solidFill>
                            <a:schemeClr val="tx1"/>
                          </a:solidFill>
                          <a:latin typeface="+mn-lt"/>
                          <a:ea typeface="+mn-ea"/>
                          <a:cs typeface="+mn-cs"/>
                        </a:rPr>
                        <a:t>ez direnak (adibidez plataformak) ez dira kontuan hartzen: eskubideak, diru-laguntzak…</a:t>
                      </a:r>
                    </a:p>
                  </a:txBody>
                  <a:tcPr/>
                </a:tc>
                <a:extLst>
                  <a:ext uri="{0D108BD9-81ED-4DB2-BD59-A6C34878D82A}">
                    <a16:rowId xmlns:a16="http://schemas.microsoft.com/office/drawing/2014/main" val="3030355513"/>
                  </a:ext>
                </a:extLst>
              </a:tr>
              <a:tr h="32446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Legedia</a:t>
                      </a:r>
                    </a:p>
                  </a:txBody>
                  <a:tcPr/>
                </a:tc>
                <a:tc>
                  <a:txBody>
                    <a:bodyPr/>
                    <a:lstStyle/>
                    <a:p>
                      <a:r>
                        <a:rPr lang="es-ES" sz="1200" dirty="0"/>
                        <a:t>AH.26</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Herritarrek, herri erakundeek, gizarte</a:t>
                      </a:r>
                      <a:r>
                        <a:rPr lang="eu-ES" sz="1200" baseline="0" noProof="0" dirty="0"/>
                        <a:t> zibilak</a:t>
                      </a:r>
                      <a:r>
                        <a:rPr lang="eu-ES" sz="1200" b="0" baseline="0" noProof="0" dirty="0"/>
                        <a:t>…</a:t>
                      </a:r>
                      <a:r>
                        <a:rPr lang="eu-ES" sz="1200" b="1" baseline="0" noProof="0" dirty="0"/>
                        <a:t> ez dute 1/2010 Foru Araua ezagutzen.</a:t>
                      </a:r>
                      <a:endParaRPr lang="eu-ES" sz="1200" b="0" noProof="0" dirty="0"/>
                    </a:p>
                  </a:txBody>
                  <a:tcPr/>
                </a:tc>
                <a:extLst>
                  <a:ext uri="{0D108BD9-81ED-4DB2-BD59-A6C34878D82A}">
                    <a16:rowId xmlns:a16="http://schemas.microsoft.com/office/drawing/2014/main" val="294691092"/>
                  </a:ext>
                </a:extLst>
              </a:tr>
              <a:tr h="64008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Teknologia</a:t>
                      </a:r>
                    </a:p>
                  </a:txBody>
                  <a:tcPr/>
                </a:tc>
                <a:tc>
                  <a:txBody>
                    <a:bodyPr/>
                    <a:lstStyle/>
                    <a:p>
                      <a:r>
                        <a:rPr lang="es-ES" sz="1200" dirty="0"/>
                        <a:t>AH.27</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0" noProof="0" dirty="0">
                          <a:solidFill>
                            <a:schemeClr val="tx1"/>
                          </a:solidFill>
                        </a:rPr>
                        <a:t>Herritarrek, administrazio publikoek, aholkularitzek</a:t>
                      </a:r>
                      <a:r>
                        <a:rPr lang="eu-ES" sz="1200" b="0" baseline="0" noProof="0" dirty="0">
                          <a:solidFill>
                            <a:schemeClr val="tx1"/>
                          </a:solidFill>
                        </a:rPr>
                        <a:t> </a:t>
                      </a:r>
                      <a:r>
                        <a:rPr lang="eu-ES" sz="1200" b="1" baseline="0" noProof="0" dirty="0">
                          <a:solidFill>
                            <a:schemeClr val="tx1"/>
                          </a:solidFill>
                        </a:rPr>
                        <a:t>e</a:t>
                      </a:r>
                      <a:r>
                        <a:rPr lang="eu-ES" sz="1200" b="1" noProof="0" dirty="0">
                          <a:solidFill>
                            <a:schemeClr val="tx1"/>
                          </a:solidFill>
                        </a:rPr>
                        <a:t>z dituzte behar adina ezagutzen</a:t>
                      </a:r>
                      <a:r>
                        <a:rPr lang="eu-ES" sz="1200" b="1" baseline="0" noProof="0" dirty="0">
                          <a:solidFill>
                            <a:schemeClr val="tx1"/>
                          </a:solidFill>
                        </a:rPr>
                        <a:t> teknologiak eskaini ditzakeen aukerak </a:t>
                      </a:r>
                      <a:r>
                        <a:rPr lang="eu-ES" sz="1200" baseline="0" noProof="0" dirty="0">
                          <a:solidFill>
                            <a:schemeClr val="tx1"/>
                          </a:solidFill>
                        </a:rPr>
                        <a:t>eta horregatik sarritan ez da kontuan hartzen prozesuak diseinatzerako garaian, edo ez da ongi erabiltzen;  teknologia helburutzat ere hartzen da sarritan, tresnatzat hartu beharrean.</a:t>
                      </a:r>
                      <a:endParaRPr lang="eu-ES" sz="1200" noProof="0" dirty="0">
                        <a:solidFill>
                          <a:schemeClr val="tx1"/>
                        </a:solidFill>
                      </a:endParaRPr>
                    </a:p>
                  </a:txBody>
                  <a:tcPr/>
                </a:tc>
                <a:extLst>
                  <a:ext uri="{0D108BD9-81ED-4DB2-BD59-A6C34878D82A}">
                    <a16:rowId xmlns:a16="http://schemas.microsoft.com/office/drawing/2014/main" val="2573398654"/>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117003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945675773"/>
              </p:ext>
            </p:extLst>
          </p:nvPr>
        </p:nvGraphicFramePr>
        <p:xfrm>
          <a:off x="288924" y="699478"/>
          <a:ext cx="9480406" cy="2918783"/>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MEHATXUAK</a:t>
                      </a:r>
                    </a:p>
                  </a:txBody>
                  <a:tcPr>
                    <a:solidFill>
                      <a:schemeClr val="tx2"/>
                    </a:solidFill>
                  </a:tcPr>
                </a:tc>
                <a:extLst>
                  <a:ext uri="{0D108BD9-81ED-4DB2-BD59-A6C34878D82A}">
                    <a16:rowId xmlns:a16="http://schemas.microsoft.com/office/drawing/2014/main" val="2639301805"/>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Maila politikoa</a:t>
                      </a:r>
                    </a:p>
                  </a:txBody>
                  <a:tcPr/>
                </a:tc>
                <a:tc>
                  <a:txBody>
                    <a:bodyPr/>
                    <a:lstStyle/>
                    <a:p>
                      <a:r>
                        <a:rPr lang="es-ES" sz="1200" noProof="0" dirty="0"/>
                        <a:t>ME.1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Orokorrean, indar politikoak aldatzen direnean </a:t>
                      </a:r>
                      <a:r>
                        <a:rPr lang="eu-ES" sz="1200" b="1" baseline="0" noProof="0" dirty="0"/>
                        <a:t>aurrekoarekin apurtzeko eta “gauza berriak asmatzeko” joera </a:t>
                      </a:r>
                      <a:r>
                        <a:rPr lang="eu-ES" sz="1200" baseline="0" noProof="0" dirty="0"/>
                        <a:t>egon ohi da.</a:t>
                      </a:r>
                    </a:p>
                  </a:txBody>
                  <a:tcPr/>
                </a:tc>
                <a:extLst>
                  <a:ext uri="{0D108BD9-81ED-4DB2-BD59-A6C34878D82A}">
                    <a16:rowId xmlns:a16="http://schemas.microsoft.com/office/drawing/2014/main" val="2103471476"/>
                  </a:ext>
                </a:extLst>
              </a:tr>
              <a:tr h="327983">
                <a:tc>
                  <a:txBody>
                    <a:bodyPr/>
                    <a:lstStyle/>
                    <a:p>
                      <a:r>
                        <a:rPr lang="eu-ES" sz="1200" noProof="0" dirty="0"/>
                        <a:t>Ohitura</a:t>
                      </a:r>
                      <a:r>
                        <a:rPr lang="eu-ES" sz="1200" baseline="0" noProof="0" dirty="0"/>
                        <a:t> / sentsibilizazioa</a:t>
                      </a:r>
                      <a:endParaRPr lang="eu-ES" sz="1200" noProof="0" dirty="0"/>
                    </a:p>
                  </a:txBody>
                  <a:tcPr/>
                </a:tc>
                <a:tc>
                  <a:txBody>
                    <a:bodyPr/>
                    <a:lstStyle/>
                    <a:p>
                      <a:r>
                        <a:rPr lang="es-ES" sz="1200" noProof="0" dirty="0"/>
                        <a:t>ME.2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Gizartean</a:t>
                      </a:r>
                      <a:r>
                        <a:rPr lang="eu-ES" sz="1200" baseline="0" noProof="0" dirty="0"/>
                        <a:t> </a:t>
                      </a:r>
                      <a:r>
                        <a:rPr lang="eu-ES" sz="1200" b="1" baseline="0" noProof="0" dirty="0"/>
                        <a:t>indibidualismorako eta pasibotasunerako joera </a:t>
                      </a:r>
                      <a:r>
                        <a:rPr lang="eu-ES" sz="1200" baseline="0" noProof="0" dirty="0"/>
                        <a:t>nahiko zabaldua dago.</a:t>
                      </a:r>
                    </a:p>
                  </a:txBody>
                  <a:tcPr/>
                </a:tc>
                <a:extLst>
                  <a:ext uri="{0D108BD9-81ED-4DB2-BD59-A6C34878D82A}">
                    <a16:rowId xmlns:a16="http://schemas.microsoft.com/office/drawing/2014/main" val="189998067"/>
                  </a:ext>
                </a:extLst>
              </a:tr>
              <a:tr h="457200">
                <a:tc>
                  <a:txBody>
                    <a:bodyPr/>
                    <a:lstStyle/>
                    <a:p>
                      <a:r>
                        <a:rPr lang="eu-ES" sz="1200" noProof="0" dirty="0"/>
                        <a:t>Ohitura / sentsibilizazioa</a:t>
                      </a:r>
                    </a:p>
                  </a:txBody>
                  <a:tcPr/>
                </a:tc>
                <a:tc>
                  <a:txBody>
                    <a:bodyPr/>
                    <a:lstStyle/>
                    <a:p>
                      <a:r>
                        <a:rPr lang="es-ES" sz="1200" noProof="0" dirty="0"/>
                        <a:t>ME.3</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Parte-hartzea ohiko lanean txertatu beharra “</a:t>
                      </a:r>
                      <a:r>
                        <a:rPr lang="eu-ES" sz="1200" b="1" baseline="0" noProof="0" dirty="0"/>
                        <a:t>inposaketa” gisa sentitu </a:t>
                      </a:r>
                      <a:r>
                        <a:rPr lang="eu-ES" sz="1200" baseline="0" noProof="0" dirty="0"/>
                        <a:t>dezakete hainbat teknikari/politikarik.</a:t>
                      </a:r>
                    </a:p>
                  </a:txBody>
                  <a:tcPr/>
                </a:tc>
                <a:extLst>
                  <a:ext uri="{0D108BD9-81ED-4DB2-BD59-A6C34878D82A}">
                    <a16:rowId xmlns:a16="http://schemas.microsoft.com/office/drawing/2014/main" val="3247412205"/>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 / sistematizazioa</a:t>
                      </a:r>
                    </a:p>
                  </a:txBody>
                  <a:tcPr/>
                </a:tc>
                <a:tc>
                  <a:txBody>
                    <a:bodyPr/>
                    <a:lstStyle/>
                    <a:p>
                      <a:r>
                        <a:rPr lang="es-ES" sz="1200" dirty="0"/>
                        <a:t>ME.4</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solidFill>
                            <a:schemeClr val="tx1"/>
                          </a:solidFill>
                        </a:rPr>
                        <a:t>Zeharkako</a:t>
                      </a:r>
                      <a:r>
                        <a:rPr lang="eu-ES" sz="1200" baseline="0" noProof="0" dirty="0">
                          <a:solidFill>
                            <a:schemeClr val="tx1"/>
                          </a:solidFill>
                        </a:rPr>
                        <a:t> gaiak sustatzeko, HPFZ </a:t>
                      </a:r>
                      <a:r>
                        <a:rPr lang="eu-ES" sz="1200" b="1" baseline="0" noProof="0" dirty="0">
                          <a:solidFill>
                            <a:schemeClr val="tx1"/>
                          </a:solidFill>
                        </a:rPr>
                        <a:t>Diputatu Nagusiaren Alorrean ez egotea </a:t>
                      </a:r>
                      <a:r>
                        <a:rPr lang="eu-ES" sz="1200" baseline="0" noProof="0" dirty="0">
                          <a:solidFill>
                            <a:schemeClr val="tx1"/>
                          </a:solidFill>
                        </a:rPr>
                        <a:t>oztopo bihur liteke.</a:t>
                      </a:r>
                    </a:p>
                  </a:txBody>
                  <a:tcPr/>
                </a:tc>
                <a:extLst>
                  <a:ext uri="{0D108BD9-81ED-4DB2-BD59-A6C34878D82A}">
                    <a16:rowId xmlns:a16="http://schemas.microsoft.com/office/drawing/2014/main" val="294691092"/>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Legedia</a:t>
                      </a:r>
                    </a:p>
                  </a:txBody>
                  <a:tcPr/>
                </a:tc>
                <a:tc>
                  <a:txBody>
                    <a:bodyPr/>
                    <a:lstStyle/>
                    <a:p>
                      <a:r>
                        <a:rPr lang="eu-ES" sz="1200" dirty="0">
                          <a:solidFill>
                            <a:schemeClr val="tx1"/>
                          </a:solidFill>
                        </a:rPr>
                        <a:t>ME.5</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solidFill>
                            <a:schemeClr val="tx1"/>
                          </a:solidFill>
                        </a:rPr>
                        <a:t>Arau testuingurua</a:t>
                      </a:r>
                      <a:r>
                        <a:rPr lang="eu-ES" sz="1200" b="1" baseline="0" noProof="0" dirty="0">
                          <a:solidFill>
                            <a:schemeClr val="tx1"/>
                          </a:solidFill>
                        </a:rPr>
                        <a:t> estua </a:t>
                      </a:r>
                      <a:r>
                        <a:rPr lang="eu-ES" sz="1200" baseline="0" noProof="0" dirty="0">
                          <a:solidFill>
                            <a:schemeClr val="tx1"/>
                          </a:solidFill>
                        </a:rPr>
                        <a:t>izan daiteke tresna batzuk garatzeko (adib. Kontsultak egiteko); Estatuko legea (erreferenduma) kanpotik dator.</a:t>
                      </a:r>
                      <a:endParaRPr lang="eu-ES" sz="1200" noProof="0" dirty="0">
                        <a:solidFill>
                          <a:schemeClr val="tx1"/>
                        </a:solidFill>
                      </a:endParaRPr>
                    </a:p>
                  </a:txBody>
                  <a:tcPr/>
                </a:tc>
                <a:extLst>
                  <a:ext uri="{0D108BD9-81ED-4DB2-BD59-A6C34878D82A}">
                    <a16:rowId xmlns:a16="http://schemas.microsoft.com/office/drawing/2014/main" val="977784844"/>
                  </a:ext>
                </a:extLst>
              </a:tr>
              <a:tr h="457200">
                <a:tc>
                  <a:txBody>
                    <a:bodyPr/>
                    <a:lstStyle/>
                    <a:p>
                      <a:r>
                        <a:rPr lang="eu-ES" sz="1200" noProof="0" dirty="0"/>
                        <a:t>Teknologia</a:t>
                      </a:r>
                    </a:p>
                  </a:txBody>
                  <a:tcPr/>
                </a:tc>
                <a:tc>
                  <a:txBody>
                    <a:bodyPr/>
                    <a:lstStyle/>
                    <a:p>
                      <a:r>
                        <a:rPr lang="es-ES" sz="1200" noProof="0" dirty="0"/>
                        <a:t>ME.6</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Oraindik ere </a:t>
                      </a:r>
                      <a:r>
                        <a:rPr lang="eu-ES" sz="1200" b="1" baseline="0" noProof="0" dirty="0"/>
                        <a:t>etenaldi digitala </a:t>
                      </a:r>
                      <a:r>
                        <a:rPr lang="eu-ES" sz="1200" baseline="0" noProof="0" dirty="0"/>
                        <a:t>badago, horregatik, gizarteko zati bat teknologiek eskaintzen dituzten hainbat abantailetatik kanpo geratzen da, edo eurentzat </a:t>
                      </a:r>
                      <a:r>
                        <a:rPr lang="eu-ES" sz="1200" baseline="0" noProof="0" dirty="0" err="1"/>
                        <a:t>espezifikoki</a:t>
                      </a:r>
                      <a:r>
                        <a:rPr lang="eu-ES" sz="1200" baseline="0" noProof="0" dirty="0"/>
                        <a:t> egokituriko teknologiak behar dituzte.</a:t>
                      </a:r>
                    </a:p>
                  </a:txBody>
                  <a:tcPr/>
                </a:tc>
                <a:extLst>
                  <a:ext uri="{0D108BD9-81ED-4DB2-BD59-A6C34878D82A}">
                    <a16:rowId xmlns:a16="http://schemas.microsoft.com/office/drawing/2014/main" val="2127119213"/>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345329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60685813"/>
              </p:ext>
            </p:extLst>
          </p:nvPr>
        </p:nvGraphicFramePr>
        <p:xfrm>
          <a:off x="288924" y="699478"/>
          <a:ext cx="9480406" cy="4778703"/>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INDARGUNEAK</a:t>
                      </a:r>
                    </a:p>
                  </a:txBody>
                  <a:tcPr>
                    <a:solidFill>
                      <a:schemeClr val="tx2"/>
                    </a:solidFill>
                  </a:tcPr>
                </a:tc>
                <a:extLst>
                  <a:ext uri="{0D108BD9-81ED-4DB2-BD59-A6C34878D82A}">
                    <a16:rowId xmlns:a16="http://schemas.microsoft.com/office/drawing/2014/main" val="2639301805"/>
                  </a:ext>
                </a:extLst>
              </a:tr>
              <a:tr h="457200">
                <a:tc>
                  <a:txBody>
                    <a:bodyPr/>
                    <a:lstStyle/>
                    <a:p>
                      <a:r>
                        <a:rPr lang="eu-ES" sz="1200" noProof="0" dirty="0"/>
                        <a:t>Ezagutza / formazioa</a:t>
                      </a:r>
                    </a:p>
                  </a:txBody>
                  <a:tcPr/>
                </a:tc>
                <a:tc>
                  <a:txBody>
                    <a:bodyPr/>
                    <a:lstStyle/>
                    <a:p>
                      <a:r>
                        <a:rPr lang="es-ES" sz="1200" noProof="0" dirty="0"/>
                        <a:t>IN.1</a:t>
                      </a:r>
                      <a:endParaRPr lang="eu-ES" sz="1200" noProof="0" dirty="0"/>
                    </a:p>
                  </a:txBody>
                  <a:tcPr/>
                </a:tc>
                <a:tc>
                  <a:txBody>
                    <a:bodyPr/>
                    <a:lstStyle/>
                    <a:p>
                      <a:r>
                        <a:rPr lang="eu-ES" sz="1200" noProof="0" dirty="0"/>
                        <a:t>Aurreko urteetan aurrera eraman diren </a:t>
                      </a:r>
                      <a:r>
                        <a:rPr lang="eu-ES" sz="1200" b="1" noProof="0" dirty="0"/>
                        <a:t>esperientziak </a:t>
                      </a:r>
                      <a:r>
                        <a:rPr lang="eu-ES" sz="1200" b="0" noProof="0" dirty="0"/>
                        <a:t>badira</a:t>
                      </a:r>
                      <a:r>
                        <a:rPr lang="eu-ES" sz="1200" noProof="0" dirty="0"/>
                        <a:t>:</a:t>
                      </a:r>
                      <a:r>
                        <a:rPr lang="eu-ES" sz="1200" baseline="0" noProof="0" dirty="0"/>
                        <a:t> asko ikas daiteke, ongi egindakoak eta hobetu daitezkeenak kontuan hartzen badira.</a:t>
                      </a:r>
                      <a:endParaRPr lang="eu-ES" sz="1200" noProof="0" dirty="0"/>
                    </a:p>
                  </a:txBody>
                  <a:tcPr/>
                </a:tc>
                <a:extLst>
                  <a:ext uri="{0D108BD9-81ED-4DB2-BD59-A6C34878D82A}">
                    <a16:rowId xmlns:a16="http://schemas.microsoft.com/office/drawing/2014/main" val="343769805"/>
                  </a:ext>
                </a:extLst>
              </a:tr>
              <a:tr h="541983">
                <a:tc>
                  <a:txBody>
                    <a:bodyPr/>
                    <a:lstStyle/>
                    <a:p>
                      <a:r>
                        <a:rPr lang="eu-ES" sz="1200" noProof="0" dirty="0"/>
                        <a:t>Maila politikoa</a:t>
                      </a:r>
                    </a:p>
                  </a:txBody>
                  <a:tcPr/>
                </a:tc>
                <a:tc>
                  <a:txBody>
                    <a:bodyPr/>
                    <a:lstStyle/>
                    <a:p>
                      <a:r>
                        <a:rPr lang="es-ES" sz="1200" noProof="0" dirty="0"/>
                        <a:t>IN.2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Parte-hartze prozesuen aldeko apustu politikoa egin, sistematizatu, egonkortu eta etenik izan ez duten kasuetan, </a:t>
                      </a:r>
                      <a:r>
                        <a:rPr lang="eu-ES" sz="1200" b="1" baseline="0" noProof="0" dirty="0"/>
                        <a:t>bilakaera positiboa </a:t>
                      </a:r>
                      <a:r>
                        <a:rPr lang="eu-ES" sz="1200" baseline="0" noProof="0" dirty="0"/>
                        <a:t>nabari da parte-hartzaileengan (pedagogia, kultura…), </a:t>
                      </a:r>
                      <a:r>
                        <a:rPr lang="eu-ES" sz="1200" baseline="0" noProof="0" dirty="0" err="1"/>
                        <a:t>prozesuarengan</a:t>
                      </a:r>
                      <a:r>
                        <a:rPr lang="eu-ES" sz="1200" baseline="0" noProof="0" dirty="0"/>
                        <a:t> etab.</a:t>
                      </a:r>
                    </a:p>
                  </a:txBody>
                  <a:tcPr/>
                </a:tc>
                <a:extLst>
                  <a:ext uri="{0D108BD9-81ED-4DB2-BD59-A6C34878D82A}">
                    <a16:rowId xmlns:a16="http://schemas.microsoft.com/office/drawing/2014/main" val="3463203896"/>
                  </a:ext>
                </a:extLst>
              </a:tr>
              <a:tr h="274320">
                <a:tc>
                  <a:txBody>
                    <a:bodyPr/>
                    <a:lstStyle/>
                    <a:p>
                      <a:r>
                        <a:rPr lang="eu-ES" sz="1200" noProof="0" dirty="0"/>
                        <a:t>Aurrekontu parte-hartzaileak</a:t>
                      </a:r>
                    </a:p>
                  </a:txBody>
                  <a:tcPr/>
                </a:tc>
                <a:tc>
                  <a:txBody>
                    <a:bodyPr/>
                    <a:lstStyle/>
                    <a:p>
                      <a:r>
                        <a:rPr lang="es-ES" sz="1200" noProof="0" dirty="0"/>
                        <a:t>IN.3</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Aurrekontu parte-hartzaileak </a:t>
                      </a:r>
                      <a:r>
                        <a:rPr lang="eu-ES" sz="1200" baseline="0" noProof="0" dirty="0"/>
                        <a:t>gizartean gero eta ezagunagoak eta ohikoagoak dira.</a:t>
                      </a:r>
                    </a:p>
                  </a:txBody>
                  <a:tcPr/>
                </a:tc>
                <a:extLst>
                  <a:ext uri="{0D108BD9-81ED-4DB2-BD59-A6C34878D82A}">
                    <a16:rowId xmlns:a16="http://schemas.microsoft.com/office/drawing/2014/main" val="3755885384"/>
                  </a:ext>
                </a:extLst>
              </a:tr>
              <a:tr h="457200">
                <a:tc>
                  <a:txBody>
                    <a:bodyPr/>
                    <a:lstStyle/>
                    <a:p>
                      <a:r>
                        <a:rPr lang="eu-ES" sz="1200" noProof="0" dirty="0"/>
                        <a:t>Antolakuntza / sistematizazioa</a:t>
                      </a:r>
                    </a:p>
                  </a:txBody>
                  <a:tcPr/>
                </a:tc>
                <a:tc>
                  <a:txBody>
                    <a:bodyPr/>
                    <a:lstStyle/>
                    <a:p>
                      <a:r>
                        <a:rPr lang="es-ES" sz="1200" noProof="0" dirty="0"/>
                        <a:t>IN.4</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Herritarren Arreta Zerbitzua </a:t>
                      </a:r>
                      <a:r>
                        <a:rPr lang="eu-ES" sz="1200" baseline="0" noProof="0" dirty="0"/>
                        <a:t>izateak </a:t>
                      </a:r>
                      <a:r>
                        <a:rPr lang="eu-ES" sz="1200" baseline="0" noProof="0" dirty="0" err="1"/>
                        <a:t>pertsonengana</a:t>
                      </a:r>
                      <a:r>
                        <a:rPr lang="eu-ES" sz="1200" baseline="0" noProof="0" dirty="0"/>
                        <a:t> gerturatzeko lana errazten du.</a:t>
                      </a:r>
                    </a:p>
                  </a:txBody>
                  <a:tcPr/>
                </a:tc>
                <a:extLst>
                  <a:ext uri="{0D108BD9-81ED-4DB2-BD59-A6C34878D82A}">
                    <a16:rowId xmlns:a16="http://schemas.microsoft.com/office/drawing/2014/main" val="2289915810"/>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a:t>
                      </a:r>
                      <a:r>
                        <a:rPr lang="eu-ES" sz="1200" baseline="0" noProof="0" dirty="0"/>
                        <a:t> / sistematizazioa</a:t>
                      </a:r>
                      <a:endParaRPr lang="eu-ES" sz="1200" noProof="0" dirty="0"/>
                    </a:p>
                  </a:txBody>
                  <a:tcPr/>
                </a:tc>
                <a:tc>
                  <a:txBody>
                    <a:bodyPr/>
                    <a:lstStyle/>
                    <a:p>
                      <a:r>
                        <a:rPr lang="es-ES" sz="1200" noProof="0" dirty="0"/>
                        <a:t>IN.5</a:t>
                      </a:r>
                      <a:endParaRPr lang="eu-ES" sz="1200" noProof="0" dirty="0"/>
                    </a:p>
                  </a:txBody>
                  <a:tcPr/>
                </a:tc>
                <a:tc>
                  <a:txBody>
                    <a:bodyPr/>
                    <a:lstStyle/>
                    <a:p>
                      <a:r>
                        <a:rPr lang="eu-ES" sz="1200" b="1" noProof="0" dirty="0"/>
                        <a:t>Parte-hartzeak GFAren </a:t>
                      </a:r>
                      <a:r>
                        <a:rPr lang="eu-ES" sz="1200" b="1" noProof="0" dirty="0" err="1"/>
                        <a:t>KPEn</a:t>
                      </a:r>
                      <a:r>
                        <a:rPr lang="eu-ES" sz="1200" b="1" noProof="0" dirty="0"/>
                        <a:t> bere lekua </a:t>
                      </a:r>
                      <a:r>
                        <a:rPr lang="eu-ES" sz="1200" noProof="0" dirty="0"/>
                        <a:t>du. Horrek </a:t>
                      </a:r>
                      <a:r>
                        <a:rPr lang="eu-ES" sz="1200" b="1" noProof="0" dirty="0"/>
                        <a:t>apustu politikoa </a:t>
                      </a:r>
                      <a:r>
                        <a:rPr lang="eu-ES" sz="1200" noProof="0" dirty="0"/>
                        <a:t>bat dagoela islatzen du.</a:t>
                      </a:r>
                    </a:p>
                  </a:txBody>
                  <a:tcPr/>
                </a:tc>
                <a:extLst>
                  <a:ext uri="{0D108BD9-81ED-4DB2-BD59-A6C34878D82A}">
                    <a16:rowId xmlns:a16="http://schemas.microsoft.com/office/drawing/2014/main" val="801309472"/>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 / sistematizazioa</a:t>
                      </a:r>
                    </a:p>
                  </a:txBody>
                  <a:tcPr/>
                </a:tc>
                <a:tc>
                  <a:txBody>
                    <a:bodyPr/>
                    <a:lstStyle/>
                    <a:p>
                      <a:r>
                        <a:rPr lang="es-ES" sz="1200" noProof="0" dirty="0"/>
                        <a:t>IN.6</a:t>
                      </a:r>
                      <a:endParaRPr lang="eu-ES" sz="1200" noProof="0" dirty="0"/>
                    </a:p>
                  </a:txBody>
                  <a:tcPr/>
                </a:tc>
                <a:tc>
                  <a:txBody>
                    <a:bodyPr/>
                    <a:lstStyle/>
                    <a:p>
                      <a:r>
                        <a:rPr lang="eu-ES" sz="1200" b="1" noProof="0" dirty="0"/>
                        <a:t>Urteko Kudeaketa</a:t>
                      </a:r>
                      <a:r>
                        <a:rPr lang="eu-ES" sz="1200" b="1" baseline="0" noProof="0" dirty="0"/>
                        <a:t> Plana </a:t>
                      </a:r>
                      <a:r>
                        <a:rPr lang="eu-ES" sz="1200" baseline="0" noProof="0" dirty="0"/>
                        <a:t>izatea lagungarria da helburuak eta ekintzak antolatzeko</a:t>
                      </a:r>
                      <a:endParaRPr lang="eu-ES" sz="1200" noProof="0" dirty="0"/>
                    </a:p>
                  </a:txBody>
                  <a:tcPr/>
                </a:tc>
                <a:extLst>
                  <a:ext uri="{0D108BD9-81ED-4DB2-BD59-A6C34878D82A}">
                    <a16:rowId xmlns:a16="http://schemas.microsoft.com/office/drawing/2014/main" val="26808064"/>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err="1"/>
                        <a:t>HPFZren</a:t>
                      </a:r>
                      <a:r>
                        <a:rPr lang="eu-ES" sz="1200" noProof="0" dirty="0"/>
                        <a:t> barne antolaketa</a:t>
                      </a:r>
                    </a:p>
                  </a:txBody>
                  <a:tcPr/>
                </a:tc>
                <a:tc>
                  <a:txBody>
                    <a:bodyPr/>
                    <a:lstStyle/>
                    <a:p>
                      <a:r>
                        <a:rPr lang="es-ES" sz="1200" noProof="0" dirty="0"/>
                        <a:t>IN.7</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HPFZ 1/2010 Foru Arauaren barruan sartua dago eta osatua dago</a:t>
                      </a:r>
                      <a:r>
                        <a:rPr lang="eu-ES" sz="1200" noProof="0" dirty="0"/>
                        <a:t>: bere lan taldea,</a:t>
                      </a:r>
                      <a:r>
                        <a:rPr lang="eu-ES" sz="1200" baseline="0" noProof="0" dirty="0"/>
                        <a:t> lanpostuen definizioa eta balorazioa, kideen perfilak…</a:t>
                      </a:r>
                      <a:endParaRPr lang="eu-ES" sz="1200" noProof="0" dirty="0"/>
                    </a:p>
                  </a:txBody>
                  <a:tcPr/>
                </a:tc>
                <a:extLst>
                  <a:ext uri="{0D108BD9-81ED-4DB2-BD59-A6C34878D82A}">
                    <a16:rowId xmlns:a16="http://schemas.microsoft.com/office/drawing/2014/main" val="2729672877"/>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Baliabideak</a:t>
                      </a:r>
                    </a:p>
                  </a:txBody>
                  <a:tcPr/>
                </a:tc>
                <a:tc>
                  <a:txBody>
                    <a:bodyPr/>
                    <a:lstStyle/>
                    <a:p>
                      <a:r>
                        <a:rPr lang="es-ES" sz="1200" noProof="0" dirty="0"/>
                        <a:t>IN.8</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GFAk</a:t>
                      </a:r>
                      <a:r>
                        <a:rPr lang="eu-ES" sz="1200" baseline="0" noProof="0" dirty="0"/>
                        <a:t> parte-hartzea sustatzeko </a:t>
                      </a:r>
                      <a:r>
                        <a:rPr lang="eu-ES" sz="1200" b="1" baseline="0" noProof="0" dirty="0"/>
                        <a:t>tresnak</a:t>
                      </a:r>
                      <a:r>
                        <a:rPr lang="eu-ES" sz="1200" baseline="0" noProof="0" dirty="0"/>
                        <a:t> </a:t>
                      </a:r>
                      <a:r>
                        <a:rPr lang="eu-ES" sz="1200" b="1" baseline="0" noProof="0" dirty="0"/>
                        <a:t>baditu</a:t>
                      </a:r>
                      <a:r>
                        <a:rPr lang="eu-ES" sz="1200" baseline="0" noProof="0" dirty="0"/>
                        <a:t>: diru-laguntzak, urteko kudeaketa plana, Foru Batzordea, Erakundeen erregistroa, </a:t>
                      </a:r>
                      <a:r>
                        <a:rPr lang="eu-ES" sz="1200" noProof="0" dirty="0">
                          <a:solidFill>
                            <a:schemeClr val="tx1"/>
                          </a:solidFill>
                        </a:rPr>
                        <a:t>Etorkizuna</a:t>
                      </a:r>
                      <a:r>
                        <a:rPr lang="eu-ES" sz="1200" baseline="0" noProof="0" dirty="0">
                          <a:solidFill>
                            <a:schemeClr val="tx1"/>
                          </a:solidFill>
                        </a:rPr>
                        <a:t> Eraikiz, Gipuzkoa Taldean, Gipuzkoa </a:t>
                      </a:r>
                      <a:r>
                        <a:rPr lang="eu-ES" sz="1200" baseline="0" noProof="0" dirty="0" err="1">
                          <a:solidFill>
                            <a:schemeClr val="tx1"/>
                          </a:solidFill>
                        </a:rPr>
                        <a:t>Lab</a:t>
                      </a:r>
                      <a:r>
                        <a:rPr lang="eu-ES" sz="1200" baseline="0" noProof="0" dirty="0">
                          <a:solidFill>
                            <a:schemeClr val="tx1"/>
                          </a:solidFill>
                        </a:rPr>
                        <a:t>,…</a:t>
                      </a:r>
                      <a:endParaRPr lang="eu-ES" sz="1200" noProof="0" dirty="0">
                        <a:solidFill>
                          <a:schemeClr val="tx1"/>
                        </a:solidFill>
                      </a:endParaRPr>
                    </a:p>
                  </a:txBody>
                  <a:tcPr/>
                </a:tc>
                <a:extLst>
                  <a:ext uri="{0D108BD9-81ED-4DB2-BD59-A6C34878D82A}">
                    <a16:rowId xmlns:a16="http://schemas.microsoft.com/office/drawing/2014/main" val="915986466"/>
                  </a:ext>
                </a:extLst>
              </a:tr>
              <a:tr h="457200">
                <a:tc>
                  <a:txBody>
                    <a:bodyPr/>
                    <a:lstStyle/>
                    <a:p>
                      <a:r>
                        <a:rPr lang="eu-ES" sz="1200" noProof="0" dirty="0"/>
                        <a:t>Legedia</a:t>
                      </a:r>
                    </a:p>
                  </a:txBody>
                  <a:tcPr/>
                </a:tc>
                <a:tc>
                  <a:txBody>
                    <a:bodyPr/>
                    <a:lstStyle/>
                    <a:p>
                      <a:r>
                        <a:rPr lang="es-ES" sz="1200" noProof="0" dirty="0"/>
                        <a:t>IN.9</a:t>
                      </a:r>
                      <a:endParaRPr lang="eu-ES" sz="1200" noProof="0" dirty="0"/>
                    </a:p>
                  </a:txBody>
                  <a:tcPr/>
                </a:tc>
                <a:tc>
                  <a:txBody>
                    <a:bodyPr/>
                    <a:lstStyle/>
                    <a:p>
                      <a:r>
                        <a:rPr lang="eu-ES" sz="1200" b="1" noProof="0" dirty="0"/>
                        <a:t>1/ 2010</a:t>
                      </a:r>
                      <a:r>
                        <a:rPr lang="eu-ES" sz="1200" b="1" baseline="0" noProof="0" dirty="0"/>
                        <a:t> </a:t>
                      </a:r>
                      <a:r>
                        <a:rPr lang="eu-ES" sz="1200" b="1" noProof="0" dirty="0"/>
                        <a:t>Foru</a:t>
                      </a:r>
                      <a:r>
                        <a:rPr lang="eu-ES" sz="1200" b="1" baseline="0" noProof="0" dirty="0"/>
                        <a:t> Araua </a:t>
                      </a:r>
                      <a:r>
                        <a:rPr lang="eu-ES" sz="1200" baseline="0" noProof="0" dirty="0"/>
                        <a:t>izateak </a:t>
                      </a:r>
                      <a:r>
                        <a:rPr lang="eu-ES" sz="1200" b="1" baseline="0" noProof="0" dirty="0"/>
                        <a:t>marko</a:t>
                      </a:r>
                      <a:r>
                        <a:rPr lang="eu-ES" sz="1200" baseline="0" noProof="0" dirty="0"/>
                        <a:t> bat eta babes juridiko bat eskaintzen du; eta orain arte egindako </a:t>
                      </a:r>
                      <a:r>
                        <a:rPr lang="eu-ES" sz="1200" b="1" baseline="0" noProof="0" dirty="0"/>
                        <a:t>ebaluaketa positibotzat</a:t>
                      </a:r>
                      <a:r>
                        <a:rPr lang="eu-ES" sz="1200" baseline="0" noProof="0" dirty="0"/>
                        <a:t> jotzen da.</a:t>
                      </a:r>
                      <a:endParaRPr lang="eu-ES" sz="1200" noProof="0" dirty="0"/>
                    </a:p>
                  </a:txBody>
                  <a:tcPr/>
                </a:tc>
                <a:extLst>
                  <a:ext uri="{0D108BD9-81ED-4DB2-BD59-A6C34878D82A}">
                    <a16:rowId xmlns:a16="http://schemas.microsoft.com/office/drawing/2014/main" val="1970129361"/>
                  </a:ext>
                </a:extLst>
              </a:tr>
              <a:tr h="457200">
                <a:tc>
                  <a:txBody>
                    <a:bodyPr/>
                    <a:lstStyle/>
                    <a:p>
                      <a:r>
                        <a:rPr lang="eu-ES" sz="1200" noProof="0" dirty="0"/>
                        <a:t>Teknologia</a:t>
                      </a:r>
                    </a:p>
                  </a:txBody>
                  <a:tcPr/>
                </a:tc>
                <a:tc>
                  <a:txBody>
                    <a:bodyPr/>
                    <a:lstStyle/>
                    <a:p>
                      <a:r>
                        <a:rPr lang="es-ES" sz="1200" noProof="0" dirty="0"/>
                        <a:t>IN.10</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Hainbat erakundek badute parte-hartzeari zuzenduriko</a:t>
                      </a:r>
                      <a:r>
                        <a:rPr lang="eu-ES" sz="1200" baseline="0" noProof="0" dirty="0"/>
                        <a:t> </a:t>
                      </a:r>
                      <a:r>
                        <a:rPr lang="eu-ES" sz="1200" b="1" baseline="0" noProof="0" dirty="0"/>
                        <a:t>webgune / edo webeko atal espezifiko bat eta bestelako teknologiak </a:t>
                      </a:r>
                      <a:r>
                        <a:rPr lang="eu-ES" sz="1200" b="0" baseline="0" noProof="0" dirty="0"/>
                        <a:t>ere erabiltzen dira herritarrengana iristeko kanal gisa.</a:t>
                      </a:r>
                      <a:endParaRPr lang="eu-ES" sz="1200" baseline="0" noProof="0" dirty="0"/>
                    </a:p>
                  </a:txBody>
                  <a:tcPr/>
                </a:tc>
                <a:extLst>
                  <a:ext uri="{0D108BD9-81ED-4DB2-BD59-A6C34878D82A}">
                    <a16:rowId xmlns:a16="http://schemas.microsoft.com/office/drawing/2014/main" val="2827194736"/>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224539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64868732"/>
              </p:ext>
            </p:extLst>
          </p:nvPr>
        </p:nvGraphicFramePr>
        <p:xfrm>
          <a:off x="288924" y="699479"/>
          <a:ext cx="9480406" cy="5802204"/>
        </p:xfrm>
        <a:graphic>
          <a:graphicData uri="http://schemas.openxmlformats.org/drawingml/2006/table">
            <a:tbl>
              <a:tblPr firstRow="1" bandRow="1">
                <a:tableStyleId>{6E25E649-3F16-4E02-A733-19D2CDBF48F0}</a:tableStyleId>
              </a:tblPr>
              <a:tblGrid>
                <a:gridCol w="2037181">
                  <a:extLst>
                    <a:ext uri="{9D8B030D-6E8A-4147-A177-3AD203B41FA5}">
                      <a16:colId xmlns:a16="http://schemas.microsoft.com/office/drawing/2014/main" val="20000"/>
                    </a:ext>
                  </a:extLst>
                </a:gridCol>
                <a:gridCol w="625642">
                  <a:extLst>
                    <a:ext uri="{9D8B030D-6E8A-4147-A177-3AD203B41FA5}">
                      <a16:colId xmlns:a16="http://schemas.microsoft.com/office/drawing/2014/main" val="3566322963"/>
                    </a:ext>
                  </a:extLst>
                </a:gridCol>
                <a:gridCol w="6817583">
                  <a:extLst>
                    <a:ext uri="{9D8B030D-6E8A-4147-A177-3AD203B41FA5}">
                      <a16:colId xmlns:a16="http://schemas.microsoft.com/office/drawing/2014/main" val="213374878"/>
                    </a:ext>
                  </a:extLst>
                </a:gridCol>
              </a:tblGrid>
              <a:tr h="304800">
                <a:tc>
                  <a:txBody>
                    <a:bodyPr/>
                    <a:lstStyle/>
                    <a:p>
                      <a:r>
                        <a:rPr lang="eu-ES" sz="1400" noProof="0" dirty="0">
                          <a:solidFill>
                            <a:schemeClr val="bg1"/>
                          </a:solidFill>
                        </a:rPr>
                        <a:t>KATEGORIZAZIOA</a:t>
                      </a:r>
                    </a:p>
                  </a:txBody>
                  <a:tcPr>
                    <a:solidFill>
                      <a:schemeClr val="tx2"/>
                    </a:solidFill>
                  </a:tcPr>
                </a:tc>
                <a:tc>
                  <a:txBody>
                    <a:bodyPr/>
                    <a:lstStyle/>
                    <a:p>
                      <a:r>
                        <a:rPr lang="eu-ES" sz="1400" noProof="0" dirty="0"/>
                        <a:t>Zk.</a:t>
                      </a:r>
                    </a:p>
                  </a:txBody>
                  <a:tcPr>
                    <a:solidFill>
                      <a:schemeClr val="tx2"/>
                    </a:solidFill>
                  </a:tcPr>
                </a:tc>
                <a:tc>
                  <a:txBody>
                    <a:bodyPr/>
                    <a:lstStyle/>
                    <a:p>
                      <a:r>
                        <a:rPr lang="es-ES" sz="1400" noProof="0" dirty="0"/>
                        <a:t>AUKERAK</a:t>
                      </a:r>
                    </a:p>
                  </a:txBody>
                  <a:tcPr>
                    <a:solidFill>
                      <a:schemeClr val="tx2"/>
                    </a:solidFill>
                  </a:tcPr>
                </a:tc>
                <a:extLst>
                  <a:ext uri="{0D108BD9-81ED-4DB2-BD59-A6C34878D82A}">
                    <a16:rowId xmlns:a16="http://schemas.microsoft.com/office/drawing/2014/main" val="2639301805"/>
                  </a:ext>
                </a:extLst>
              </a:tr>
              <a:tr h="347485">
                <a:tc>
                  <a:txBody>
                    <a:bodyPr/>
                    <a:lstStyle/>
                    <a:p>
                      <a:r>
                        <a:rPr lang="eu-ES" sz="1200" noProof="0" dirty="0"/>
                        <a:t>Ezagutza / formazioa</a:t>
                      </a:r>
                    </a:p>
                  </a:txBody>
                  <a:tcPr/>
                </a:tc>
                <a:tc>
                  <a:txBody>
                    <a:bodyPr/>
                    <a:lstStyle/>
                    <a:p>
                      <a:r>
                        <a:rPr lang="es-ES" sz="1200" noProof="0" dirty="0"/>
                        <a:t>AU.1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Hainbat </a:t>
                      </a:r>
                      <a:r>
                        <a:rPr lang="eu-ES" sz="1200" b="1" baseline="0" noProof="0" dirty="0"/>
                        <a:t>aholkularitza enpresa </a:t>
                      </a:r>
                      <a:r>
                        <a:rPr lang="eu-ES" sz="1200" baseline="0" noProof="0" dirty="0"/>
                        <a:t>parte-hartzean adituak dira, ezagutza zabala dute.</a:t>
                      </a:r>
                    </a:p>
                  </a:txBody>
                  <a:tcPr/>
                </a:tc>
                <a:extLst>
                  <a:ext uri="{0D108BD9-81ED-4DB2-BD59-A6C34878D82A}">
                    <a16:rowId xmlns:a16="http://schemas.microsoft.com/office/drawing/2014/main" val="2449677876"/>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s-ES" sz="1200" noProof="0" dirty="0"/>
                        <a:t>AU.2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Udalek eta garapen agentziek</a:t>
                      </a:r>
                      <a:r>
                        <a:rPr lang="eu-ES" sz="1200" baseline="0" noProof="0" dirty="0"/>
                        <a:t> </a:t>
                      </a:r>
                      <a:r>
                        <a:rPr lang="eu-ES" sz="1200" b="1" baseline="0" noProof="0" dirty="0"/>
                        <a:t>herritarrekin eta eragile sozioekonomikoekin gertuko harremana </a:t>
                      </a:r>
                      <a:r>
                        <a:rPr lang="eu-ES" sz="1200" baseline="0" noProof="0" dirty="0"/>
                        <a:t>dute.</a:t>
                      </a:r>
                      <a:endParaRPr lang="eu-ES" sz="1200" noProof="0" dirty="0"/>
                    </a:p>
                  </a:txBody>
                  <a:tcPr/>
                </a:tc>
                <a:extLst>
                  <a:ext uri="{0D108BD9-81ED-4DB2-BD59-A6C34878D82A}">
                    <a16:rowId xmlns:a16="http://schemas.microsoft.com/office/drawing/2014/main" val="1266516020"/>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Harremana / elkarlana / komunikazioa</a:t>
                      </a:r>
                    </a:p>
                  </a:txBody>
                  <a:tcPr/>
                </a:tc>
                <a:tc>
                  <a:txBody>
                    <a:bodyPr/>
                    <a:lstStyle/>
                    <a:p>
                      <a:r>
                        <a:rPr lang="eu-ES" sz="1200" dirty="0"/>
                        <a:t>AU.3</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Zeharkakoak</a:t>
                      </a:r>
                      <a:r>
                        <a:rPr lang="eu-ES" sz="1200" b="1" baseline="0" noProof="0" dirty="0"/>
                        <a:t> diren beste gaiak </a:t>
                      </a:r>
                      <a:r>
                        <a:rPr lang="eu-ES" sz="1200" baseline="0" noProof="0" dirty="0"/>
                        <a:t>ere badira (berdintasuna, hizkuntza, kudeaketa aurreratua, gardentasuna….) eta guztien arteko elkarlana aberasgarria izan daiteke.</a:t>
                      </a:r>
                    </a:p>
                  </a:txBody>
                  <a:tcPr/>
                </a:tc>
                <a:extLst>
                  <a:ext uri="{0D108BD9-81ED-4DB2-BD59-A6C34878D82A}">
                    <a16:rowId xmlns:a16="http://schemas.microsoft.com/office/drawing/2014/main" val="750509559"/>
                  </a:ext>
                </a:extLst>
              </a:tr>
              <a:tr h="27432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Maila</a:t>
                      </a:r>
                      <a:r>
                        <a:rPr lang="eu-ES" sz="1200" baseline="0" noProof="0" dirty="0"/>
                        <a:t> politikoa</a:t>
                      </a:r>
                      <a:endParaRPr lang="eu-ES" sz="1200" noProof="0" dirty="0"/>
                    </a:p>
                  </a:txBody>
                  <a:tcPr/>
                </a:tc>
                <a:tc>
                  <a:txBody>
                    <a:bodyPr/>
                    <a:lstStyle/>
                    <a:p>
                      <a:r>
                        <a:rPr lang="eu-ES" sz="1200" dirty="0"/>
                        <a:t>AU.4</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noProof="0" dirty="0"/>
                        <a:t>Gobernantza</a:t>
                      </a:r>
                      <a:r>
                        <a:rPr lang="eu-ES" sz="1200" b="1" baseline="0" noProof="0" dirty="0"/>
                        <a:t> onaren aldeko apustuak </a:t>
                      </a:r>
                      <a:r>
                        <a:rPr lang="eu-ES" sz="1200" baseline="0" noProof="0" dirty="0"/>
                        <a:t>aterki egokia eskaintzen dio parte-hartzeari.</a:t>
                      </a:r>
                      <a:endParaRPr lang="eu-ES" sz="1200" noProof="0" dirty="0"/>
                    </a:p>
                  </a:txBody>
                  <a:tcPr/>
                </a:tc>
                <a:extLst>
                  <a:ext uri="{0D108BD9-81ED-4DB2-BD59-A6C34878D82A}">
                    <a16:rowId xmlns:a16="http://schemas.microsoft.com/office/drawing/2014/main" val="832604512"/>
                  </a:ext>
                </a:extLst>
              </a:tr>
              <a:tr h="274320">
                <a:tc>
                  <a:txBody>
                    <a:bodyPr/>
                    <a:lstStyle/>
                    <a:p>
                      <a:r>
                        <a:rPr lang="eu-ES" sz="1200" noProof="0" dirty="0"/>
                        <a:t>Ohitura</a:t>
                      </a:r>
                      <a:r>
                        <a:rPr lang="eu-ES" sz="1200" baseline="0" noProof="0" dirty="0"/>
                        <a:t> / sentsibilizazioa</a:t>
                      </a:r>
                      <a:endParaRPr lang="eu-ES" sz="1200" noProof="0" dirty="0"/>
                    </a:p>
                  </a:txBody>
                  <a:tcPr/>
                </a:tc>
                <a:tc>
                  <a:txBody>
                    <a:bodyPr/>
                    <a:lstStyle/>
                    <a:p>
                      <a:r>
                        <a:rPr lang="eu-ES" sz="1200" noProof="0" dirty="0"/>
                        <a:t>AU.5</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Gipuzkoan badago </a:t>
                      </a:r>
                      <a:r>
                        <a:rPr lang="eu-ES" sz="1200" b="1" baseline="0" noProof="0" dirty="0"/>
                        <a:t>asoziazionismorako</a:t>
                      </a:r>
                      <a:r>
                        <a:rPr lang="eu-ES" sz="1200" baseline="0" noProof="0" dirty="0"/>
                        <a:t> nolabaiteko </a:t>
                      </a:r>
                      <a:r>
                        <a:rPr lang="eu-ES" sz="1200" b="1" baseline="0" noProof="0" dirty="0"/>
                        <a:t>joera.</a:t>
                      </a:r>
                    </a:p>
                  </a:txBody>
                  <a:tcPr/>
                </a:tc>
                <a:extLst>
                  <a:ext uri="{0D108BD9-81ED-4DB2-BD59-A6C34878D82A}">
                    <a16:rowId xmlns:a16="http://schemas.microsoft.com/office/drawing/2014/main" val="189998067"/>
                  </a:ext>
                </a:extLst>
              </a:tr>
              <a:tr h="274320">
                <a:tc>
                  <a:txBody>
                    <a:bodyPr/>
                    <a:lstStyle/>
                    <a:p>
                      <a:r>
                        <a:rPr lang="eu-ES" sz="1200" noProof="0" dirty="0"/>
                        <a:t>Ohitura</a:t>
                      </a:r>
                      <a:r>
                        <a:rPr lang="eu-ES" sz="1200" baseline="0" noProof="0" dirty="0"/>
                        <a:t> / sentsibilizazioa</a:t>
                      </a:r>
                      <a:endParaRPr lang="eu-ES" sz="1200" noProof="0" dirty="0"/>
                    </a:p>
                  </a:txBody>
                  <a:tcPr/>
                </a:tc>
                <a:tc>
                  <a:txBody>
                    <a:bodyPr/>
                    <a:lstStyle/>
                    <a:p>
                      <a:r>
                        <a:rPr lang="eu-ES" sz="1200" noProof="0" dirty="0"/>
                        <a:t>AU.6</a:t>
                      </a:r>
                    </a:p>
                  </a:txBody>
                  <a:tcPr/>
                </a:tc>
                <a:tc>
                  <a:txBody>
                    <a:bodyPr/>
                    <a:lstStyle/>
                    <a:p>
                      <a:r>
                        <a:rPr lang="eu-ES" sz="1200" noProof="0" dirty="0"/>
                        <a:t>Badira</a:t>
                      </a:r>
                      <a:r>
                        <a:rPr lang="eu-ES" sz="1200" baseline="0" noProof="0" dirty="0"/>
                        <a:t> oso aktiboak diren </a:t>
                      </a:r>
                      <a:r>
                        <a:rPr lang="eu-ES" sz="1200" b="1" baseline="0" noProof="0" dirty="0"/>
                        <a:t>gizarte zibileko mugimenduak</a:t>
                      </a:r>
                      <a:r>
                        <a:rPr lang="eu-ES" sz="1200" baseline="0" noProof="0" dirty="0"/>
                        <a:t>.</a:t>
                      </a:r>
                      <a:endParaRPr lang="eu-ES" sz="1200" noProof="0" dirty="0"/>
                    </a:p>
                  </a:txBody>
                  <a:tcPr/>
                </a:tc>
                <a:extLst>
                  <a:ext uri="{0D108BD9-81ED-4DB2-BD59-A6C34878D82A}">
                    <a16:rowId xmlns:a16="http://schemas.microsoft.com/office/drawing/2014/main" val="2377875877"/>
                  </a:ext>
                </a:extLst>
              </a:tr>
              <a:tr h="274320">
                <a:tc>
                  <a:txBody>
                    <a:bodyPr/>
                    <a:lstStyle/>
                    <a:p>
                      <a:r>
                        <a:rPr lang="eu-ES" sz="1200" noProof="0" dirty="0"/>
                        <a:t>Ohitura</a:t>
                      </a:r>
                      <a:r>
                        <a:rPr lang="eu-ES" sz="1200" baseline="0" noProof="0" dirty="0"/>
                        <a:t> / sentsibilizazioa</a:t>
                      </a:r>
                      <a:endParaRPr lang="eu-ES" sz="1200" noProof="0" dirty="0"/>
                    </a:p>
                  </a:txBody>
                  <a:tcPr/>
                </a:tc>
                <a:tc>
                  <a:txBody>
                    <a:bodyPr/>
                    <a:lstStyle/>
                    <a:p>
                      <a:r>
                        <a:rPr lang="eu-ES" sz="1200" noProof="0" dirty="0"/>
                        <a:t>AU.7</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Herritarrak</a:t>
                      </a:r>
                      <a:r>
                        <a:rPr lang="eu-ES" sz="1200" baseline="0" noProof="0" dirty="0"/>
                        <a:t> gaien inguruko informazioa eta, kasu batzuetan, parte-hartzeko bideak </a:t>
                      </a:r>
                      <a:r>
                        <a:rPr lang="eu-ES" sz="1200" b="1" baseline="0" noProof="0" dirty="0"/>
                        <a:t>eskatzen hasi dira</a:t>
                      </a:r>
                      <a:r>
                        <a:rPr lang="eu-ES" sz="1200" baseline="0" noProof="0" dirty="0"/>
                        <a:t>.</a:t>
                      </a:r>
                    </a:p>
                  </a:txBody>
                  <a:tcPr/>
                </a:tc>
                <a:extLst>
                  <a:ext uri="{0D108BD9-81ED-4DB2-BD59-A6C34878D82A}">
                    <a16:rowId xmlns:a16="http://schemas.microsoft.com/office/drawing/2014/main" val="343769805"/>
                  </a:ext>
                </a:extLst>
              </a:tr>
              <a:tr h="457200">
                <a:tc>
                  <a:txBody>
                    <a:bodyPr/>
                    <a:lstStyle/>
                    <a:p>
                      <a:r>
                        <a:rPr lang="eu-ES" sz="1200" noProof="0" dirty="0"/>
                        <a:t>Ohitura</a:t>
                      </a:r>
                      <a:r>
                        <a:rPr lang="eu-ES" sz="1200" baseline="0" noProof="0" dirty="0"/>
                        <a:t> / sentsibilizazioa</a:t>
                      </a:r>
                      <a:endParaRPr lang="eu-ES" sz="1200" noProof="0" dirty="0"/>
                    </a:p>
                  </a:txBody>
                  <a:tcPr/>
                </a:tc>
                <a:tc>
                  <a:txBody>
                    <a:bodyPr/>
                    <a:lstStyle/>
                    <a:p>
                      <a:r>
                        <a:rPr lang="es-ES" sz="1200" noProof="0" dirty="0"/>
                        <a:t>AU.8</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Inguruko</a:t>
                      </a:r>
                      <a:r>
                        <a:rPr lang="eu-ES" sz="1200" baseline="0" noProof="0" dirty="0"/>
                        <a:t> </a:t>
                      </a:r>
                      <a:r>
                        <a:rPr lang="eu-ES" sz="1200" b="1" baseline="0" noProof="0" dirty="0"/>
                        <a:t>hiriak, Lurralde Historikoak, autonomia erkidegoak </a:t>
                      </a:r>
                      <a:r>
                        <a:rPr lang="eu-ES" sz="1200" baseline="0" noProof="0" dirty="0"/>
                        <a:t>etab. ere parte-hartzeari garrantzi handia ematen ari zaizkio.</a:t>
                      </a:r>
                    </a:p>
                  </a:txBody>
                  <a:tcPr/>
                </a:tc>
                <a:extLst>
                  <a:ext uri="{0D108BD9-81ED-4DB2-BD59-A6C34878D82A}">
                    <a16:rowId xmlns:a16="http://schemas.microsoft.com/office/drawing/2014/main" val="3755885384"/>
                  </a:ext>
                </a:extLst>
              </a:tr>
              <a:tr h="486479">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a:t>
                      </a:r>
                      <a:r>
                        <a:rPr lang="eu-ES" sz="1200" baseline="0" noProof="0" dirty="0"/>
                        <a:t> / sistematizazioa</a:t>
                      </a:r>
                      <a:endParaRPr lang="eu-ES" sz="1200" noProof="0" dirty="0"/>
                    </a:p>
                  </a:txBody>
                  <a:tcPr/>
                </a:tc>
                <a:tc>
                  <a:txBody>
                    <a:bodyPr/>
                    <a:lstStyle/>
                    <a:p>
                      <a:r>
                        <a:rPr lang="es-ES" sz="1200" noProof="0" dirty="0"/>
                        <a:t>AU.9</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aseline="0" noProof="0" dirty="0"/>
                        <a:t>Parte-hartzea </a:t>
                      </a:r>
                      <a:r>
                        <a:rPr lang="eu-ES" sz="1200" b="1" baseline="0" noProof="0" dirty="0"/>
                        <a:t>Agenda 21</a:t>
                      </a:r>
                      <a:r>
                        <a:rPr lang="eu-ES" sz="1200" baseline="0" noProof="0" dirty="0"/>
                        <a:t>aren inguruan egiten ari den hausnarketaren zutabe bat da. Eremu horretan eragiteko aukera.</a:t>
                      </a:r>
                    </a:p>
                  </a:txBody>
                  <a:tcPr/>
                </a:tc>
                <a:extLst>
                  <a:ext uri="{0D108BD9-81ED-4DB2-BD59-A6C34878D82A}">
                    <a16:rowId xmlns:a16="http://schemas.microsoft.com/office/drawing/2014/main" val="1759968755"/>
                  </a:ext>
                </a:extLst>
              </a:tr>
              <a:tr h="64008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Antolakuntza</a:t>
                      </a:r>
                      <a:r>
                        <a:rPr lang="eu-ES" sz="1200" baseline="0" noProof="0" dirty="0"/>
                        <a:t> / sistematizazioa</a:t>
                      </a:r>
                      <a:endParaRPr lang="eu-ES" sz="1200" noProof="0" dirty="0"/>
                    </a:p>
                  </a:txBody>
                  <a:tcPr/>
                </a:tc>
                <a:tc>
                  <a:txBody>
                    <a:bodyPr/>
                    <a:lstStyle/>
                    <a:p>
                      <a:r>
                        <a:rPr lang="es-ES" sz="1200" dirty="0"/>
                        <a:t>AU.10</a:t>
                      </a:r>
                      <a:endParaRPr lang="eu-ES" sz="120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GFAko departamentuetan</a:t>
                      </a:r>
                      <a:r>
                        <a:rPr lang="eu-ES" sz="1200" baseline="0" noProof="0" dirty="0"/>
                        <a:t>, garapen agentzietan, udaletan… badira herritarrekin, eragile sozioekonomikoekin etab. gaiak lantzeko </a:t>
                      </a:r>
                      <a:r>
                        <a:rPr lang="eu-ES" sz="1200" b="1" baseline="0" noProof="0" dirty="0"/>
                        <a:t>jada sorturik dauden mahai/foroak </a:t>
                      </a:r>
                      <a:r>
                        <a:rPr lang="eu-ES" sz="1200" baseline="0" noProof="0" dirty="0"/>
                        <a:t>eta horiek parte-hartze egonkorra eta sistematizatua sustatzeko/ sendotzeko erabili daitezke.</a:t>
                      </a:r>
                      <a:endParaRPr lang="eu-ES" sz="1200" noProof="0" dirty="0"/>
                    </a:p>
                  </a:txBody>
                  <a:tcPr/>
                </a:tc>
                <a:extLst>
                  <a:ext uri="{0D108BD9-81ED-4DB2-BD59-A6C34878D82A}">
                    <a16:rowId xmlns:a16="http://schemas.microsoft.com/office/drawing/2014/main" val="1169333391"/>
                  </a:ext>
                </a:extLst>
              </a:tr>
              <a:tr h="640080">
                <a:tc>
                  <a:txBody>
                    <a:bodyPr/>
                    <a:lstStyle/>
                    <a:p>
                      <a:r>
                        <a:rPr lang="eu-ES" sz="1200" noProof="0" dirty="0"/>
                        <a:t>Legedia</a:t>
                      </a:r>
                    </a:p>
                  </a:txBody>
                  <a:tcPr/>
                </a:tc>
                <a:tc>
                  <a:txBody>
                    <a:bodyPr/>
                    <a:lstStyle/>
                    <a:p>
                      <a:r>
                        <a:rPr lang="es-ES" sz="1200" noProof="0" dirty="0"/>
                        <a:t>AU.11</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EAE mailan, Estatu mailan, Europan nahiz nazioartean </a:t>
                      </a:r>
                      <a:r>
                        <a:rPr lang="eu-ES" sz="1200" baseline="0" noProof="0" dirty="0"/>
                        <a:t>parte-hartzearen aterki gisa balio duten </a:t>
                      </a:r>
                      <a:r>
                        <a:rPr lang="eu-ES" sz="1200" b="1" baseline="0" noProof="0" dirty="0"/>
                        <a:t>legeak</a:t>
                      </a:r>
                      <a:r>
                        <a:rPr lang="eu-ES" sz="1200" baseline="0" noProof="0" dirty="0"/>
                        <a:t> badira. Bereziki aipatu dira </a:t>
                      </a:r>
                      <a:r>
                        <a:rPr lang="eu-ES" sz="1200" b="1" baseline="0" noProof="0" dirty="0"/>
                        <a:t>Udal legean </a:t>
                      </a:r>
                      <a:r>
                        <a:rPr lang="eu-ES" sz="1200" baseline="0" noProof="0" dirty="0"/>
                        <a:t>jasota dauden proposamen berriak eta Eusko Jaurlaritzak tramitatuko duen </a:t>
                      </a:r>
                      <a:r>
                        <a:rPr lang="eu-ES" sz="1200" b="1" baseline="0" noProof="0" dirty="0"/>
                        <a:t>Partaidetza Araua</a:t>
                      </a:r>
                      <a:r>
                        <a:rPr lang="eu-ES" sz="1200" baseline="0" noProof="0" dirty="0"/>
                        <a:t>.</a:t>
                      </a:r>
                    </a:p>
                  </a:txBody>
                  <a:tcPr/>
                </a:tc>
                <a:extLst>
                  <a:ext uri="{0D108BD9-81ED-4DB2-BD59-A6C34878D82A}">
                    <a16:rowId xmlns:a16="http://schemas.microsoft.com/office/drawing/2014/main" val="2289915810"/>
                  </a:ext>
                </a:extLst>
              </a:tr>
              <a:tr h="457200">
                <a:tc>
                  <a:txBody>
                    <a:bodyPr/>
                    <a:lstStyle/>
                    <a:p>
                      <a:r>
                        <a:rPr lang="eu-ES" sz="1200" noProof="0" dirty="0"/>
                        <a:t>Legedia</a:t>
                      </a:r>
                    </a:p>
                  </a:txBody>
                  <a:tcPr/>
                </a:tc>
                <a:tc>
                  <a:txBody>
                    <a:bodyPr/>
                    <a:lstStyle/>
                    <a:p>
                      <a:r>
                        <a:rPr lang="es-ES" sz="1200" noProof="0" dirty="0"/>
                        <a:t>AU.12</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Udal lege berriak eta EUDELen </a:t>
                      </a:r>
                      <a:r>
                        <a:rPr lang="eu-ES" sz="1200" baseline="0" noProof="0" dirty="0"/>
                        <a:t>alderdi guztiak egoteak </a:t>
                      </a:r>
                      <a:r>
                        <a:rPr lang="eu-ES" sz="1200" b="0" baseline="0" noProof="0" dirty="0"/>
                        <a:t>zeharkakotasuna lantzeko aukera </a:t>
                      </a:r>
                      <a:r>
                        <a:rPr lang="eu-ES" sz="1200" baseline="0" noProof="0" dirty="0"/>
                        <a:t>ematen dute (instituzioen artean eta edukieran).</a:t>
                      </a:r>
                    </a:p>
                  </a:txBody>
                  <a:tcPr/>
                </a:tc>
                <a:extLst>
                  <a:ext uri="{0D108BD9-81ED-4DB2-BD59-A6C34878D82A}">
                    <a16:rowId xmlns:a16="http://schemas.microsoft.com/office/drawing/2014/main" val="1970129361"/>
                  </a:ext>
                </a:extLst>
              </a:tr>
              <a:tr h="4572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noProof="0" dirty="0"/>
                        <a:t>Teknologia</a:t>
                      </a:r>
                    </a:p>
                  </a:txBody>
                  <a:tcPr/>
                </a:tc>
                <a:tc>
                  <a:txBody>
                    <a:bodyPr/>
                    <a:lstStyle/>
                    <a:p>
                      <a:r>
                        <a:rPr lang="es-ES" sz="1200" noProof="0" dirty="0"/>
                        <a:t>AU.13</a:t>
                      </a:r>
                      <a:endParaRPr lang="eu-ES" sz="1200" noProof="0" dirty="0"/>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u-ES" sz="1200" b="1" baseline="0" noProof="0" dirty="0"/>
                        <a:t>Teknologia berriek</a:t>
                      </a:r>
                      <a:r>
                        <a:rPr lang="eu-ES" sz="1200" baseline="0" noProof="0" dirty="0"/>
                        <a:t> aukera asko ireki dituzte kolektibo gehiagotara iristea errazteko: sare sozialak, </a:t>
                      </a:r>
                      <a:r>
                        <a:rPr lang="eu-ES" sz="1200" baseline="0" noProof="0" dirty="0" err="1"/>
                        <a:t>streaming</a:t>
                      </a:r>
                      <a:r>
                        <a:rPr lang="eu-ES" sz="1200" baseline="0" noProof="0" dirty="0"/>
                        <a:t>-a, kanal-aniztasuna…</a:t>
                      </a:r>
                    </a:p>
                  </a:txBody>
                  <a:tcPr/>
                </a:tc>
                <a:extLst>
                  <a:ext uri="{0D108BD9-81ED-4DB2-BD59-A6C34878D82A}">
                    <a16:rowId xmlns:a16="http://schemas.microsoft.com/office/drawing/2014/main" val="3030355513"/>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Egoeraren analisia - AMIA</a:t>
            </a:r>
          </a:p>
        </p:txBody>
      </p:sp>
    </p:spTree>
    <p:extLst>
      <p:ext uri="{BB962C8B-B14F-4D97-AF65-F5344CB8AC3E}">
        <p14:creationId xmlns:p14="http://schemas.microsoft.com/office/powerpoint/2010/main" val="368973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56"/>
          <p:cNvSpPr>
            <a:spLocks noChangeArrowheads="1"/>
          </p:cNvSpPr>
          <p:nvPr/>
        </p:nvSpPr>
        <p:spPr bwMode="auto">
          <a:xfrm>
            <a:off x="1262831" y="3658428"/>
            <a:ext cx="8241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indent="0"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FORMULAZIO ESTRATEGIKOA</a:t>
            </a:r>
          </a:p>
        </p:txBody>
      </p:sp>
    </p:spTree>
    <p:extLst>
      <p:ext uri="{BB962C8B-B14F-4D97-AF65-F5344CB8AC3E}">
        <p14:creationId xmlns:p14="http://schemas.microsoft.com/office/powerpoint/2010/main" val="314398863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derecha 2"/>
          <p:cNvSpPr/>
          <p:nvPr/>
        </p:nvSpPr>
        <p:spPr>
          <a:xfrm>
            <a:off x="415635" y="737394"/>
            <a:ext cx="2355273" cy="145162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XEDEA</a:t>
            </a:r>
            <a:endParaRPr lang="eu-ES" sz="1800" b="1" dirty="0"/>
          </a:p>
        </p:txBody>
      </p:sp>
      <p:sp>
        <p:nvSpPr>
          <p:cNvPr id="4" name="Rectángulo 3"/>
          <p:cNvSpPr/>
          <p:nvPr/>
        </p:nvSpPr>
        <p:spPr>
          <a:xfrm>
            <a:off x="3048003" y="1120888"/>
            <a:ext cx="6234546" cy="584775"/>
          </a:xfrm>
          <a:prstGeom prst="rect">
            <a:avLst/>
          </a:prstGeom>
        </p:spPr>
        <p:txBody>
          <a:bodyPr wrap="square">
            <a:spAutoFit/>
          </a:bodyPr>
          <a:lstStyle/>
          <a:p>
            <a:r>
              <a:rPr lang="eu-ES" sz="1600" dirty="0">
                <a:latin typeface="+mn-lt"/>
              </a:rPr>
              <a:t>Herritarren parte-hartzean oinarritu nahi ditugu Gipuzkoako politika publiko eta zerbitzuen diseinua eta kudeaketa.</a:t>
            </a:r>
          </a:p>
        </p:txBody>
      </p:sp>
      <p:sp>
        <p:nvSpPr>
          <p:cNvPr id="10" name="Rectángulo 9"/>
          <p:cNvSpPr/>
          <p:nvPr/>
        </p:nvSpPr>
        <p:spPr>
          <a:xfrm>
            <a:off x="3048003" y="2953405"/>
            <a:ext cx="6234546" cy="3539430"/>
          </a:xfrm>
          <a:prstGeom prst="rect">
            <a:avLst/>
          </a:prstGeom>
        </p:spPr>
        <p:txBody>
          <a:bodyPr wrap="square">
            <a:spAutoFit/>
          </a:bodyPr>
          <a:lstStyle/>
          <a:p>
            <a:r>
              <a:rPr lang="eu-ES" sz="1600" dirty="0">
                <a:latin typeface="+mn-lt"/>
              </a:rPr>
              <a:t>Batetik,</a:t>
            </a:r>
            <a:r>
              <a:rPr lang="eu-ES" sz="1600" b="1" dirty="0">
                <a:latin typeface="+mn-lt"/>
              </a:rPr>
              <a:t> Bidelagun nagusi </a:t>
            </a:r>
            <a:r>
              <a:rPr lang="eu-ES" sz="1600" dirty="0">
                <a:latin typeface="+mn-lt"/>
              </a:rPr>
              <a:t>izan nahi dugu:</a:t>
            </a:r>
          </a:p>
          <a:p>
            <a:endParaRPr lang="eu-ES" sz="1600" dirty="0">
              <a:latin typeface="+mn-lt"/>
            </a:endParaRPr>
          </a:p>
          <a:p>
            <a:pPr marL="285750" indent="-285750">
              <a:buFont typeface="Arial" panose="020B0604020202020204" pitchFamily="34" charset="0"/>
              <a:buChar char="•"/>
            </a:pPr>
            <a:r>
              <a:rPr lang="eu-ES" sz="1600" dirty="0">
                <a:latin typeface="+mn-lt"/>
              </a:rPr>
              <a:t>GFAren barne antolamenduan parte-hartze kultura sustatu eta sistematizatzeko / prozesuetan txertatzeko.</a:t>
            </a:r>
          </a:p>
          <a:p>
            <a:pPr marL="285750" indent="-285750">
              <a:buFont typeface="Arial" panose="020B0604020202020204" pitchFamily="34" charset="0"/>
              <a:buChar char="•"/>
            </a:pPr>
            <a:r>
              <a:rPr lang="eu-ES" sz="1600" dirty="0">
                <a:latin typeface="+mn-lt"/>
              </a:rPr>
              <a:t>GFAren eskumeneko hainbat gaietan herritarren parte-hartze prozesuak abian jartzeko.</a:t>
            </a:r>
          </a:p>
          <a:p>
            <a:pPr marL="285750" indent="-285750">
              <a:buFont typeface="Arial" panose="020B0604020202020204" pitchFamily="34" charset="0"/>
              <a:buChar char="•"/>
            </a:pPr>
            <a:r>
              <a:rPr lang="eu-ES" sz="1600" dirty="0">
                <a:latin typeface="+mn-lt"/>
              </a:rPr>
              <a:t>Gipuzkoako udalei, beste administrazioei eta eragile sozioekonomikoei parte-hartzea lantzeko behar duten laguntza eskaintzeko (diru-laguntzak, trebakuntza, kanalak, foroak…).</a:t>
            </a:r>
          </a:p>
          <a:p>
            <a:pPr marL="285750" indent="-285750">
              <a:buFont typeface="Arial" panose="020B0604020202020204" pitchFamily="34" charset="0"/>
              <a:buChar char="•"/>
            </a:pPr>
            <a:r>
              <a:rPr lang="eu-ES" sz="1600" dirty="0">
                <a:latin typeface="+mn-lt"/>
              </a:rPr>
              <a:t>Gizarte zibileko iniziatibak (herritarrak, herritar erakundeak…) politika publikoetan txertatzeko.</a:t>
            </a:r>
          </a:p>
          <a:p>
            <a:pPr marL="285750" indent="-285750">
              <a:buFont typeface="Arial" panose="020B0604020202020204" pitchFamily="34" charset="0"/>
              <a:buChar char="•"/>
            </a:pPr>
            <a:endParaRPr lang="eu-ES" sz="1600" dirty="0">
              <a:latin typeface="+mn-lt"/>
            </a:endParaRPr>
          </a:p>
          <a:p>
            <a:pPr marL="0" indent="0">
              <a:buFont typeface="Arial" panose="020B0604020202020204" pitchFamily="34" charset="0"/>
              <a:buNone/>
            </a:pPr>
            <a:r>
              <a:rPr lang="eu-ES" sz="1600" dirty="0">
                <a:latin typeface="+mn-lt"/>
              </a:rPr>
              <a:t>Bestetik, Gipuzkoa mailan martxan dauden parte-hartze prozesuetan sortzen den ezagutzaren </a:t>
            </a:r>
            <a:r>
              <a:rPr lang="eu-ES" sz="1600" b="1" dirty="0">
                <a:latin typeface="+mn-lt"/>
              </a:rPr>
              <a:t>bilgune eta erakusleiho </a:t>
            </a:r>
            <a:r>
              <a:rPr lang="eu-ES" sz="1600" dirty="0">
                <a:latin typeface="+mn-lt"/>
              </a:rPr>
              <a:t>ere izan nahi dugu.</a:t>
            </a:r>
          </a:p>
        </p:txBody>
      </p:sp>
      <p:cxnSp>
        <p:nvCxnSpPr>
          <p:cNvPr id="14" name="Conector recto 13"/>
          <p:cNvCxnSpPr/>
          <p:nvPr/>
        </p:nvCxnSpPr>
        <p:spPr>
          <a:xfrm flipV="1">
            <a:off x="1233057" y="2563094"/>
            <a:ext cx="7218218" cy="16235"/>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
        <p:nvSpPr>
          <p:cNvPr id="8" name="Flecha: a la derecha 7"/>
          <p:cNvSpPr/>
          <p:nvPr/>
        </p:nvSpPr>
        <p:spPr>
          <a:xfrm>
            <a:off x="415634" y="3997308"/>
            <a:ext cx="2355273" cy="14516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IKUSPEGIA</a:t>
            </a:r>
            <a:endParaRPr lang="eu-ES" sz="1800" b="1" dirty="0"/>
          </a:p>
        </p:txBody>
      </p:sp>
      <p:sp>
        <p:nvSpPr>
          <p:cNvPr id="9"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Xedea eta Ikuspegia</a:t>
            </a:r>
          </a:p>
        </p:txBody>
      </p:sp>
    </p:spTree>
    <p:extLst>
      <p:ext uri="{BB962C8B-B14F-4D97-AF65-F5344CB8AC3E}">
        <p14:creationId xmlns:p14="http://schemas.microsoft.com/office/powerpoint/2010/main" val="1107166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20436" y="1371598"/>
            <a:ext cx="2521528" cy="152400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1.- PERTSONAK GAITU</a:t>
            </a:r>
            <a:endParaRPr lang="eu-ES" sz="1800" b="1" dirty="0"/>
          </a:p>
        </p:txBody>
      </p:sp>
      <p:sp>
        <p:nvSpPr>
          <p:cNvPr id="5" name="Elipse 4"/>
          <p:cNvSpPr/>
          <p:nvPr/>
        </p:nvSpPr>
        <p:spPr>
          <a:xfrm>
            <a:off x="3920835" y="2697071"/>
            <a:ext cx="2521528" cy="152400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3.- LAN EGITEKO MODUAK EGOKITU</a:t>
            </a:r>
            <a:endParaRPr lang="eu-ES" sz="1800" b="1" dirty="0"/>
          </a:p>
        </p:txBody>
      </p:sp>
      <p:sp>
        <p:nvSpPr>
          <p:cNvPr id="10" name="Elipse 9"/>
          <p:cNvSpPr/>
          <p:nvPr/>
        </p:nvSpPr>
        <p:spPr>
          <a:xfrm>
            <a:off x="6830290" y="4221072"/>
            <a:ext cx="2521528" cy="152400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5.- TEKNOLOGIA</a:t>
            </a:r>
            <a:endParaRPr lang="eu-ES" sz="1800" b="1" dirty="0"/>
          </a:p>
        </p:txBody>
      </p:sp>
      <p:sp>
        <p:nvSpPr>
          <p:cNvPr id="11" name="Elipse 10"/>
          <p:cNvSpPr/>
          <p:nvPr/>
        </p:nvSpPr>
        <p:spPr>
          <a:xfrm>
            <a:off x="720436" y="4221072"/>
            <a:ext cx="2521528" cy="152400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4.- TRESNAK ESKAINI</a:t>
            </a:r>
            <a:endParaRPr lang="eu-ES" sz="1800" b="1" dirty="0"/>
          </a:p>
        </p:txBody>
      </p:sp>
      <p:sp>
        <p:nvSpPr>
          <p:cNvPr id="12" name="Elipse 11"/>
          <p:cNvSpPr/>
          <p:nvPr/>
        </p:nvSpPr>
        <p:spPr>
          <a:xfrm>
            <a:off x="6442363" y="1264586"/>
            <a:ext cx="2757056" cy="152400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2.- HARREMANAK SENDOTU</a:t>
            </a:r>
            <a:endParaRPr lang="eu-ES" sz="1800" b="1" dirty="0"/>
          </a:p>
        </p:txBody>
      </p:sp>
      <p:sp>
        <p:nvSpPr>
          <p:cNvPr id="8"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Ardatz estrategikoak</a:t>
            </a:r>
          </a:p>
        </p:txBody>
      </p:sp>
    </p:spTree>
    <p:extLst>
      <p:ext uri="{BB962C8B-B14F-4D97-AF65-F5344CB8AC3E}">
        <p14:creationId xmlns:p14="http://schemas.microsoft.com/office/powerpoint/2010/main" val="54204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5106290"/>
              </p:ext>
            </p:extLst>
          </p:nvPr>
        </p:nvGraphicFramePr>
        <p:xfrm>
          <a:off x="1651000" y="1106979"/>
          <a:ext cx="5096164" cy="5059680"/>
        </p:xfrm>
        <a:graphic>
          <a:graphicData uri="http://schemas.openxmlformats.org/drawingml/2006/table">
            <a:tbl>
              <a:tblPr firstRow="1" bandRow="1">
                <a:tableStyleId>{5C22544A-7EE6-4342-B048-85BDC9FD1C3A}</a:tableStyleId>
              </a:tblPr>
              <a:tblGrid>
                <a:gridCol w="1577109">
                  <a:extLst>
                    <a:ext uri="{9D8B030D-6E8A-4147-A177-3AD203B41FA5}">
                      <a16:colId xmlns:a16="http://schemas.microsoft.com/office/drawing/2014/main" val="1726544361"/>
                    </a:ext>
                  </a:extLst>
                </a:gridCol>
                <a:gridCol w="3519055">
                  <a:extLst>
                    <a:ext uri="{9D8B030D-6E8A-4147-A177-3AD203B41FA5}">
                      <a16:colId xmlns:a16="http://schemas.microsoft.com/office/drawing/2014/main" val="928771798"/>
                    </a:ext>
                  </a:extLst>
                </a:gridCol>
              </a:tblGrid>
              <a:tr h="304800">
                <a:tc>
                  <a:txBody>
                    <a:bodyPr/>
                    <a:lstStyle/>
                    <a:p>
                      <a:r>
                        <a:rPr lang="eu-ES" sz="1400" dirty="0"/>
                        <a:t>ARDATZA</a:t>
                      </a:r>
                    </a:p>
                  </a:txBody>
                  <a:tcPr>
                    <a:solidFill>
                      <a:schemeClr val="tx1"/>
                    </a:solidFill>
                  </a:tcPr>
                </a:tc>
                <a:tc>
                  <a:txBody>
                    <a:bodyPr/>
                    <a:lstStyle/>
                    <a:p>
                      <a:r>
                        <a:rPr lang="eu-ES" sz="1400" dirty="0"/>
                        <a:t>KATEGORIAK</a:t>
                      </a:r>
                    </a:p>
                  </a:txBody>
                  <a:tcPr>
                    <a:solidFill>
                      <a:schemeClr val="tx1"/>
                    </a:solidFill>
                  </a:tcPr>
                </a:tc>
                <a:extLst>
                  <a:ext uri="{0D108BD9-81ED-4DB2-BD59-A6C34878D82A}">
                    <a16:rowId xmlns:a16="http://schemas.microsoft.com/office/drawing/2014/main" val="1171547306"/>
                  </a:ext>
                </a:extLst>
              </a:tr>
              <a:tr h="304800">
                <a:tc>
                  <a:txBody>
                    <a:bodyPr/>
                    <a:lstStyle/>
                    <a:p>
                      <a:endParaRPr lang="eu-ES" sz="1400" dirty="0"/>
                    </a:p>
                  </a:txBody>
                  <a:tcPr>
                    <a:solidFill>
                      <a:schemeClr val="bg1"/>
                    </a:solidFill>
                  </a:tcPr>
                </a:tc>
                <a:tc>
                  <a:txBody>
                    <a:bodyPr/>
                    <a:lstStyle/>
                    <a:p>
                      <a:endParaRPr lang="eu-ES" sz="1400" dirty="0"/>
                    </a:p>
                  </a:txBody>
                  <a:tcPr>
                    <a:solidFill>
                      <a:schemeClr val="bg1"/>
                    </a:solidFill>
                  </a:tcPr>
                </a:tc>
                <a:extLst>
                  <a:ext uri="{0D108BD9-81ED-4DB2-BD59-A6C34878D82A}">
                    <a16:rowId xmlns:a16="http://schemas.microsoft.com/office/drawing/2014/main" val="2533936726"/>
                  </a:ext>
                </a:extLst>
              </a:tr>
              <a:tr h="304800">
                <a:tc>
                  <a:txBody>
                    <a:bodyPr/>
                    <a:lstStyle/>
                    <a:p>
                      <a:r>
                        <a:rPr lang="eu-ES" sz="1400" dirty="0">
                          <a:solidFill>
                            <a:schemeClr val="bg1"/>
                          </a:solidFill>
                        </a:rPr>
                        <a:t>1.- Pertsonak gaitu</a:t>
                      </a:r>
                    </a:p>
                  </a:txBody>
                  <a:tcPr>
                    <a:solidFill>
                      <a:schemeClr val="accent5"/>
                    </a:solidFill>
                  </a:tcPr>
                </a:tc>
                <a:tc>
                  <a:txBody>
                    <a:bodyPr/>
                    <a:lstStyle/>
                    <a:p>
                      <a:r>
                        <a:rPr lang="eu-ES" sz="1400" dirty="0">
                          <a:solidFill>
                            <a:schemeClr val="bg1"/>
                          </a:solidFill>
                        </a:rPr>
                        <a:t>1.- Ezagutza / formazioa</a:t>
                      </a:r>
                    </a:p>
                  </a:txBody>
                  <a:tcPr>
                    <a:solidFill>
                      <a:schemeClr val="accent5"/>
                    </a:solidFill>
                  </a:tcPr>
                </a:tc>
                <a:extLst>
                  <a:ext uri="{0D108BD9-81ED-4DB2-BD59-A6C34878D82A}">
                    <a16:rowId xmlns:a16="http://schemas.microsoft.com/office/drawing/2014/main" val="2034480760"/>
                  </a:ext>
                </a:extLst>
              </a:tr>
              <a:tr h="304800">
                <a:tc>
                  <a:txBody>
                    <a:bodyPr/>
                    <a:lstStyle/>
                    <a:p>
                      <a:endParaRPr lang="eu-ES" sz="1400" dirty="0"/>
                    </a:p>
                  </a:txBody>
                  <a:tcPr>
                    <a:solidFill>
                      <a:schemeClr val="bg1"/>
                    </a:solidFill>
                  </a:tcPr>
                </a:tc>
                <a:tc>
                  <a:txBody>
                    <a:bodyPr/>
                    <a:lstStyle/>
                    <a:p>
                      <a:endParaRPr lang="eu-ES" sz="1400" dirty="0"/>
                    </a:p>
                  </a:txBody>
                  <a:tcPr>
                    <a:solidFill>
                      <a:schemeClr val="bg1"/>
                    </a:solidFill>
                  </a:tcPr>
                </a:tc>
                <a:extLst>
                  <a:ext uri="{0D108BD9-81ED-4DB2-BD59-A6C34878D82A}">
                    <a16:rowId xmlns:a16="http://schemas.microsoft.com/office/drawing/2014/main" val="448436018"/>
                  </a:ext>
                </a:extLst>
              </a:tr>
              <a:tr h="518160">
                <a:tc>
                  <a:txBody>
                    <a:bodyPr/>
                    <a:lstStyle/>
                    <a:p>
                      <a:r>
                        <a:rPr lang="eu-ES" sz="1400" dirty="0">
                          <a:solidFill>
                            <a:schemeClr val="bg1"/>
                          </a:solidFill>
                        </a:rPr>
                        <a:t>2.- Harremanak sendotu</a:t>
                      </a:r>
                    </a:p>
                  </a:txBody>
                  <a:tcPr>
                    <a:solidFill>
                      <a:schemeClr val="accent2"/>
                    </a:solidFill>
                  </a:tcPr>
                </a:tc>
                <a:tc>
                  <a:txBody>
                    <a:bodyPr/>
                    <a:lstStyle/>
                    <a:p>
                      <a:r>
                        <a:rPr lang="eu-ES" sz="1400" dirty="0">
                          <a:solidFill>
                            <a:schemeClr val="bg1"/>
                          </a:solidFill>
                        </a:rPr>
                        <a:t>2.- Harremana</a:t>
                      </a:r>
                      <a:r>
                        <a:rPr lang="eu-ES" sz="1400" baseline="0" dirty="0">
                          <a:solidFill>
                            <a:schemeClr val="bg1"/>
                          </a:solidFill>
                        </a:rPr>
                        <a:t> / elkarlana / komunikazioa</a:t>
                      </a:r>
                      <a:endParaRPr lang="eu-ES" sz="1400" dirty="0">
                        <a:solidFill>
                          <a:schemeClr val="bg1"/>
                        </a:solidFill>
                      </a:endParaRPr>
                    </a:p>
                  </a:txBody>
                  <a:tcPr>
                    <a:solidFill>
                      <a:schemeClr val="accent2"/>
                    </a:solidFill>
                  </a:tcPr>
                </a:tc>
                <a:extLst>
                  <a:ext uri="{0D108BD9-81ED-4DB2-BD59-A6C34878D82A}">
                    <a16:rowId xmlns:a16="http://schemas.microsoft.com/office/drawing/2014/main" val="1811084093"/>
                  </a:ext>
                </a:extLst>
              </a:tr>
              <a:tr h="304800">
                <a:tc>
                  <a:txBody>
                    <a:bodyPr/>
                    <a:lstStyle/>
                    <a:p>
                      <a:endParaRPr lang="eu-ES" sz="1400" dirty="0"/>
                    </a:p>
                  </a:txBody>
                  <a:tcPr>
                    <a:solidFill>
                      <a:schemeClr val="bg1"/>
                    </a:solidFill>
                  </a:tcPr>
                </a:tc>
                <a:tc>
                  <a:txBody>
                    <a:bodyPr/>
                    <a:lstStyle/>
                    <a:p>
                      <a:endParaRPr lang="eu-ES" sz="1400" dirty="0"/>
                    </a:p>
                  </a:txBody>
                  <a:tcPr>
                    <a:solidFill>
                      <a:schemeClr val="bg1"/>
                    </a:solidFill>
                  </a:tcPr>
                </a:tc>
                <a:extLst>
                  <a:ext uri="{0D108BD9-81ED-4DB2-BD59-A6C34878D82A}">
                    <a16:rowId xmlns:a16="http://schemas.microsoft.com/office/drawing/2014/main" val="965127198"/>
                  </a:ext>
                </a:extLst>
              </a:tr>
              <a:tr h="1371600">
                <a:tc>
                  <a:txBody>
                    <a:bodyPr/>
                    <a:lstStyle/>
                    <a:p>
                      <a:r>
                        <a:rPr lang="eu-ES" sz="1400" dirty="0"/>
                        <a:t>3.- Lan egiteko modua egokitu</a:t>
                      </a:r>
                    </a:p>
                  </a:txBody>
                  <a:tcPr>
                    <a:solidFill>
                      <a:srgbClr val="92D050"/>
                    </a:solidFill>
                  </a:tcPr>
                </a:tc>
                <a:tc>
                  <a:txBody>
                    <a:bodyPr/>
                    <a:lstStyle/>
                    <a:p>
                      <a:pPr marL="0" indent="0">
                        <a:buFont typeface="Arial" panose="020B0604020202020204" pitchFamily="34" charset="0"/>
                        <a:buNone/>
                      </a:pPr>
                      <a:r>
                        <a:rPr lang="eu-ES" sz="1400" dirty="0"/>
                        <a:t>3.- Maila politikoa</a:t>
                      </a:r>
                    </a:p>
                    <a:p>
                      <a:pPr marL="0" indent="0">
                        <a:buFont typeface="Arial" panose="020B0604020202020204" pitchFamily="34" charset="0"/>
                        <a:buNone/>
                      </a:pPr>
                      <a:r>
                        <a:rPr lang="eu-ES" sz="1400" dirty="0"/>
                        <a:t>4.- Ohitura / sentsibilizazioa</a:t>
                      </a:r>
                    </a:p>
                    <a:p>
                      <a:pPr marL="0" indent="0">
                        <a:buFont typeface="Arial" panose="020B0604020202020204" pitchFamily="34" charset="0"/>
                        <a:buNone/>
                      </a:pPr>
                      <a:r>
                        <a:rPr lang="eu-ES" sz="1400" dirty="0"/>
                        <a:t>5.-</a:t>
                      </a:r>
                      <a:r>
                        <a:rPr lang="eu-ES" sz="1400" baseline="0" dirty="0"/>
                        <a:t> </a:t>
                      </a:r>
                      <a:r>
                        <a:rPr lang="eu-ES" sz="1400" dirty="0"/>
                        <a:t>Antolakuntza</a:t>
                      </a:r>
                      <a:r>
                        <a:rPr lang="eu-ES" sz="1400" baseline="0" dirty="0"/>
                        <a:t> / sistematizazioa</a:t>
                      </a:r>
                    </a:p>
                    <a:p>
                      <a:pPr marL="0" indent="0">
                        <a:buFont typeface="Arial" panose="020B0604020202020204" pitchFamily="34" charset="0"/>
                        <a:buNone/>
                      </a:pPr>
                      <a:r>
                        <a:rPr lang="eu-ES" sz="1400" baseline="0" dirty="0"/>
                        <a:t>6.- </a:t>
                      </a:r>
                      <a:r>
                        <a:rPr lang="eu-ES" sz="1400" baseline="0" dirty="0" err="1"/>
                        <a:t>HPFZren</a:t>
                      </a:r>
                      <a:r>
                        <a:rPr lang="eu-ES" sz="1400" baseline="0" dirty="0"/>
                        <a:t> barne antolaketa</a:t>
                      </a:r>
                    </a:p>
                    <a:p>
                      <a:pPr marL="0" indent="0">
                        <a:buFont typeface="Arial" panose="020B0604020202020204" pitchFamily="34" charset="0"/>
                        <a:buNone/>
                      </a:pPr>
                      <a:r>
                        <a:rPr lang="eu-ES" sz="1400" baseline="0" dirty="0"/>
                        <a:t>7.- Eragileak</a:t>
                      </a:r>
                    </a:p>
                    <a:p>
                      <a:pPr marL="0" indent="0">
                        <a:buFont typeface="Arial" panose="020B0604020202020204" pitchFamily="34" charset="0"/>
                        <a:buNone/>
                      </a:pPr>
                      <a:r>
                        <a:rPr lang="eu-ES" sz="1400" baseline="0" dirty="0"/>
                        <a:t>8.- Gaiak</a:t>
                      </a:r>
                      <a:endParaRPr lang="eu-ES" sz="1400" dirty="0"/>
                    </a:p>
                  </a:txBody>
                  <a:tcPr>
                    <a:solidFill>
                      <a:srgbClr val="92D050"/>
                    </a:solidFill>
                  </a:tcPr>
                </a:tc>
                <a:extLst>
                  <a:ext uri="{0D108BD9-81ED-4DB2-BD59-A6C34878D82A}">
                    <a16:rowId xmlns:a16="http://schemas.microsoft.com/office/drawing/2014/main" val="1391364569"/>
                  </a:ext>
                </a:extLst>
              </a:tr>
              <a:tr h="304800">
                <a:tc>
                  <a:txBody>
                    <a:bodyPr/>
                    <a:lstStyle/>
                    <a:p>
                      <a:endParaRPr lang="eu-ES" sz="1400" dirty="0"/>
                    </a:p>
                  </a:txBody>
                  <a:tcPr>
                    <a:solidFill>
                      <a:schemeClr val="bg1"/>
                    </a:solidFill>
                  </a:tcPr>
                </a:tc>
                <a:tc>
                  <a:txBody>
                    <a:bodyPr/>
                    <a:lstStyle/>
                    <a:p>
                      <a:pPr marL="0" indent="0">
                        <a:buFont typeface="Arial" panose="020B0604020202020204" pitchFamily="34" charset="0"/>
                        <a:buNone/>
                      </a:pPr>
                      <a:endParaRPr lang="eu-ES" sz="1400" dirty="0"/>
                    </a:p>
                  </a:txBody>
                  <a:tcPr>
                    <a:solidFill>
                      <a:schemeClr val="bg1"/>
                    </a:solidFill>
                  </a:tcPr>
                </a:tc>
                <a:extLst>
                  <a:ext uri="{0D108BD9-81ED-4DB2-BD59-A6C34878D82A}">
                    <a16:rowId xmlns:a16="http://schemas.microsoft.com/office/drawing/2014/main" val="1560625735"/>
                  </a:ext>
                </a:extLst>
              </a:tr>
              <a:tr h="731520">
                <a:tc>
                  <a:txBody>
                    <a:bodyPr/>
                    <a:lstStyle/>
                    <a:p>
                      <a:r>
                        <a:rPr lang="eu-ES" sz="1400" dirty="0">
                          <a:solidFill>
                            <a:schemeClr val="bg1"/>
                          </a:solidFill>
                        </a:rPr>
                        <a:t>4.- T</a:t>
                      </a:r>
                      <a:r>
                        <a:rPr lang="eu-ES" sz="1400" baseline="0" dirty="0">
                          <a:solidFill>
                            <a:schemeClr val="bg1"/>
                          </a:solidFill>
                        </a:rPr>
                        <a:t>resnak eskaini</a:t>
                      </a:r>
                      <a:endParaRPr lang="eu-ES" sz="1400" dirty="0">
                        <a:solidFill>
                          <a:schemeClr val="bg1"/>
                        </a:solidFill>
                      </a:endParaRPr>
                    </a:p>
                  </a:txBody>
                  <a:tcPr>
                    <a:solidFill>
                      <a:schemeClr val="accent4"/>
                    </a:solidFill>
                  </a:tcPr>
                </a:tc>
                <a:tc>
                  <a:txBody>
                    <a:bodyPr/>
                    <a:lstStyle/>
                    <a:p>
                      <a:pPr marL="0" indent="0">
                        <a:buFont typeface="Arial" panose="020B0604020202020204" pitchFamily="34" charset="0"/>
                        <a:buNone/>
                      </a:pPr>
                      <a:r>
                        <a:rPr lang="eu-ES" sz="1400" dirty="0">
                          <a:solidFill>
                            <a:schemeClr val="bg1"/>
                          </a:solidFill>
                        </a:rPr>
                        <a:t>9.- Aurrekontu parte-hartzaileak</a:t>
                      </a:r>
                    </a:p>
                    <a:p>
                      <a:pPr marL="0" indent="0">
                        <a:buFont typeface="Arial" panose="020B0604020202020204" pitchFamily="34" charset="0"/>
                        <a:buNone/>
                      </a:pPr>
                      <a:r>
                        <a:rPr lang="eu-ES" sz="1400" dirty="0">
                          <a:solidFill>
                            <a:schemeClr val="bg1"/>
                          </a:solidFill>
                        </a:rPr>
                        <a:t>10.- Baliabideak</a:t>
                      </a:r>
                    </a:p>
                    <a:p>
                      <a:pPr marL="0" indent="0">
                        <a:buFont typeface="Arial" panose="020B0604020202020204" pitchFamily="34" charset="0"/>
                        <a:buNone/>
                      </a:pPr>
                      <a:r>
                        <a:rPr lang="eu-ES" sz="1400" dirty="0">
                          <a:solidFill>
                            <a:schemeClr val="bg1"/>
                          </a:solidFill>
                        </a:rPr>
                        <a:t>11.- Legedia</a:t>
                      </a:r>
                    </a:p>
                  </a:txBody>
                  <a:tcPr>
                    <a:solidFill>
                      <a:schemeClr val="accent4"/>
                    </a:solidFill>
                  </a:tcPr>
                </a:tc>
                <a:extLst>
                  <a:ext uri="{0D108BD9-81ED-4DB2-BD59-A6C34878D82A}">
                    <a16:rowId xmlns:a16="http://schemas.microsoft.com/office/drawing/2014/main" val="3927094070"/>
                  </a:ext>
                </a:extLst>
              </a:tr>
              <a:tr h="304800">
                <a:tc>
                  <a:txBody>
                    <a:bodyPr/>
                    <a:lstStyle/>
                    <a:p>
                      <a:endParaRPr lang="eu-ES" sz="1400" dirty="0"/>
                    </a:p>
                  </a:txBody>
                  <a:tcPr>
                    <a:solidFill>
                      <a:schemeClr val="bg1"/>
                    </a:solidFill>
                  </a:tcPr>
                </a:tc>
                <a:tc>
                  <a:txBody>
                    <a:bodyPr/>
                    <a:lstStyle/>
                    <a:p>
                      <a:pPr marL="0" indent="0">
                        <a:buFont typeface="Arial" panose="020B0604020202020204" pitchFamily="34" charset="0"/>
                        <a:buNone/>
                      </a:pPr>
                      <a:endParaRPr lang="eu-ES" sz="1400" dirty="0"/>
                    </a:p>
                  </a:txBody>
                  <a:tcPr>
                    <a:solidFill>
                      <a:schemeClr val="bg1"/>
                    </a:solidFill>
                  </a:tcPr>
                </a:tc>
                <a:extLst>
                  <a:ext uri="{0D108BD9-81ED-4DB2-BD59-A6C34878D82A}">
                    <a16:rowId xmlns:a16="http://schemas.microsoft.com/office/drawing/2014/main" val="3996455461"/>
                  </a:ext>
                </a:extLst>
              </a:tr>
              <a:tr h="304800">
                <a:tc>
                  <a:txBody>
                    <a:bodyPr/>
                    <a:lstStyle/>
                    <a:p>
                      <a:r>
                        <a:rPr lang="eu-ES" sz="1400" dirty="0"/>
                        <a:t>5.- Teknologia</a:t>
                      </a:r>
                    </a:p>
                  </a:txBody>
                  <a:tcPr>
                    <a:solidFill>
                      <a:schemeClr val="accent6"/>
                    </a:solidFill>
                  </a:tcPr>
                </a:tc>
                <a:tc>
                  <a:txBody>
                    <a:bodyPr/>
                    <a:lstStyle/>
                    <a:p>
                      <a:r>
                        <a:rPr lang="eu-ES" sz="1400" dirty="0"/>
                        <a:t>12.- Teknologia</a:t>
                      </a:r>
                    </a:p>
                  </a:txBody>
                  <a:tcPr>
                    <a:solidFill>
                      <a:schemeClr val="accent6"/>
                    </a:solidFill>
                  </a:tcPr>
                </a:tc>
                <a:extLst>
                  <a:ext uri="{0D108BD9-81ED-4DB2-BD59-A6C34878D82A}">
                    <a16:rowId xmlns:a16="http://schemas.microsoft.com/office/drawing/2014/main" val="3070745155"/>
                  </a:ext>
                </a:extLst>
              </a:tr>
            </a:tbl>
          </a:graphicData>
        </a:graphic>
      </p:graphicFrame>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Ardatz estrategikoak</a:t>
            </a:r>
          </a:p>
        </p:txBody>
      </p:sp>
    </p:spTree>
    <p:extLst>
      <p:ext uri="{BB962C8B-B14F-4D97-AF65-F5344CB8AC3E}">
        <p14:creationId xmlns:p14="http://schemas.microsoft.com/office/powerpoint/2010/main" val="2607327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8"/>
          <p:cNvSpPr>
            <a:spLocks noChangeArrowheads="1"/>
          </p:cNvSpPr>
          <p:nvPr/>
        </p:nvSpPr>
        <p:spPr bwMode="auto">
          <a:xfrm>
            <a:off x="256381" y="1422825"/>
            <a:ext cx="9393238" cy="3847849"/>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342900" indent="-342900" algn="just">
              <a:spcBef>
                <a:spcPts val="600"/>
              </a:spcBef>
              <a:spcAft>
                <a:spcPts val="0"/>
              </a:spcAft>
              <a:buClr>
                <a:srgbClr val="003399"/>
              </a:buClr>
              <a:buFont typeface="+mj-lt"/>
              <a:buAutoNum type="arabicPeriod"/>
              <a:defRPr/>
            </a:pPr>
            <a:r>
              <a:rPr lang="eu-ES" sz="1600" b="1" dirty="0">
                <a:latin typeface="+mn-lt"/>
              </a:rPr>
              <a:t>Pertsonak gaitu</a:t>
            </a:r>
            <a:r>
              <a:rPr lang="eu-ES" sz="1600" dirty="0">
                <a:latin typeface="+mn-lt"/>
              </a:rPr>
              <a:t>: parte-hartzea modu egokian lantzeko ezinbestekoa izango dugu eragile ezberdinak modu batean edo bestean gaitu eta trebatzea, bai maila teorikoan, eta baita praktikoan ere: kontzeptuak, oinarriak, onurak, gakoak, dinamikak, prozesuen diseinua…</a:t>
            </a:r>
          </a:p>
          <a:p>
            <a:pPr marL="342900" indent="-342900" algn="just">
              <a:spcBef>
                <a:spcPts val="600"/>
              </a:spcBef>
              <a:spcAft>
                <a:spcPts val="0"/>
              </a:spcAft>
              <a:buClr>
                <a:srgbClr val="003399"/>
              </a:buClr>
              <a:buFont typeface="+mj-lt"/>
              <a:buAutoNum type="arabicPeriod"/>
              <a:defRPr/>
            </a:pPr>
            <a:endParaRPr lang="eu-ES" sz="1600" dirty="0">
              <a:latin typeface="+mn-lt"/>
            </a:endParaRPr>
          </a:p>
          <a:p>
            <a:pPr marL="342900" indent="-342900" algn="just">
              <a:spcBef>
                <a:spcPts val="600"/>
              </a:spcBef>
              <a:spcAft>
                <a:spcPts val="0"/>
              </a:spcAft>
              <a:buClr>
                <a:srgbClr val="003399"/>
              </a:buClr>
              <a:buFont typeface="+mj-lt"/>
              <a:buAutoNum type="arabicPeriod"/>
              <a:defRPr/>
            </a:pPr>
            <a:r>
              <a:rPr lang="eu-ES" sz="1600" dirty="0">
                <a:latin typeface="+mn-lt"/>
              </a:rPr>
              <a:t> </a:t>
            </a:r>
            <a:r>
              <a:rPr lang="eu-ES" sz="1600" b="1" dirty="0">
                <a:latin typeface="+mn-lt"/>
              </a:rPr>
              <a:t>Harremanak sendotu</a:t>
            </a:r>
            <a:r>
              <a:rPr lang="eu-ES" sz="1600" dirty="0">
                <a:latin typeface="+mn-lt"/>
              </a:rPr>
              <a:t>: </a:t>
            </a:r>
            <a:r>
              <a:rPr lang="eu-ES" sz="1600" dirty="0" err="1">
                <a:latin typeface="+mn-lt"/>
              </a:rPr>
              <a:t>HPFZak</a:t>
            </a:r>
            <a:r>
              <a:rPr lang="eu-ES" sz="1600" dirty="0">
                <a:latin typeface="+mn-lt"/>
              </a:rPr>
              <a:t> GFA barrura eta baita kanpora begira ere komunikazio lan handia egin behar du, eragile ezberdinengana hurbildu behar du. Horretaz gain, hainbat eragilerekin / eragileren artean parte-hartze dinamikak sustatu nahi ditugu eta, era berean, euren artean esperientziak trukatzeko eta elkarrengandik ikasteko guneak ere sortu nahi ditugu.</a:t>
            </a:r>
          </a:p>
          <a:p>
            <a:pPr marL="342900" indent="-342900" algn="just">
              <a:spcBef>
                <a:spcPts val="600"/>
              </a:spcBef>
              <a:spcAft>
                <a:spcPts val="0"/>
              </a:spcAft>
              <a:buClr>
                <a:srgbClr val="003399"/>
              </a:buClr>
              <a:buFont typeface="+mj-lt"/>
              <a:buAutoNum type="arabicPeriod"/>
              <a:defRPr/>
            </a:pPr>
            <a:endParaRPr lang="eu-ES" sz="1600" dirty="0">
              <a:latin typeface="+mn-lt"/>
            </a:endParaRPr>
          </a:p>
          <a:p>
            <a:pPr marL="342900" indent="-342900" algn="just">
              <a:spcBef>
                <a:spcPts val="600"/>
              </a:spcBef>
              <a:spcAft>
                <a:spcPts val="0"/>
              </a:spcAft>
              <a:buClr>
                <a:srgbClr val="003399"/>
              </a:buClr>
              <a:buFont typeface="+mj-lt"/>
              <a:buAutoNum type="arabicPeriod"/>
              <a:defRPr/>
            </a:pPr>
            <a:r>
              <a:rPr lang="eu-ES" sz="1600" dirty="0">
                <a:latin typeface="+mn-lt"/>
              </a:rPr>
              <a:t> </a:t>
            </a:r>
            <a:r>
              <a:rPr lang="eu-ES" sz="1600" b="1" dirty="0">
                <a:latin typeface="+mn-lt"/>
              </a:rPr>
              <a:t>Lan egiteko moduak egokitu</a:t>
            </a:r>
            <a:r>
              <a:rPr lang="eu-ES" sz="1600" dirty="0">
                <a:latin typeface="+mn-lt"/>
              </a:rPr>
              <a:t>: parte-hartzea ongi lantzeko, ezin da orain arte bezala lan egiten jarraitu, ohikoez gain, beste aldagai batzuk ere hartu behar dira kontuan: partaideen aniztasuna, prozesuen diseinua… Hori guztia erakundearen antolaketan eta sistematikan txertatzea eta egonkortzea lortu behar da… Bestalde, ezin da ahaztu guztiaren oinarrian pertsonak daudela eta, beraz, kultura aldaketa, erretizentziak… apurka-apurka, pausuz pausu gainditu beharko direla, bai hitzez eta baita ekinez ere.</a:t>
            </a:r>
          </a:p>
        </p:txBody>
      </p:sp>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Ardatz estrategikoak</a:t>
            </a:r>
          </a:p>
        </p:txBody>
      </p:sp>
    </p:spTree>
    <p:extLst>
      <p:ext uri="{BB962C8B-B14F-4D97-AF65-F5344CB8AC3E}">
        <p14:creationId xmlns:p14="http://schemas.microsoft.com/office/powerpoint/2010/main" val="288333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56"/>
          <p:cNvSpPr>
            <a:spLocks noChangeArrowheads="1"/>
          </p:cNvSpPr>
          <p:nvPr/>
        </p:nvSpPr>
        <p:spPr bwMode="auto">
          <a:xfrm>
            <a:off x="858645" y="3658428"/>
            <a:ext cx="8645574"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TESTUINGURUA ETA LANAREN ANTOLAKETA</a:t>
            </a:r>
          </a:p>
        </p:txBody>
      </p:sp>
    </p:spTree>
    <p:extLst>
      <p:ext uri="{BB962C8B-B14F-4D97-AF65-F5344CB8AC3E}">
        <p14:creationId xmlns:p14="http://schemas.microsoft.com/office/powerpoint/2010/main" val="254528298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8"/>
          <p:cNvSpPr>
            <a:spLocks noChangeArrowheads="1"/>
          </p:cNvSpPr>
          <p:nvPr/>
        </p:nvSpPr>
        <p:spPr bwMode="auto">
          <a:xfrm>
            <a:off x="256381" y="1422825"/>
            <a:ext cx="9393238" cy="2216633"/>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342900" indent="-342900" algn="just">
              <a:spcBef>
                <a:spcPts val="600"/>
              </a:spcBef>
              <a:spcAft>
                <a:spcPts val="0"/>
              </a:spcAft>
              <a:buClr>
                <a:srgbClr val="003399"/>
              </a:buClr>
              <a:buFont typeface="+mj-lt"/>
              <a:buAutoNum type="arabicPeriod" startAt="4"/>
              <a:defRPr/>
            </a:pPr>
            <a:r>
              <a:rPr lang="eu-ES" sz="1600" dirty="0">
                <a:latin typeface="+mn-lt"/>
              </a:rPr>
              <a:t> </a:t>
            </a:r>
            <a:r>
              <a:rPr lang="eu-ES" sz="1600" b="1" dirty="0">
                <a:latin typeface="+mn-lt"/>
              </a:rPr>
              <a:t>Tresnak eskaini</a:t>
            </a:r>
            <a:r>
              <a:rPr lang="eu-ES" sz="1600" dirty="0">
                <a:latin typeface="+mn-lt"/>
              </a:rPr>
              <a:t>: gure esku dago parte-hartze prozesuei marko orokor bat ematea, gero udal/erakunde bakoitzak bere errealitatera egokitu dezan. Horretaz gain, baliabide gutxiago dituzten horiei parte-hartze prozesuak garatzeko laguntza eskaintzea ere badagokigu. Amaitzeko, GFA barrura begira, gainerako departamentuei behar duten laguntza eskainiko diegu eurek </a:t>
            </a:r>
            <a:r>
              <a:rPr lang="eu-ES" sz="1600" dirty="0" err="1">
                <a:latin typeface="+mn-lt"/>
              </a:rPr>
              <a:t>lideraturiko</a:t>
            </a:r>
            <a:r>
              <a:rPr lang="eu-ES" sz="1600" dirty="0">
                <a:latin typeface="+mn-lt"/>
              </a:rPr>
              <a:t> parte-hartze prozesuak garatzeko.</a:t>
            </a:r>
          </a:p>
          <a:p>
            <a:pPr marL="342900" indent="-342900" algn="just">
              <a:spcBef>
                <a:spcPts val="600"/>
              </a:spcBef>
              <a:spcAft>
                <a:spcPts val="0"/>
              </a:spcAft>
              <a:buClr>
                <a:srgbClr val="003399"/>
              </a:buClr>
              <a:buFont typeface="+mj-lt"/>
              <a:buAutoNum type="arabicPeriod" startAt="4"/>
              <a:defRPr/>
            </a:pPr>
            <a:endParaRPr lang="eu-ES" sz="1600" dirty="0">
              <a:latin typeface="+mn-lt"/>
            </a:endParaRPr>
          </a:p>
          <a:p>
            <a:pPr marL="342900" indent="-342900" algn="just">
              <a:spcBef>
                <a:spcPts val="600"/>
              </a:spcBef>
              <a:spcAft>
                <a:spcPts val="0"/>
              </a:spcAft>
              <a:buClr>
                <a:srgbClr val="003399"/>
              </a:buClr>
              <a:buFont typeface="+mj-lt"/>
              <a:buAutoNum type="arabicPeriod" startAt="4"/>
              <a:defRPr/>
            </a:pPr>
            <a:r>
              <a:rPr lang="eu-ES" sz="1600" b="1" dirty="0">
                <a:latin typeface="+mn-lt"/>
              </a:rPr>
              <a:t>Teknologia</a:t>
            </a:r>
            <a:r>
              <a:rPr lang="eu-ES" sz="1600" dirty="0">
                <a:latin typeface="+mn-lt"/>
              </a:rPr>
              <a:t>: Eragileekin komunikazioa errazteko, parte-hartze prozesuak aberasteko eta ahalik eta pertsona gehienengana heltzeko, komunikazioko kanal anitzak lantzea ere izango dugu helburu; eta horretarako teknologia berriek eskaintzen dizkiguten aukerak sakonean landuko ditugu.</a:t>
            </a:r>
          </a:p>
        </p:txBody>
      </p:sp>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Ardatz estrategikoak</a:t>
            </a:r>
          </a:p>
        </p:txBody>
      </p:sp>
    </p:spTree>
    <p:extLst>
      <p:ext uri="{BB962C8B-B14F-4D97-AF65-F5344CB8AC3E}">
        <p14:creationId xmlns:p14="http://schemas.microsoft.com/office/powerpoint/2010/main" val="2749032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2476062061"/>
              </p:ext>
            </p:extLst>
          </p:nvPr>
        </p:nvGraphicFramePr>
        <p:xfrm>
          <a:off x="173039" y="587090"/>
          <a:ext cx="9455870" cy="6150512"/>
        </p:xfrm>
        <a:graphic>
          <a:graphicData uri="http://schemas.openxmlformats.org/drawingml/2006/table">
            <a:tbl>
              <a:tblPr/>
              <a:tblGrid>
                <a:gridCol w="1353595">
                  <a:extLst>
                    <a:ext uri="{9D8B030D-6E8A-4147-A177-3AD203B41FA5}">
                      <a16:colId xmlns:a16="http://schemas.microsoft.com/office/drawing/2014/main" val="20000"/>
                    </a:ext>
                  </a:extLst>
                </a:gridCol>
                <a:gridCol w="1747977">
                  <a:extLst>
                    <a:ext uri="{9D8B030D-6E8A-4147-A177-3AD203B41FA5}">
                      <a16:colId xmlns:a16="http://schemas.microsoft.com/office/drawing/2014/main" val="20001"/>
                    </a:ext>
                  </a:extLst>
                </a:gridCol>
                <a:gridCol w="1747977">
                  <a:extLst>
                    <a:ext uri="{9D8B030D-6E8A-4147-A177-3AD203B41FA5}">
                      <a16:colId xmlns:a16="http://schemas.microsoft.com/office/drawing/2014/main" val="3761325995"/>
                    </a:ext>
                  </a:extLst>
                </a:gridCol>
                <a:gridCol w="4606321">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2305880">
                <a:tc rowSpan="3">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s-ES" sz="1400" b="0" i="0" u="none" strike="noStrike" cap="none" normalizeH="0" baseline="0" noProof="0" dirty="0">
                          <a:ln>
                            <a:noFill/>
                          </a:ln>
                          <a:solidFill>
                            <a:schemeClr val="tx1"/>
                          </a:solidFill>
                          <a:effectLst/>
                          <a:latin typeface="+mn-lt"/>
                        </a:rPr>
                        <a:t>1.- PERTSONAK GAITU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1.- </a:t>
                      </a:r>
                      <a:r>
                        <a:rPr kumimoji="0" lang="eu-ES" altLang="eu-ES" sz="1400" b="1" i="0" u="none" strike="noStrike" cap="none" normalizeH="0" baseline="0" noProof="0" dirty="0">
                          <a:ln>
                            <a:noFill/>
                          </a:ln>
                          <a:solidFill>
                            <a:schemeClr val="tx1"/>
                          </a:solidFill>
                          <a:effectLst/>
                          <a:latin typeface="+mn-lt"/>
                        </a:rPr>
                        <a:t>GFAko</a:t>
                      </a:r>
                      <a:r>
                        <a:rPr kumimoji="0" lang="eu-ES" altLang="eu-ES" sz="1400" b="0" i="0" u="none" strike="noStrike" cap="none" normalizeH="0" baseline="0" noProof="0" dirty="0">
                          <a:ln>
                            <a:noFill/>
                          </a:ln>
                          <a:solidFill>
                            <a:schemeClr val="tx1"/>
                          </a:solidFill>
                          <a:effectLst/>
                          <a:latin typeface="+mn-lt"/>
                        </a:rPr>
                        <a:t> teknikari eta politikarien</a:t>
                      </a:r>
                      <a:r>
                        <a:rPr kumimoji="0" lang="eu-ES" altLang="eu-ES" sz="1400" b="1" i="0" u="none" strike="noStrike" cap="none" normalizeH="0" baseline="0" noProof="0" dirty="0">
                          <a:ln>
                            <a:noFill/>
                          </a:ln>
                          <a:solidFill>
                            <a:schemeClr val="tx1"/>
                          </a:solidFill>
                          <a:effectLst/>
                          <a:latin typeface="+mn-lt"/>
                        </a:rPr>
                        <a:t> ezagutza/ sentsibilizazioa </a:t>
                      </a:r>
                      <a:r>
                        <a:rPr kumimoji="0" lang="eu-ES" altLang="eu-ES" sz="1400" b="0" i="0" u="none" strike="noStrike" cap="none" normalizeH="0" baseline="0" noProof="0" dirty="0">
                          <a:ln>
                            <a:noFill/>
                          </a:ln>
                          <a:solidFill>
                            <a:schemeClr val="tx1"/>
                          </a:solidFill>
                          <a:effectLst/>
                          <a:latin typeface="+mn-lt"/>
                        </a:rPr>
                        <a:t>hobetu.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Emandako saio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Teknikari kopurua edo % </a:t>
                      </a:r>
                      <a:r>
                        <a:rPr kumimoji="0" lang="eu-ES" altLang="eu-ES" sz="1400" b="0" i="0" u="none" strike="noStrike" cap="none" normalizeH="0" baseline="0" noProof="0" dirty="0" err="1">
                          <a:ln>
                            <a:noFill/>
                          </a:ln>
                          <a:solidFill>
                            <a:schemeClr val="tx1"/>
                          </a:solidFill>
                          <a:effectLst/>
                          <a:latin typeface="+mn-lt"/>
                        </a:rPr>
                        <a:t>departamentuka</a:t>
                      </a:r>
                      <a:endParaRPr kumimoji="0" lang="eu-ES" altLang="eu-ES" sz="1400" b="0" i="0" u="none" strike="noStrike" cap="none" normalizeH="0" baseline="0" noProof="0" dirty="0">
                        <a:ln>
                          <a:noFill/>
                        </a:ln>
                        <a:solidFill>
                          <a:schemeClr val="tx1"/>
                        </a:solidFill>
                        <a:effectLst/>
                        <a:latin typeface="+mn-lt"/>
                      </a:endParaRP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Politikari kopurua edo %</a:t>
                      </a:r>
                    </a:p>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476250" indent="-476250" defTabSz="955675">
                        <a:spcBef>
                          <a:spcPct val="20000"/>
                        </a:spcBef>
                        <a:buFont typeface="Arial" panose="020B0604020202020204" pitchFamily="34" charset="0"/>
                        <a:defRPr sz="2500">
                          <a:solidFill>
                            <a:schemeClr val="tx1"/>
                          </a:solidFill>
                          <a:latin typeface="Calibri" panose="020F0502020204030204" pitchFamily="34" charset="0"/>
                        </a:defRPr>
                      </a:lvl1pPr>
                      <a:lvl2pPr marL="857250" indent="-4000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295400" indent="-3810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714500" indent="-342900" defTabSz="955675">
                        <a:spcBef>
                          <a:spcPct val="20000"/>
                        </a:spcBef>
                        <a:buFont typeface="Arial" panose="020B0604020202020204" pitchFamily="34" charset="0"/>
                        <a:defRPr>
                          <a:solidFill>
                            <a:schemeClr val="tx1"/>
                          </a:solidFill>
                          <a:latin typeface="Calibri" panose="020F0502020204030204" pitchFamily="34" charset="0"/>
                        </a:defRPr>
                      </a:lvl4pPr>
                      <a:lvl5pPr marL="2171700" indent="-342900" defTabSz="955675">
                        <a:spcBef>
                          <a:spcPct val="20000"/>
                        </a:spcBef>
                        <a:buFont typeface="Arial" panose="020B0604020202020204" pitchFamily="34" charset="0"/>
                        <a:defRPr>
                          <a:solidFill>
                            <a:schemeClr val="tx1"/>
                          </a:solidFill>
                          <a:latin typeface="Calibri" panose="020F0502020204030204" pitchFamily="34" charset="0"/>
                        </a:defRPr>
                      </a:lvl5pPr>
                      <a:lvl6pPr marL="26289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30861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5433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40005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GFA OSATZEN DUTEN PERTSONENTZAKO FORMAZIO PLANA</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Barruko prestakuntza plana martxan jarri</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Formakuntza teoriko orokorra / sentsibilizazioa politikari eta teknikoentzat: parte-hartzearen onurak… </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Parte-hartze prozesuen inguruko teoria sakonagoa/teknikoagoa: diseinua, planifikazioa...</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Praktika onen eta barneko esperientzien tailerra.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1256">
                <a:tc vMerge="1">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rowSpan="2">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1" i="0" u="none" strike="noStrike" cap="none" normalizeH="0" baseline="0" noProof="0" dirty="0">
                          <a:ln>
                            <a:noFill/>
                          </a:ln>
                          <a:solidFill>
                            <a:schemeClr val="tx1"/>
                          </a:solidFill>
                          <a:effectLst/>
                          <a:latin typeface="+mn-lt"/>
                        </a:rPr>
                        <a:t>2.- Kanpora begira formakuntza </a:t>
                      </a:r>
                      <a:r>
                        <a:rPr kumimoji="0" lang="eu-ES" altLang="eu-ES" sz="1400" b="0" i="0" u="none" strike="noStrike" cap="none" normalizeH="0" baseline="0" noProof="0" dirty="0">
                          <a:ln>
                            <a:noFill/>
                          </a:ln>
                          <a:solidFill>
                            <a:schemeClr val="tx1"/>
                          </a:solidFill>
                          <a:effectLst/>
                          <a:latin typeface="+mn-lt"/>
                        </a:rPr>
                        <a:t>gehiago eskaini.</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rowSpan="2">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Emandako saio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Teknikari kopurua edo % </a:t>
                      </a:r>
                      <a:r>
                        <a:rPr kumimoji="0" lang="eu-ES" altLang="eu-ES" sz="1400" b="0" i="0" u="none" strike="noStrike" cap="none" normalizeH="0" baseline="0" noProof="0" dirty="0" err="1">
                          <a:ln>
                            <a:noFill/>
                          </a:ln>
                          <a:solidFill>
                            <a:schemeClr val="tx1"/>
                          </a:solidFill>
                          <a:effectLst/>
                          <a:latin typeface="+mn-lt"/>
                        </a:rPr>
                        <a:t>departamentuka</a:t>
                      </a:r>
                      <a:endParaRPr kumimoji="0" lang="eu-ES" altLang="eu-ES" sz="1400" b="0" i="0" u="none" strike="noStrike" cap="none" normalizeH="0" baseline="0" noProof="0" dirty="0">
                        <a:ln>
                          <a:noFill/>
                        </a:ln>
                        <a:solidFill>
                          <a:schemeClr val="tx1"/>
                        </a:solidFill>
                        <a:effectLst/>
                        <a:latin typeface="+mn-lt"/>
                      </a:endParaRP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Politikari kopurua edo %</a:t>
                      </a:r>
                    </a:p>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u-ES" sz="1400" b="0" i="0" u="none" strike="noStrike" cap="none" normalizeH="0" baseline="0" noProof="0" dirty="0">
                        <a:ln>
                          <a:noFill/>
                        </a:ln>
                        <a:solidFill>
                          <a:schemeClr val="tx1"/>
                        </a:solidFill>
                        <a:effectLst/>
                        <a:latin typeface="+mn-lt"/>
                      </a:endParaRP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Emandako saio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Teknikari kopurua edo % </a:t>
                      </a:r>
                      <a:r>
                        <a:rPr kumimoji="0" lang="eu-ES" altLang="eu-ES" sz="1400" b="0" i="0" u="none" strike="noStrike" cap="none" normalizeH="0" baseline="0" noProof="0" dirty="0" err="1">
                          <a:ln>
                            <a:noFill/>
                          </a:ln>
                          <a:solidFill>
                            <a:schemeClr val="tx1"/>
                          </a:solidFill>
                          <a:effectLst/>
                          <a:latin typeface="+mn-lt"/>
                        </a:rPr>
                        <a:t>departamentuka</a:t>
                      </a:r>
                      <a:endParaRPr kumimoji="0" lang="eu-ES" altLang="eu-ES" sz="1400" b="0" i="0" u="none" strike="noStrike" cap="none" normalizeH="0" baseline="0" noProof="0" dirty="0">
                        <a:ln>
                          <a:noFill/>
                        </a:ln>
                        <a:solidFill>
                          <a:schemeClr val="tx1"/>
                        </a:solidFill>
                        <a:effectLst/>
                        <a:latin typeface="+mn-lt"/>
                      </a:endParaRP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Politikari kopurua edo %</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GFA-TIK KANPOKO ERAGILEENTZAT FORMAZIO SAIOAK</a:t>
                      </a:r>
                      <a:endParaRPr kumimoji="0" lang="eu-ES" altLang="es-ES" sz="1400" b="0"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1400" b="0"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Partaidetzarako Erakundeen Arteko Espazioaren bidetik udaletxeetako langileei eta politikariei zuzendutako prestakuntza programa.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6355602"/>
                  </a:ext>
                </a:extLst>
              </a:tr>
              <a:tr h="1902271">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HERRITARREI ZUZENDURIKO FORMAKUNTZA SAIOAK</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1400" b="0"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Hiritar - eskola</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Hezkuntza sailarekin lankidetza jorratu.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1899597"/>
                  </a:ext>
                </a:extLst>
              </a:tr>
            </a:tbl>
          </a:graphicData>
        </a:graphic>
      </p:graphicFrame>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263544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1719977097"/>
              </p:ext>
            </p:extLst>
          </p:nvPr>
        </p:nvGraphicFramePr>
        <p:xfrm>
          <a:off x="173038" y="548099"/>
          <a:ext cx="9469726" cy="5988474"/>
        </p:xfrm>
        <a:graphic>
          <a:graphicData uri="http://schemas.openxmlformats.org/drawingml/2006/table">
            <a:tbl>
              <a:tblPr/>
              <a:tblGrid>
                <a:gridCol w="1367735">
                  <a:extLst>
                    <a:ext uri="{9D8B030D-6E8A-4147-A177-3AD203B41FA5}">
                      <a16:colId xmlns:a16="http://schemas.microsoft.com/office/drawing/2014/main" val="20000"/>
                    </a:ext>
                  </a:extLst>
                </a:gridCol>
                <a:gridCol w="1548711">
                  <a:extLst>
                    <a:ext uri="{9D8B030D-6E8A-4147-A177-3AD203B41FA5}">
                      <a16:colId xmlns:a16="http://schemas.microsoft.com/office/drawing/2014/main" val="20001"/>
                    </a:ext>
                  </a:extLst>
                </a:gridCol>
                <a:gridCol w="1952367">
                  <a:extLst>
                    <a:ext uri="{9D8B030D-6E8A-4147-A177-3AD203B41FA5}">
                      <a16:colId xmlns:a16="http://schemas.microsoft.com/office/drawing/2014/main" val="371457250"/>
                    </a:ext>
                  </a:extLst>
                </a:gridCol>
                <a:gridCol w="4600913">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717122">
                <a:tc rowSpan="2">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cap="none" normalizeH="0" baseline="0" noProof="0" dirty="0">
                          <a:ln>
                            <a:noFill/>
                          </a:ln>
                          <a:solidFill>
                            <a:schemeClr val="tx1"/>
                          </a:solidFill>
                          <a:effectLst/>
                          <a:latin typeface="+mn-lt"/>
                        </a:rPr>
                        <a:t>2.- HARREMANAK SENDOTU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3.- Barne eta kanpo </a:t>
                      </a:r>
                      <a:r>
                        <a:rPr kumimoji="0" lang="eu-ES" altLang="eu-ES" sz="1400" b="1" i="0" u="none" strike="noStrike" cap="none" normalizeH="0" baseline="0" noProof="0" dirty="0">
                          <a:ln>
                            <a:noFill/>
                          </a:ln>
                          <a:solidFill>
                            <a:schemeClr val="tx1"/>
                          </a:solidFill>
                          <a:effectLst/>
                          <a:latin typeface="+mn-lt"/>
                        </a:rPr>
                        <a:t>komunikazioa</a:t>
                      </a:r>
                      <a:r>
                        <a:rPr kumimoji="0" lang="eu-ES" altLang="eu-ES" sz="1400" b="0" i="0" u="none" strike="noStrike" cap="none" normalizeH="0" baseline="0" noProof="0" dirty="0">
                          <a:ln>
                            <a:noFill/>
                          </a:ln>
                          <a:solidFill>
                            <a:schemeClr val="tx1"/>
                          </a:solidFill>
                          <a:effectLst/>
                          <a:latin typeface="+mn-lt"/>
                        </a:rPr>
                        <a:t> hobetu.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Argitaraturiko aldizkari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Prentsaurreko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Ahozko/idatzizko komunikabideetako agerraldi kopurua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KOMUNIKAZIO PLANA EGIN</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r>
                        <a:rPr kumimoji="0" lang="eu-ES" altLang="es-ES" sz="1400" b="0" i="0" u="none" strike="noStrike" cap="none" normalizeH="0" baseline="0" noProof="0" dirty="0">
                          <a:ln>
                            <a:noFill/>
                          </a:ln>
                          <a:solidFill>
                            <a:schemeClr val="tx1"/>
                          </a:solidFill>
                          <a:effectLst/>
                          <a:latin typeface="+mn-lt"/>
                        </a:rPr>
                        <a:t>Barne/kanpo komunikazio plan bat definitu eta martxan jarri.</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cap="none" normalizeH="0" baseline="0" noProof="0" dirty="0">
                          <a:ln>
                            <a:noFill/>
                          </a:ln>
                          <a:solidFill>
                            <a:schemeClr val="tx1"/>
                          </a:solidFill>
                          <a:effectLst/>
                          <a:latin typeface="+mn-lt"/>
                        </a:rPr>
                        <a:t>Bi hilean behin aldizkari elektronikoa argitaratu: GUZTION GIPUZKOA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415337"/>
                  </a:ext>
                </a:extLst>
              </a:tr>
              <a:tr h="3411218">
                <a:tc vMerge="1">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4.- </a:t>
                      </a:r>
                      <a:r>
                        <a:rPr kumimoji="0" lang="eu-ES" altLang="eu-ES" sz="1400" b="1" i="0" u="none" strike="noStrike" cap="none" normalizeH="0" baseline="0" noProof="0" dirty="0">
                          <a:ln>
                            <a:noFill/>
                          </a:ln>
                          <a:solidFill>
                            <a:schemeClr val="tx1"/>
                          </a:solidFill>
                          <a:effectLst/>
                          <a:latin typeface="+mn-lt"/>
                        </a:rPr>
                        <a:t>Elkarlanerako sareak </a:t>
                      </a:r>
                      <a:r>
                        <a:rPr kumimoji="0" lang="eu-ES" altLang="eu-ES" sz="1400" b="0" i="0" u="none" strike="noStrike" cap="none" normalizeH="0" baseline="0" noProof="0" dirty="0">
                          <a:ln>
                            <a:noFill/>
                          </a:ln>
                          <a:solidFill>
                            <a:schemeClr val="tx1"/>
                          </a:solidFill>
                          <a:effectLst/>
                          <a:latin typeface="+mn-lt"/>
                        </a:rPr>
                        <a:t>hobetu.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Udal kontseiluaren partaide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Udal kontseiluaren saio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Gizarte kontseiluaren saio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Herri erakundeen xxx</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476250" indent="-476250" defTabSz="955675">
                        <a:spcBef>
                          <a:spcPct val="20000"/>
                        </a:spcBef>
                        <a:buFont typeface="Arial" panose="020B0604020202020204" pitchFamily="34" charset="0"/>
                        <a:defRPr sz="2500">
                          <a:solidFill>
                            <a:schemeClr val="tx1"/>
                          </a:solidFill>
                          <a:latin typeface="Calibri" panose="020F0502020204030204" pitchFamily="34" charset="0"/>
                        </a:defRPr>
                      </a:lvl1pPr>
                      <a:lvl2pPr marL="857250" indent="-4000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295400" indent="-3810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714500" indent="-342900" defTabSz="955675">
                        <a:spcBef>
                          <a:spcPct val="20000"/>
                        </a:spcBef>
                        <a:buFont typeface="Arial" panose="020B0604020202020204" pitchFamily="34" charset="0"/>
                        <a:defRPr>
                          <a:solidFill>
                            <a:schemeClr val="tx1"/>
                          </a:solidFill>
                          <a:latin typeface="Calibri" panose="020F0502020204030204" pitchFamily="34" charset="0"/>
                        </a:defRPr>
                      </a:lvl4pPr>
                      <a:lvl5pPr marL="2171700" indent="-342900" defTabSz="955675">
                        <a:spcBef>
                          <a:spcPct val="20000"/>
                        </a:spcBef>
                        <a:buFont typeface="Arial" panose="020B0604020202020204" pitchFamily="34" charset="0"/>
                        <a:defRPr>
                          <a:solidFill>
                            <a:schemeClr val="tx1"/>
                          </a:solidFill>
                          <a:latin typeface="Calibri" panose="020F0502020204030204" pitchFamily="34" charset="0"/>
                        </a:defRPr>
                      </a:lvl5pPr>
                      <a:lvl6pPr marL="26289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30861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5433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40005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1.- HERRITARREN PARTAIDETZAKO ERAKUNDEARTEKO GUNEA OSATU ETA MARTXAN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kern="1200" cap="none" normalizeH="0" baseline="0" noProof="0" dirty="0">
                          <a:ln>
                            <a:noFill/>
                          </a:ln>
                          <a:solidFill>
                            <a:schemeClr val="tx1"/>
                          </a:solidFill>
                          <a:effectLst/>
                          <a:latin typeface="Calibri" panose="020F0502020204030204" pitchFamily="34" charset="0"/>
                          <a:ea typeface="+mn-ea"/>
                          <a:cs typeface="+mn-cs"/>
                        </a:rPr>
                        <a:t>2.- GIZARTE KONTSEILUA OSATU ETA MARTXAN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kern="1200" cap="none" normalizeH="0" baseline="0" noProof="0" dirty="0">
                          <a:ln>
                            <a:noFill/>
                          </a:ln>
                          <a:solidFill>
                            <a:schemeClr val="tx1"/>
                          </a:solidFill>
                          <a:effectLst/>
                          <a:latin typeface="Calibri" panose="020F0502020204030204" pitchFamily="34" charset="0"/>
                          <a:ea typeface="+mn-ea"/>
                          <a:cs typeface="+mn-cs"/>
                        </a:rPr>
                        <a:t>3.- HERRI ERAKUNDEEKIKO HARREMANA SENDOTU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chemeClr val="accent4"/>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1.1. Partaidetzarako Erakundeen Arteko Espazioa martxan jarri  eta urtez urteko ekintza planak garatu eta ebaluatu.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1" i="0" u="none" strike="noStrike" kern="1200" cap="none" normalizeH="0" baseline="0" noProof="0" dirty="0">
                        <a:ln>
                          <a:noFill/>
                        </a:ln>
                        <a:solidFill>
                          <a:schemeClr val="tx1"/>
                        </a:solidFill>
                        <a:effectLst/>
                        <a:latin typeface="Calibri" panose="020F0502020204030204" pitchFamily="34" charset="0"/>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2.1 Gizarte kontseilua diseinatu eta martxan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2.2 Ebaluazio soziala egin gizartearen beharrak eta nahiak ezagutzeko. </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3.1 Erakundeen erregistroa bizitu.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3.2 Elkarteekin ezagutza eta harreman izateko espazio bat landu.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325908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570211519"/>
              </p:ext>
            </p:extLst>
          </p:nvPr>
        </p:nvGraphicFramePr>
        <p:xfrm>
          <a:off x="173038" y="559380"/>
          <a:ext cx="9469726" cy="4484712"/>
        </p:xfrm>
        <a:graphic>
          <a:graphicData uri="http://schemas.openxmlformats.org/drawingml/2006/table">
            <a:tbl>
              <a:tblPr/>
              <a:tblGrid>
                <a:gridCol w="1367735">
                  <a:extLst>
                    <a:ext uri="{9D8B030D-6E8A-4147-A177-3AD203B41FA5}">
                      <a16:colId xmlns:a16="http://schemas.microsoft.com/office/drawing/2014/main" val="20000"/>
                    </a:ext>
                  </a:extLst>
                </a:gridCol>
                <a:gridCol w="1750539">
                  <a:extLst>
                    <a:ext uri="{9D8B030D-6E8A-4147-A177-3AD203B41FA5}">
                      <a16:colId xmlns:a16="http://schemas.microsoft.com/office/drawing/2014/main" val="20001"/>
                    </a:ext>
                  </a:extLst>
                </a:gridCol>
                <a:gridCol w="1750539">
                  <a:extLst>
                    <a:ext uri="{9D8B030D-6E8A-4147-A177-3AD203B41FA5}">
                      <a16:colId xmlns:a16="http://schemas.microsoft.com/office/drawing/2014/main" val="2050156344"/>
                    </a:ext>
                  </a:extLst>
                </a:gridCol>
                <a:gridCol w="4600913">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239564">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cap="none" normalizeH="0" baseline="0" noProof="0" dirty="0">
                          <a:ln>
                            <a:noFill/>
                          </a:ln>
                          <a:solidFill>
                            <a:schemeClr val="tx1"/>
                          </a:solidFill>
                          <a:effectLst/>
                          <a:latin typeface="+mn-lt"/>
                        </a:rPr>
                        <a:t>2.- HARREMANAK SENDOTU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4.- </a:t>
                      </a:r>
                      <a:r>
                        <a:rPr kumimoji="0" lang="eu-ES" altLang="eu-ES" sz="1400" b="1" i="0" u="none" strike="noStrike" cap="none" normalizeH="0" baseline="0" noProof="0" dirty="0">
                          <a:ln>
                            <a:noFill/>
                          </a:ln>
                          <a:solidFill>
                            <a:schemeClr val="tx1"/>
                          </a:solidFill>
                          <a:effectLst/>
                          <a:latin typeface="+mn-lt"/>
                        </a:rPr>
                        <a:t>Elkarlanerako sareak </a:t>
                      </a:r>
                      <a:r>
                        <a:rPr kumimoji="0" lang="eu-ES" altLang="eu-ES" sz="1400" b="0" i="0" u="none" strike="noStrike" cap="none" normalizeH="0" baseline="0" noProof="0" dirty="0">
                          <a:ln>
                            <a:noFill/>
                          </a:ln>
                          <a:solidFill>
                            <a:schemeClr val="tx1"/>
                          </a:solidFill>
                          <a:effectLst/>
                          <a:latin typeface="+mn-lt"/>
                        </a:rPr>
                        <a:t>hobetu.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indent="-179388">
                        <a:buFontTx/>
                        <a:buChar char="-"/>
                      </a:pPr>
                      <a:r>
                        <a:rPr kumimoji="0" lang="eu-ES" sz="1400" b="0" i="0" u="none" strike="noStrike" kern="1200" cap="none" normalizeH="0" baseline="0" noProof="0" dirty="0">
                          <a:ln>
                            <a:noFill/>
                          </a:ln>
                          <a:solidFill>
                            <a:schemeClr val="tx1"/>
                          </a:solidFill>
                          <a:effectLst/>
                          <a:latin typeface="+mn-lt"/>
                          <a:ea typeface="+mn-ea"/>
                          <a:cs typeface="+mn-cs"/>
                        </a:rPr>
                        <a:t>Parte-hartzean adituak direnekin eginiko saio kopurua</a:t>
                      </a:r>
                    </a:p>
                    <a:p>
                      <a:pPr marL="179388" indent="-179388">
                        <a:buFontTx/>
                        <a:buChar char="-"/>
                      </a:pPr>
                      <a:r>
                        <a:rPr kumimoji="0" lang="eu-ES" sz="1400" b="0" i="0" u="none" strike="noStrike" kern="1200" cap="none" normalizeH="0" baseline="0" noProof="0" dirty="0">
                          <a:ln>
                            <a:noFill/>
                          </a:ln>
                          <a:solidFill>
                            <a:schemeClr val="tx1"/>
                          </a:solidFill>
                          <a:effectLst/>
                          <a:latin typeface="+mn-lt"/>
                          <a:ea typeface="+mn-ea"/>
                          <a:cs typeface="+mn-cs"/>
                        </a:rPr>
                        <a:t>Saioetan parte-hartu duen aditu kopurua.</a:t>
                      </a:r>
                    </a:p>
                    <a:p>
                      <a:pPr marL="179388" indent="-179388">
                        <a:buFontTx/>
                        <a:buChar char="-"/>
                      </a:pPr>
                      <a:endParaRPr kumimoji="0" lang="eu-ES" sz="1400" b="0" i="0" u="none" strike="noStrike" kern="1200" cap="none" normalizeH="0" baseline="0" noProof="0" dirty="0">
                        <a:ln>
                          <a:noFill/>
                        </a:ln>
                        <a:solidFill>
                          <a:schemeClr val="tx1"/>
                        </a:solidFill>
                        <a:effectLst/>
                        <a:latin typeface="+mn-lt"/>
                        <a:ea typeface="+mn-ea"/>
                        <a:cs typeface="+mn-cs"/>
                      </a:endParaRPr>
                    </a:p>
                    <a:p>
                      <a:pPr marL="179388" indent="-179388">
                        <a:buFontTx/>
                        <a:buChar char="-"/>
                      </a:pPr>
                      <a:r>
                        <a:rPr kumimoji="0" lang="eu-ES" sz="1400" b="0" i="0" u="none" strike="noStrike" kern="1200" cap="none" normalizeH="0" baseline="0" noProof="0" dirty="0">
                          <a:ln>
                            <a:noFill/>
                          </a:ln>
                          <a:solidFill>
                            <a:schemeClr val="tx1"/>
                          </a:solidFill>
                          <a:effectLst/>
                          <a:latin typeface="+mn-lt"/>
                          <a:ea typeface="+mn-ea"/>
                          <a:cs typeface="+mn-cs"/>
                        </a:rPr>
                        <a:t>Parte-hartzen den foro kopurua</a:t>
                      </a:r>
                    </a:p>
                    <a:p>
                      <a:pPr marL="179388" indent="-179388">
                        <a:buFontTx/>
                        <a:buChar char="-"/>
                      </a:pPr>
                      <a:endParaRPr kumimoji="0" lang="eu-ES" sz="1400" b="0" i="0" u="none" strike="noStrike" kern="1200" cap="none" normalizeH="0" baseline="0" noProof="0" dirty="0">
                        <a:ln>
                          <a:noFill/>
                        </a:ln>
                        <a:solidFill>
                          <a:schemeClr val="tx1"/>
                        </a:solidFill>
                        <a:effectLst/>
                        <a:latin typeface="+mn-lt"/>
                        <a:ea typeface="+mn-ea"/>
                        <a:cs typeface="+mn-cs"/>
                      </a:endParaRPr>
                    </a:p>
                    <a:p>
                      <a:pPr marL="179388" indent="-179388">
                        <a:buFontTx/>
                        <a:buChar char="-"/>
                      </a:pPr>
                      <a:r>
                        <a:rPr kumimoji="0" lang="eu-ES" sz="1400" b="0" i="0" u="none" strike="noStrike" kern="1200" cap="none" normalizeH="0" baseline="0" noProof="0" dirty="0">
                          <a:ln>
                            <a:noFill/>
                          </a:ln>
                          <a:solidFill>
                            <a:schemeClr val="tx1"/>
                          </a:solidFill>
                          <a:effectLst/>
                          <a:latin typeface="+mn-lt"/>
                          <a:ea typeface="+mn-ea"/>
                          <a:cs typeface="+mn-cs"/>
                        </a:rPr>
                        <a:t>Eragile sozioekonomikoekin eginiko saio kopurua? (Etorkizuna </a:t>
                      </a:r>
                      <a:r>
                        <a:rPr kumimoji="0" lang="eu-ES" sz="1400" b="0" i="0" u="none" strike="noStrike" kern="1200" cap="none" normalizeH="0" baseline="0" noProof="0" dirty="0" err="1">
                          <a:ln>
                            <a:noFill/>
                          </a:ln>
                          <a:solidFill>
                            <a:schemeClr val="tx1"/>
                          </a:solidFill>
                          <a:effectLst/>
                          <a:latin typeface="+mn-lt"/>
                          <a:ea typeface="+mn-ea"/>
                          <a:cs typeface="+mn-cs"/>
                        </a:rPr>
                        <a:t>Eraikizeko</a:t>
                      </a:r>
                      <a:r>
                        <a:rPr kumimoji="0" lang="eu-ES" sz="1400" b="0" i="0" u="none" strike="noStrike" kern="1200" cap="none" normalizeH="0" baseline="0" noProof="0" dirty="0">
                          <a:ln>
                            <a:noFill/>
                          </a:ln>
                          <a:solidFill>
                            <a:schemeClr val="tx1"/>
                          </a:solidFill>
                          <a:effectLst/>
                          <a:latin typeface="+mn-lt"/>
                          <a:ea typeface="+mn-ea"/>
                          <a:cs typeface="+mn-cs"/>
                        </a:rPr>
                        <a:t> zerbait)</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4.- PARTE-HARTZEAN ADITUAK DIRENEKIN ELKARRIZKETA</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5.- PARTE-HARTZEA LANTZEN ARI DIRENEN (GERTUKO ETA ATZERRIKO) ESPERIENTZIAK EZAGUTU ETA EUREKIN HARREMAN EGONKORRA MANTENTZEKO BIDEAK LANDU.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u-ES" sz="1400" b="1" i="0" u="none" strike="noStrike" cap="none" normalizeH="0" baseline="0" noProof="0" dirty="0">
                          <a:ln>
                            <a:noFill/>
                          </a:ln>
                          <a:solidFill>
                            <a:schemeClr val="tx1"/>
                          </a:solidFill>
                          <a:effectLst/>
                          <a:latin typeface="+mn-lt"/>
                        </a:rPr>
                        <a:t>6.- ETORKIZUNA ERAIKIZ PROGRAMA</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kern="1200" cap="none" normalizeH="0" baseline="0" noProof="0" dirty="0">
                        <a:ln>
                          <a:noFill/>
                        </a:ln>
                        <a:solidFill>
                          <a:srgbClr val="FF0000"/>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4.1. Parte-hartzean adituak direnekin (aholkulariak, unibertsitateak…) Erakundeen Arteko Espazioaren bitartez elkarrizketa sustatu.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5.1. Gertuko beste administrazio batzuekin lankidetza sustatu.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5.2. OIDP eta OGP sareetan parte-hartze aktiboa izan.</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sz="1400" b="0" i="0" u="none" strike="noStrike" kern="1200" cap="none" normalizeH="0" baseline="0" noProof="0" dirty="0">
                          <a:ln>
                            <a:noFill/>
                          </a:ln>
                          <a:solidFill>
                            <a:schemeClr val="tx1"/>
                          </a:solidFill>
                          <a:effectLst/>
                          <a:latin typeface="+mn-lt"/>
                          <a:ea typeface="+mn-ea"/>
                          <a:cs typeface="+mn-cs"/>
                        </a:rPr>
                        <a:t>6.1. Etorkizuna Eraikiz programan parte-hartze aktiboa</a:t>
                      </a:r>
                      <a:endParaRPr kumimoji="0" lang="eu-ES" altLang="eu-ES" sz="1400" b="0" i="0" u="none" strike="noStrike" cap="none" normalizeH="0" baseline="0" noProof="0" dirty="0">
                        <a:ln>
                          <a:noFill/>
                        </a:ln>
                        <a:solidFill>
                          <a:srgbClr val="FF000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415337"/>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100409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1554082322"/>
              </p:ext>
            </p:extLst>
          </p:nvPr>
        </p:nvGraphicFramePr>
        <p:xfrm>
          <a:off x="173038" y="540679"/>
          <a:ext cx="9455870" cy="4867662"/>
        </p:xfrm>
        <a:graphic>
          <a:graphicData uri="http://schemas.openxmlformats.org/drawingml/2006/table">
            <a:tbl>
              <a:tblPr/>
              <a:tblGrid>
                <a:gridCol w="1353595">
                  <a:extLst>
                    <a:ext uri="{9D8B030D-6E8A-4147-A177-3AD203B41FA5}">
                      <a16:colId xmlns:a16="http://schemas.microsoft.com/office/drawing/2014/main" val="20000"/>
                    </a:ext>
                  </a:extLst>
                </a:gridCol>
                <a:gridCol w="1529244">
                  <a:extLst>
                    <a:ext uri="{9D8B030D-6E8A-4147-A177-3AD203B41FA5}">
                      <a16:colId xmlns:a16="http://schemas.microsoft.com/office/drawing/2014/main" val="20001"/>
                    </a:ext>
                  </a:extLst>
                </a:gridCol>
                <a:gridCol w="1936461">
                  <a:extLst>
                    <a:ext uri="{9D8B030D-6E8A-4147-A177-3AD203B41FA5}">
                      <a16:colId xmlns:a16="http://schemas.microsoft.com/office/drawing/2014/main" val="257469221"/>
                    </a:ext>
                  </a:extLst>
                </a:gridCol>
                <a:gridCol w="4636570">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862535">
                <a:tc rowSpan="2">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s-ES" sz="1400" b="0" i="0" u="none" strike="noStrike" cap="none" normalizeH="0" baseline="0" noProof="0" dirty="0">
                          <a:ln>
                            <a:noFill/>
                          </a:ln>
                          <a:solidFill>
                            <a:schemeClr val="tx1"/>
                          </a:solidFill>
                          <a:effectLst/>
                          <a:latin typeface="+mn-lt"/>
                        </a:rPr>
                        <a:t>3.- LAN EGITEKO MODUAK EGOKITU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5.- </a:t>
                      </a:r>
                      <a:r>
                        <a:rPr kumimoji="0" lang="eu-ES" altLang="eu-ES" sz="1400" b="1" i="0" u="none" strike="noStrike" cap="none" normalizeH="0" baseline="0" noProof="0" dirty="0">
                          <a:ln>
                            <a:noFill/>
                          </a:ln>
                          <a:solidFill>
                            <a:schemeClr val="tx1"/>
                          </a:solidFill>
                          <a:effectLst/>
                          <a:latin typeface="+mn-lt"/>
                        </a:rPr>
                        <a:t>Entzuten ez diren ahotsak </a:t>
                      </a:r>
                      <a:r>
                        <a:rPr kumimoji="0" lang="eu-ES" altLang="eu-ES" sz="1400" b="0" i="0" u="none" strike="noStrike" cap="none" normalizeH="0" baseline="0" noProof="0" dirty="0">
                          <a:ln>
                            <a:noFill/>
                          </a:ln>
                          <a:solidFill>
                            <a:schemeClr val="tx1"/>
                          </a:solidFill>
                          <a:effectLst/>
                          <a:latin typeface="+mn-lt"/>
                        </a:rPr>
                        <a:t>gehiago</a:t>
                      </a:r>
                      <a:r>
                        <a:rPr kumimoji="0" lang="eu-ES" altLang="eu-ES" sz="1400" b="1" i="0" u="none" strike="noStrike" cap="none" normalizeH="0" baseline="0" noProof="0" dirty="0">
                          <a:ln>
                            <a:noFill/>
                          </a:ln>
                          <a:solidFill>
                            <a:schemeClr val="tx1"/>
                          </a:solidFill>
                          <a:effectLst/>
                          <a:latin typeface="+mn-lt"/>
                        </a:rPr>
                        <a:t> </a:t>
                      </a:r>
                      <a:r>
                        <a:rPr kumimoji="0" lang="eu-ES" altLang="eu-ES" sz="1400" b="0" i="0" u="none" strike="noStrike" cap="none" normalizeH="0" baseline="0" noProof="0" dirty="0">
                          <a:ln>
                            <a:noFill/>
                          </a:ln>
                          <a:solidFill>
                            <a:schemeClr val="tx1"/>
                          </a:solidFill>
                          <a:effectLst/>
                          <a:latin typeface="+mn-lt"/>
                        </a:rPr>
                        <a:t>entzun.</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Parte-hartu duten emakume kopurua edo %.</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Parte-hartu duten xx urtetik beherako pertsona kopurua edo %</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476250" indent="-476250" defTabSz="955675">
                        <a:spcBef>
                          <a:spcPct val="20000"/>
                        </a:spcBef>
                        <a:buFont typeface="Arial" panose="020B0604020202020204" pitchFamily="34" charset="0"/>
                        <a:defRPr sz="2500">
                          <a:solidFill>
                            <a:schemeClr val="tx1"/>
                          </a:solidFill>
                          <a:latin typeface="Calibri" panose="020F0502020204030204" pitchFamily="34" charset="0"/>
                        </a:defRPr>
                      </a:lvl1pPr>
                      <a:lvl2pPr marL="857250" indent="-4000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295400" indent="-3810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714500" indent="-342900" defTabSz="955675">
                        <a:spcBef>
                          <a:spcPct val="20000"/>
                        </a:spcBef>
                        <a:buFont typeface="Arial" panose="020B0604020202020204" pitchFamily="34" charset="0"/>
                        <a:defRPr>
                          <a:solidFill>
                            <a:schemeClr val="tx1"/>
                          </a:solidFill>
                          <a:latin typeface="Calibri" panose="020F0502020204030204" pitchFamily="34" charset="0"/>
                        </a:defRPr>
                      </a:lvl4pPr>
                      <a:lvl5pPr marL="2171700" indent="-342900" defTabSz="955675">
                        <a:spcBef>
                          <a:spcPct val="20000"/>
                        </a:spcBef>
                        <a:buFont typeface="Arial" panose="020B0604020202020204" pitchFamily="34" charset="0"/>
                        <a:defRPr>
                          <a:solidFill>
                            <a:schemeClr val="tx1"/>
                          </a:solidFill>
                          <a:latin typeface="Calibri" panose="020F0502020204030204" pitchFamily="34" charset="0"/>
                        </a:defRPr>
                      </a:lvl5pPr>
                      <a:lvl6pPr marL="26289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30861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5433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40005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PROIEKTU PILOTU ESPEZIFIKOAK ABIAN JARRI</a:t>
                      </a:r>
                      <a:endParaRPr kumimoji="0" lang="eu-ES" altLang="es-ES" sz="1400" b="0" i="0" u="none" strike="noStrike" cap="none" normalizeH="0" baseline="0" noProof="0" dirty="0">
                        <a:ln>
                          <a:noFill/>
                        </a:ln>
                        <a:solidFill>
                          <a:schemeClr val="accent6"/>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accent6"/>
                          </a:solidFill>
                          <a:effectLst/>
                          <a:latin typeface="+mn-lt"/>
                        </a:rPr>
                        <a:t> </a:t>
                      </a:r>
                      <a:endParaRPr kumimoji="0" lang="eu-ES" altLang="es-ES" sz="1400" b="0" i="0" u="none" strike="noStrike" cap="none" normalizeH="0" baseline="0" noProof="0" dirty="0">
                        <a:ln>
                          <a:noFill/>
                        </a:ln>
                        <a:solidFill>
                          <a:srgbClr val="FF0000"/>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u-ES" altLang="es-ES" sz="1400" b="0" i="0" u="none" strike="noStrike" kern="1200" cap="none" normalizeH="0" baseline="0" noProof="0" dirty="0">
                          <a:ln>
                            <a:noFill/>
                          </a:ln>
                          <a:solidFill>
                            <a:schemeClr val="tx1"/>
                          </a:solidFill>
                          <a:effectLst/>
                          <a:latin typeface="+mn-lt"/>
                          <a:ea typeface="+mn-ea"/>
                          <a:cs typeface="+mn-cs"/>
                        </a:rPr>
                        <a:t>Emakumeekin</a:t>
                      </a:r>
                    </a:p>
                    <a:p>
                      <a:pPr marL="271463" marR="0" lvl="0" indent="-271463" algn="l" defTabSz="955675"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u-ES" altLang="es-ES" sz="1400" b="0" i="0" u="none" strike="noStrike" kern="1200" cap="none" normalizeH="0" baseline="0" noProof="0" dirty="0">
                          <a:ln>
                            <a:noFill/>
                          </a:ln>
                          <a:solidFill>
                            <a:schemeClr val="tx1"/>
                          </a:solidFill>
                          <a:effectLst/>
                          <a:latin typeface="+mn-lt"/>
                          <a:ea typeface="+mn-ea"/>
                          <a:cs typeface="+mn-cs"/>
                        </a:rPr>
                        <a:t>Gazteekin</a:t>
                      </a:r>
                    </a:p>
                    <a:p>
                      <a:pPr marL="271463" marR="0" lvl="0" indent="-271463" algn="l" defTabSz="955675"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u-ES" altLang="es-ES" sz="1400" b="0" i="0" u="none" strike="noStrike" kern="1200" cap="none" normalizeH="0" baseline="0" noProof="0" dirty="0">
                          <a:ln>
                            <a:noFill/>
                          </a:ln>
                          <a:solidFill>
                            <a:schemeClr val="tx1"/>
                          </a:solidFill>
                          <a:effectLst/>
                          <a:latin typeface="+mn-lt"/>
                          <a:ea typeface="+mn-ea"/>
                          <a:cs typeface="+mn-cs"/>
                        </a:rPr>
                        <a:t>Bazterketa arriskuan daudenekin (etorkinak, urritasunen bat dutenak, langabetuak)</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8315">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6.- Parte-hartze </a:t>
                      </a:r>
                      <a:r>
                        <a:rPr kumimoji="0" lang="eu-ES" altLang="eu-ES" sz="1400" b="1" i="0" u="none" strike="noStrike" cap="none" normalizeH="0" baseline="0" noProof="0" dirty="0">
                          <a:ln>
                            <a:noFill/>
                          </a:ln>
                          <a:solidFill>
                            <a:schemeClr val="tx1"/>
                          </a:solidFill>
                          <a:effectLst/>
                          <a:latin typeface="+mn-lt"/>
                        </a:rPr>
                        <a:t>prozesu kopurua </a:t>
                      </a:r>
                      <a:r>
                        <a:rPr kumimoji="0" lang="eu-ES" altLang="eu-ES" sz="1400" b="0" i="0" u="none" strike="noStrike" cap="none" normalizeH="0" baseline="0" noProof="0" dirty="0">
                          <a:ln>
                            <a:noFill/>
                          </a:ln>
                          <a:solidFill>
                            <a:schemeClr val="tx1"/>
                          </a:solidFill>
                          <a:effectLst/>
                          <a:latin typeface="+mn-lt"/>
                        </a:rPr>
                        <a:t>handitu.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GFA barruan gauzaturiko parte-hartze prozesu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Parte-hartze prozesuak burutu dituzten departamentu kopurua.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DEPARTAMENTUEN PROIEKTUETAN PARTE-HARTZE PROZEESUAK TXERTATU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1"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1. Deliberazio prozesu pilotu bat burutu.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2. GFAko departamentu bakoitzean parte-hartze prozesu bat abian jarri urtero</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4195863"/>
                  </a:ext>
                </a:extLst>
              </a:tr>
            </a:tbl>
          </a:graphicData>
        </a:graphic>
      </p:graphicFrame>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87488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1267299680"/>
              </p:ext>
            </p:extLst>
          </p:nvPr>
        </p:nvGraphicFramePr>
        <p:xfrm>
          <a:off x="173038" y="578436"/>
          <a:ext cx="9469726" cy="5379019"/>
        </p:xfrm>
        <a:graphic>
          <a:graphicData uri="http://schemas.openxmlformats.org/drawingml/2006/table">
            <a:tbl>
              <a:tblPr/>
              <a:tblGrid>
                <a:gridCol w="1367735">
                  <a:extLst>
                    <a:ext uri="{9D8B030D-6E8A-4147-A177-3AD203B41FA5}">
                      <a16:colId xmlns:a16="http://schemas.microsoft.com/office/drawing/2014/main" val="20000"/>
                    </a:ext>
                  </a:extLst>
                </a:gridCol>
                <a:gridCol w="1750539">
                  <a:extLst>
                    <a:ext uri="{9D8B030D-6E8A-4147-A177-3AD203B41FA5}">
                      <a16:colId xmlns:a16="http://schemas.microsoft.com/office/drawing/2014/main" val="20001"/>
                    </a:ext>
                  </a:extLst>
                </a:gridCol>
                <a:gridCol w="1750539">
                  <a:extLst>
                    <a:ext uri="{9D8B030D-6E8A-4147-A177-3AD203B41FA5}">
                      <a16:colId xmlns:a16="http://schemas.microsoft.com/office/drawing/2014/main" val="371457250"/>
                    </a:ext>
                  </a:extLst>
                </a:gridCol>
                <a:gridCol w="4600913">
                  <a:extLst>
                    <a:ext uri="{9D8B030D-6E8A-4147-A177-3AD203B41FA5}">
                      <a16:colId xmlns:a16="http://schemas.microsoft.com/office/drawing/2014/main" val="20003"/>
                    </a:ext>
                  </a:extLst>
                </a:gridCol>
              </a:tblGrid>
              <a:tr h="485221">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3051022">
                <a:tc rowSpan="2">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cap="none" normalizeH="0" baseline="0" noProof="0" dirty="0">
                          <a:ln>
                            <a:noFill/>
                          </a:ln>
                          <a:solidFill>
                            <a:schemeClr val="tx1"/>
                          </a:solidFill>
                          <a:effectLst/>
                          <a:latin typeface="+mn-lt"/>
                        </a:rPr>
                        <a:t>3.- LAN EGITEKO MODUAK EGOKITU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7.- Parte-hartzea lantzeko </a:t>
                      </a:r>
                      <a:r>
                        <a:rPr kumimoji="0" lang="eu-ES" altLang="eu-ES" sz="1400" b="1" i="0" u="none" strike="noStrike" cap="none" normalizeH="0" baseline="0" noProof="0" dirty="0">
                          <a:ln>
                            <a:noFill/>
                          </a:ln>
                          <a:solidFill>
                            <a:schemeClr val="tx1"/>
                          </a:solidFill>
                          <a:effectLst/>
                          <a:latin typeface="+mn-lt"/>
                        </a:rPr>
                        <a:t>bide zuzenak </a:t>
                      </a:r>
                      <a:r>
                        <a:rPr kumimoji="0" lang="eu-ES" altLang="eu-ES" sz="1400" b="0" i="0" u="none" strike="noStrike" cap="none" normalizeH="0" baseline="0" noProof="0" dirty="0">
                          <a:ln>
                            <a:noFill/>
                          </a:ln>
                          <a:solidFill>
                            <a:schemeClr val="tx1"/>
                          </a:solidFill>
                          <a:effectLst/>
                          <a:latin typeface="+mn-lt"/>
                        </a:rPr>
                        <a:t>eskaini</a:t>
                      </a:r>
                      <a:r>
                        <a:rPr kumimoji="0" lang="eu-ES" altLang="eu-ES" sz="1400" b="1" i="0" u="none" strike="noStrike" cap="none" normalizeH="0" baseline="0" noProof="0" dirty="0">
                          <a:ln>
                            <a:noFill/>
                          </a:ln>
                          <a:solidFill>
                            <a:schemeClr val="tx1"/>
                          </a:solidFill>
                          <a:effectLst/>
                          <a:latin typeface="+mn-lt"/>
                        </a:rPr>
                        <a:t>.</a:t>
                      </a: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GFAk kudeatzen dituen foroetatik, herritarren parte-hartze zuzena duten foro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Foro horietan parte-hartzen duen herritar kopurua.</a:t>
                      </a:r>
                    </a:p>
                    <a:p>
                      <a:pPr marL="179388" marR="0" lvl="0" indent="-179388"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Kanpotik jasotako iradokizun kopurua?</a:t>
                      </a:r>
                    </a:p>
                    <a:p>
                      <a:pPr marL="179388" marR="0" lvl="0" indent="-179388" algn="l" defTabSz="842963" rtl="0" eaLnBrk="1" fontAlgn="base" latinLnBrk="0" hangingPunct="1">
                        <a:lnSpc>
                          <a:spcPct val="100000"/>
                        </a:lnSpc>
                        <a:spcBef>
                          <a:spcPct val="0"/>
                        </a:spcBef>
                        <a:spcAft>
                          <a:spcPct val="0"/>
                        </a:spcAft>
                        <a:buClrTx/>
                        <a:buSzTx/>
                        <a:buFontTx/>
                        <a:buChar char="-"/>
                        <a:tabLst/>
                        <a:defRPr/>
                      </a:pPr>
                      <a:r>
                        <a:rPr kumimoji="0" lang="eu-ES" altLang="eu-ES" sz="1400" b="0" i="0" u="none" strike="noStrike" cap="none" normalizeH="0" baseline="0" noProof="0" dirty="0">
                          <a:ln>
                            <a:noFill/>
                          </a:ln>
                          <a:solidFill>
                            <a:schemeClr val="tx1"/>
                          </a:solidFill>
                          <a:effectLst/>
                          <a:latin typeface="+mn-lt"/>
                        </a:rPr>
                        <a:t>Kanpotik jasotako eskaera kopurua.</a:t>
                      </a:r>
                    </a:p>
                    <a:p>
                      <a:pPr marL="179388" marR="0" lvl="0" indent="-179388" algn="l" defTabSz="842963" rtl="0" eaLnBrk="1" fontAlgn="base" latinLnBrk="0" hangingPunct="1">
                        <a:lnSpc>
                          <a:spcPct val="100000"/>
                        </a:lnSpc>
                        <a:spcBef>
                          <a:spcPct val="0"/>
                        </a:spcBef>
                        <a:spcAft>
                          <a:spcPct val="0"/>
                        </a:spcAft>
                        <a:buClrTx/>
                        <a:buSzTx/>
                        <a:buFontTx/>
                        <a:buChar char="-"/>
                        <a:tabLst/>
                      </a:pP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1.- HERRITARREKIN AURREZ AURRE EGOTEKO KANALAK INDARTU ETA BEHAR DIRENEAN SORTU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2.- PARTE-HARTZE PROZESUEN ESKARIAK JASO ETA BIDERATZEKO MEKANISMOAK SORTU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rgbClr val="00B05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1.1. Beste departamentu eta abarretan jada sortuak dauden foro/mahaietan parte-hartzea indartu.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1.2. Herritarren parte-hartzeari buruzko foroak, sarea eta topalekuak bultzatu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1.3. </a:t>
                      </a:r>
                      <a:r>
                        <a:rPr kumimoji="0" lang="eu-ES" altLang="es-ES" sz="1400" b="0" i="0" u="none" strike="noStrike" cap="none" normalizeH="0" baseline="0" noProof="0" dirty="0" err="1">
                          <a:ln>
                            <a:noFill/>
                          </a:ln>
                          <a:solidFill>
                            <a:schemeClr val="tx1"/>
                          </a:solidFill>
                          <a:effectLst/>
                          <a:latin typeface="+mn-lt"/>
                        </a:rPr>
                        <a:t>HAZk</a:t>
                      </a:r>
                      <a:r>
                        <a:rPr kumimoji="0" lang="eu-ES" altLang="es-ES" sz="1400" b="0" i="0" u="none" strike="noStrike" cap="none" normalizeH="0" baseline="0" noProof="0" dirty="0">
                          <a:ln>
                            <a:noFill/>
                          </a:ln>
                          <a:solidFill>
                            <a:schemeClr val="tx1"/>
                          </a:solidFill>
                          <a:effectLst/>
                          <a:latin typeface="+mn-lt"/>
                        </a:rPr>
                        <a:t> indartu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rgbClr val="00B05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2.1. Plataformaren bidez egin</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rgbClr val="00B05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1" u="none" strike="noStrike" cap="none" normalizeH="0" baseline="0" noProof="0" dirty="0">
                          <a:ln>
                            <a:noFill/>
                          </a:ln>
                          <a:solidFill>
                            <a:schemeClr val="tx1"/>
                          </a:solidFill>
                          <a:effectLst/>
                          <a:latin typeface="+mn-lt"/>
                        </a:rPr>
                        <a:t>(5. ardatzean ere lantzen da helburu hau)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6203694"/>
                  </a:ext>
                </a:extLst>
              </a:tr>
              <a:tr h="1321027">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u-ES" sz="1400" b="0" i="0" u="none" strike="noStrike" cap="none" normalizeH="0" baseline="0" noProof="0" dirty="0">
                          <a:ln>
                            <a:noFill/>
                          </a:ln>
                          <a:solidFill>
                            <a:schemeClr val="tx1"/>
                          </a:solidFill>
                          <a:effectLst/>
                          <a:latin typeface="+mn-lt"/>
                        </a:rPr>
                        <a:t>8.- Parte-hartzea </a:t>
                      </a:r>
                      <a:r>
                        <a:rPr kumimoji="0" lang="eu-ES" altLang="eu-ES" sz="1400" b="1" i="0" u="none" strike="noStrike" cap="none" normalizeH="0" baseline="0" noProof="0" dirty="0">
                          <a:ln>
                            <a:noFill/>
                          </a:ln>
                          <a:solidFill>
                            <a:schemeClr val="tx1"/>
                          </a:solidFill>
                          <a:effectLst/>
                          <a:latin typeface="+mn-lt"/>
                        </a:rPr>
                        <a:t>lehiakortasunarekin</a:t>
                      </a:r>
                      <a:r>
                        <a:rPr kumimoji="0" lang="eu-ES" altLang="eu-ES" sz="1400" b="0" i="0" u="none" strike="noStrike" cap="none" normalizeH="0" baseline="0" noProof="0" dirty="0">
                          <a:ln>
                            <a:noFill/>
                          </a:ln>
                          <a:solidFill>
                            <a:schemeClr val="tx1"/>
                          </a:solidFill>
                          <a:effectLst/>
                          <a:latin typeface="+mn-lt"/>
                        </a:rPr>
                        <a:t> lotu.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u-ES" sz="1400" b="0" i="0" u="none" strike="noStrike" cap="none" normalizeH="0" baseline="0" noProof="0" dirty="0">
                          <a:ln>
                            <a:noFill/>
                          </a:ln>
                          <a:solidFill>
                            <a:schemeClr val="tx1"/>
                          </a:solidFill>
                          <a:effectLst/>
                          <a:latin typeface="+mn-lt"/>
                        </a:rPr>
                        <a:t>- ???</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PARTE-HARTZEAREN BEHATOKIA SORTU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rgbClr val="00B05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Udaletan eta herritar erakundeetan herritarren parte-hartze praktika onak aitortu eta saritu </a:t>
                      </a:r>
                      <a:r>
                        <a:rPr kumimoji="0" lang="eu-ES" altLang="es-ES" sz="1400" b="0" i="0" u="none" strike="noStrike" cap="none" normalizeH="0" baseline="0" noProof="0" dirty="0">
                          <a:ln>
                            <a:noFill/>
                          </a:ln>
                          <a:solidFill>
                            <a:schemeClr val="tx1"/>
                          </a:solidFill>
                          <a:effectLst/>
                          <a:latin typeface="+mn-lt"/>
                          <a:sym typeface="Wingdings" panose="05000000000000000000" pitchFamily="2" charset="2"/>
                        </a:rPr>
                        <a:t> Partaidetzarako Erakundeen Arteko Espazioaren bidez.</a:t>
                      </a: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5099044"/>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74827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1543019517"/>
              </p:ext>
            </p:extLst>
          </p:nvPr>
        </p:nvGraphicFramePr>
        <p:xfrm>
          <a:off x="173038" y="559380"/>
          <a:ext cx="9483579" cy="3844632"/>
        </p:xfrm>
        <a:graphic>
          <a:graphicData uri="http://schemas.openxmlformats.org/drawingml/2006/table">
            <a:tbl>
              <a:tblPr/>
              <a:tblGrid>
                <a:gridCol w="1357561">
                  <a:extLst>
                    <a:ext uri="{9D8B030D-6E8A-4147-A177-3AD203B41FA5}">
                      <a16:colId xmlns:a16="http://schemas.microsoft.com/office/drawing/2014/main" val="20000"/>
                    </a:ext>
                  </a:extLst>
                </a:gridCol>
                <a:gridCol w="1753099">
                  <a:extLst>
                    <a:ext uri="{9D8B030D-6E8A-4147-A177-3AD203B41FA5}">
                      <a16:colId xmlns:a16="http://schemas.microsoft.com/office/drawing/2014/main" val="20001"/>
                    </a:ext>
                  </a:extLst>
                </a:gridCol>
                <a:gridCol w="1487351">
                  <a:extLst>
                    <a:ext uri="{9D8B030D-6E8A-4147-A177-3AD203B41FA5}">
                      <a16:colId xmlns:a16="http://schemas.microsoft.com/office/drawing/2014/main" val="257469221"/>
                    </a:ext>
                  </a:extLst>
                </a:gridCol>
                <a:gridCol w="4885568">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2861100">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3.- LAN EGITEKO MODUAK EGOKITU</a:t>
                      </a:r>
                    </a:p>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9.- Parte-hartzea erakundean </a:t>
                      </a:r>
                      <a:r>
                        <a:rPr kumimoji="0" lang="eu-ES" altLang="eu-ES" sz="1400" b="1" i="0" u="none" strike="noStrike" cap="none" normalizeH="0" baseline="0" noProof="0" dirty="0">
                          <a:ln>
                            <a:noFill/>
                          </a:ln>
                          <a:solidFill>
                            <a:schemeClr val="tx1"/>
                          </a:solidFill>
                          <a:effectLst/>
                          <a:latin typeface="+mn-lt"/>
                        </a:rPr>
                        <a:t>txertatu</a:t>
                      </a:r>
                      <a:r>
                        <a:rPr kumimoji="0" lang="eu-ES" altLang="eu-ES" sz="1400" b="0" i="0" u="none" strike="noStrike" cap="none" normalizeH="0" baseline="0" noProof="0" dirty="0">
                          <a:ln>
                            <a:noFill/>
                          </a:ln>
                          <a:solidFill>
                            <a:schemeClr val="tx1"/>
                          </a:solidFill>
                          <a:effectLst/>
                          <a:latin typeface="+mn-lt"/>
                        </a:rPr>
                        <a:t> / </a:t>
                      </a:r>
                      <a:r>
                        <a:rPr kumimoji="0" lang="eu-ES" altLang="eu-ES" sz="1400" b="1" i="0" u="none" strike="noStrike" cap="none" normalizeH="0" baseline="0" noProof="0" dirty="0">
                          <a:ln>
                            <a:noFill/>
                          </a:ln>
                          <a:solidFill>
                            <a:schemeClr val="tx1"/>
                          </a:solidFill>
                          <a:effectLst/>
                          <a:latin typeface="+mn-lt"/>
                        </a:rPr>
                        <a:t>sistematizatu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Aurrekontuetan parte-hartzera bideraturiko €.</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Aurrekontuetan parte-hartze helburuak dituzten ekintza kopurua.</a:t>
                      </a:r>
                    </a:p>
                    <a:p>
                      <a:pPr marL="285750" marR="0" lvl="0" indent="-285750" algn="l" defTabSz="842963" rtl="0" eaLnBrk="1" fontAlgn="base" latinLnBrk="0" hangingPunct="1">
                        <a:lnSpc>
                          <a:spcPct val="100000"/>
                        </a:lnSpc>
                        <a:spcBef>
                          <a:spcPct val="0"/>
                        </a:spcBef>
                        <a:spcAft>
                          <a:spcPct val="0"/>
                        </a:spcAft>
                        <a:buClrTx/>
                        <a:buSzTx/>
                        <a:buFontTx/>
                        <a:buChar char="-"/>
                        <a:tabLst/>
                      </a:pP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1.- GFA BARRUKO KUDEAKETA SISTEMAN PARTE-HARTZEA TXERTATU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2.- FORU BATZORDEA ETA BERE DINAMIKA SENDOTU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1"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1.1. Parte-hartzea </a:t>
                      </a:r>
                      <a:r>
                        <a:rPr kumimoji="0" lang="eu-ES" altLang="es-ES" sz="1400" b="0" i="0" u="none" strike="noStrike" cap="none" normalizeH="0" baseline="0" noProof="0" dirty="0" err="1">
                          <a:ln>
                            <a:noFill/>
                          </a:ln>
                          <a:solidFill>
                            <a:schemeClr val="tx1"/>
                          </a:solidFill>
                          <a:effectLst/>
                          <a:latin typeface="+mn-lt"/>
                        </a:rPr>
                        <a:t>EBAn</a:t>
                      </a:r>
                      <a:r>
                        <a:rPr kumimoji="0" lang="eu-ES" altLang="es-ES" sz="1400" b="0" i="0" u="none" strike="noStrike" cap="none" normalizeH="0" baseline="0" noProof="0" dirty="0">
                          <a:ln>
                            <a:noFill/>
                          </a:ln>
                          <a:solidFill>
                            <a:schemeClr val="tx1"/>
                          </a:solidFill>
                          <a:effectLst/>
                          <a:latin typeface="+mn-lt"/>
                        </a:rPr>
                        <a:t> modu sakonagoan txertatu.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1.2. Parte-hartzearen urteko programa egin</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sz="1400" b="0" i="0" u="none" strike="noStrike" kern="1200" cap="none" normalizeH="0" baseline="0" dirty="0">
                          <a:ln>
                            <a:noFill/>
                          </a:ln>
                          <a:solidFill>
                            <a:schemeClr val="tx1"/>
                          </a:solidFill>
                          <a:effectLst/>
                          <a:latin typeface="+mn-lt"/>
                          <a:ea typeface="+mn-ea"/>
                          <a:cs typeface="+mn-cs"/>
                        </a:rPr>
                        <a:t>1.3. Proiektuen jarraipen eta ebaluaketarako sistematika ezarri.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1.4. Koordinazio guneetatik ondorioak atera eta politika publikoen hobekuntzan eragile aktibo izan</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2.1. Foru Batzordea sendotu.</a:t>
                      </a:r>
                      <a:endParaRPr kumimoji="0" lang="eu-ES" altLang="es-ES" sz="1400" b="0" i="0" u="none" strike="noStrike" cap="none" normalizeH="0" baseline="0" noProof="0" dirty="0">
                        <a:ln>
                          <a:noFill/>
                        </a:ln>
                        <a:solidFill>
                          <a:srgbClr val="FF0000"/>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6109176"/>
                  </a:ext>
                </a:extLst>
              </a:tr>
            </a:tbl>
          </a:graphicData>
        </a:graphic>
      </p:graphicFrame>
      <p:sp>
        <p:nvSpPr>
          <p:cNvPr id="4"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226508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3831789905"/>
              </p:ext>
            </p:extLst>
          </p:nvPr>
        </p:nvGraphicFramePr>
        <p:xfrm>
          <a:off x="173037" y="546433"/>
          <a:ext cx="9455871" cy="5019216"/>
        </p:xfrm>
        <a:graphic>
          <a:graphicData uri="http://schemas.openxmlformats.org/drawingml/2006/table">
            <a:tbl>
              <a:tblPr/>
              <a:tblGrid>
                <a:gridCol w="1401153">
                  <a:extLst>
                    <a:ext uri="{9D8B030D-6E8A-4147-A177-3AD203B41FA5}">
                      <a16:colId xmlns:a16="http://schemas.microsoft.com/office/drawing/2014/main" val="20000"/>
                    </a:ext>
                  </a:extLst>
                </a:gridCol>
                <a:gridCol w="1712559">
                  <a:extLst>
                    <a:ext uri="{9D8B030D-6E8A-4147-A177-3AD203B41FA5}">
                      <a16:colId xmlns:a16="http://schemas.microsoft.com/office/drawing/2014/main" val="20001"/>
                    </a:ext>
                  </a:extLst>
                </a:gridCol>
                <a:gridCol w="1747978">
                  <a:extLst>
                    <a:ext uri="{9D8B030D-6E8A-4147-A177-3AD203B41FA5}">
                      <a16:colId xmlns:a16="http://schemas.microsoft.com/office/drawing/2014/main" val="371457250"/>
                    </a:ext>
                  </a:extLst>
                </a:gridCol>
                <a:gridCol w="4594181">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964988">
                <a:tc rowSpan="3">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3.- LAN EGITEKO MODUAK EGOKITU</a:t>
                      </a:r>
                    </a:p>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10.- Parte-hartzearen aldeko </a:t>
                      </a:r>
                      <a:r>
                        <a:rPr kumimoji="0" lang="eu-ES" altLang="eu-ES" sz="1400" b="1" i="0" u="none" strike="noStrike" cap="none" normalizeH="0" baseline="0" noProof="0" dirty="0">
                          <a:ln>
                            <a:noFill/>
                          </a:ln>
                          <a:solidFill>
                            <a:schemeClr val="tx1"/>
                          </a:solidFill>
                          <a:effectLst/>
                          <a:latin typeface="+mn-lt"/>
                        </a:rPr>
                        <a:t>apustu politiko partekatua</a:t>
                      </a:r>
                      <a:r>
                        <a:rPr kumimoji="0" lang="eu-ES" altLang="eu-ES" sz="1400" b="0" i="0" u="none" strike="noStrike" cap="none" normalizeH="0" baseline="0" noProof="0" dirty="0">
                          <a:ln>
                            <a:noFill/>
                          </a:ln>
                          <a:solidFill>
                            <a:schemeClr val="tx1"/>
                          </a:solidFill>
                          <a:effectLst/>
                          <a:latin typeface="+mn-lt"/>
                        </a:rPr>
                        <a:t> sendotu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err="1">
                          <a:ln>
                            <a:noFill/>
                          </a:ln>
                          <a:solidFill>
                            <a:schemeClr val="tx1"/>
                          </a:solidFill>
                          <a:effectLst/>
                          <a:latin typeface="+mn-lt"/>
                        </a:rPr>
                        <a:t>Xxx</a:t>
                      </a: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GAI HONEN INGURUAN, ALDERDI POLITIKOEN ARTEKO ELKARRIZKETA ETA ADOSTASUN MINIMOA LANDU</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r>
                        <a:rPr kumimoji="0" lang="eu-ES" altLang="es-ES" sz="1400" b="0" i="0" u="none" strike="noStrike" kern="1200" cap="none" normalizeH="0" baseline="0" noProof="0" dirty="0" err="1">
                          <a:ln>
                            <a:noFill/>
                          </a:ln>
                          <a:solidFill>
                            <a:schemeClr val="tx1"/>
                          </a:solidFill>
                          <a:effectLst/>
                          <a:latin typeface="+mn-lt"/>
                          <a:ea typeface="+mn-ea"/>
                          <a:cs typeface="+mn-cs"/>
                        </a:rPr>
                        <a:t>BBNNeta</a:t>
                      </a:r>
                      <a:r>
                        <a:rPr kumimoji="0" lang="eu-ES" altLang="es-ES" sz="1400" b="0" i="0" u="none" strike="noStrike" kern="1200" cap="none" normalizeH="0" baseline="0" noProof="0" dirty="0">
                          <a:ln>
                            <a:noFill/>
                          </a:ln>
                          <a:solidFill>
                            <a:schemeClr val="tx1"/>
                          </a:solidFill>
                          <a:effectLst/>
                          <a:latin typeface="+mn-lt"/>
                          <a:ea typeface="+mn-ea"/>
                          <a:cs typeface="+mn-cs"/>
                        </a:rPr>
                        <a:t> partaidetzako legegintzaldi plana aurkeztu eta onartu.</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r>
                        <a:rPr kumimoji="0" lang="eu-ES" altLang="es-ES" sz="1400" b="0" i="0" u="none" strike="noStrike" kern="1200" cap="none" normalizeH="0" baseline="0" noProof="0" dirty="0" err="1">
                          <a:ln>
                            <a:noFill/>
                          </a:ln>
                          <a:solidFill>
                            <a:schemeClr val="tx1"/>
                          </a:solidFill>
                          <a:effectLst/>
                          <a:latin typeface="+mn-lt"/>
                          <a:ea typeface="+mn-ea"/>
                          <a:cs typeface="+mn-cs"/>
                        </a:rPr>
                        <a:t>BBNNeta</a:t>
                      </a:r>
                      <a:r>
                        <a:rPr kumimoji="0" lang="eu-ES" altLang="es-ES" sz="1400" b="0" i="0" u="none" strike="noStrike" kern="1200" cap="none" normalizeH="0" baseline="0" noProof="0" dirty="0">
                          <a:ln>
                            <a:noFill/>
                          </a:ln>
                          <a:solidFill>
                            <a:schemeClr val="tx1"/>
                          </a:solidFill>
                          <a:effectLst/>
                          <a:latin typeface="+mn-lt"/>
                          <a:ea typeface="+mn-ea"/>
                          <a:cs typeface="+mn-cs"/>
                        </a:rPr>
                        <a:t> onartzea Herritarren partaidetzarako foru ekimenen urteko plana.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8751038"/>
                  </a:ext>
                </a:extLst>
              </a:tr>
              <a:tr h="1026204">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u-ES" sz="1400" b="1" i="0" u="none" strike="noStrike" cap="none" normalizeH="0" baseline="0" noProof="0" dirty="0">
                          <a:ln>
                            <a:noFill/>
                          </a:ln>
                          <a:solidFill>
                            <a:schemeClr val="tx1"/>
                          </a:solidFill>
                          <a:effectLst/>
                          <a:latin typeface="+mn-lt"/>
                        </a:rPr>
                        <a:t>11.- GFAko antolaketa </a:t>
                      </a:r>
                      <a:r>
                        <a:rPr kumimoji="0" lang="eu-ES" altLang="eu-ES" sz="1400" b="0" i="0" u="none" strike="noStrike" cap="none" normalizeH="0" baseline="0" noProof="0" dirty="0">
                          <a:ln>
                            <a:noFill/>
                          </a:ln>
                          <a:solidFill>
                            <a:schemeClr val="tx1"/>
                          </a:solidFill>
                          <a:effectLst/>
                          <a:latin typeface="+mn-lt"/>
                        </a:rPr>
                        <a:t>egokitu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Sortutako lan talde kop.</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Teknikari erreferente kop.</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TEKNIKARIAK AHALDUNDU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1" i="0" u="none" strike="noStrike" cap="none" normalizeH="0" baseline="0" noProof="0" dirty="0">
                        <a:ln>
                          <a:noFill/>
                        </a:ln>
                        <a:solidFill>
                          <a:schemeClr val="tx1"/>
                        </a:solidFill>
                        <a:effectLst/>
                        <a:latin typeface="+mn-lt"/>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defRPr/>
                      </a:pPr>
                      <a:r>
                        <a:rPr kumimoji="0" lang="eu-ES" altLang="es-ES" sz="1400" b="0" i="0" u="none" strike="noStrike" cap="none" normalizeH="0" baseline="0" noProof="0" dirty="0">
                          <a:ln>
                            <a:noFill/>
                          </a:ln>
                          <a:solidFill>
                            <a:schemeClr val="tx1"/>
                          </a:solidFill>
                          <a:effectLst/>
                          <a:latin typeface="+mn-lt"/>
                        </a:rPr>
                        <a:t>Zuzendaritza bakoitzean teknikari erreferentearen figura definitu.</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0796345"/>
                  </a:ext>
                </a:extLst>
              </a:tr>
              <a:tr h="1215180">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u-ES" sz="1400" b="1" i="0" u="none" strike="noStrike" cap="none" normalizeH="0" baseline="0" noProof="0" dirty="0">
                          <a:ln>
                            <a:noFill/>
                          </a:ln>
                          <a:solidFill>
                            <a:schemeClr val="tx1"/>
                          </a:solidFill>
                          <a:effectLst/>
                          <a:latin typeface="+mn-lt"/>
                        </a:rPr>
                        <a:t>12.- </a:t>
                      </a:r>
                      <a:r>
                        <a:rPr kumimoji="0" lang="eu-ES" altLang="eu-ES" sz="1400" b="1" i="0" u="none" strike="noStrike" cap="none" normalizeH="0" baseline="0" noProof="0" dirty="0" err="1">
                          <a:ln>
                            <a:noFill/>
                          </a:ln>
                          <a:solidFill>
                            <a:schemeClr val="tx1"/>
                          </a:solidFill>
                          <a:effectLst/>
                          <a:latin typeface="+mn-lt"/>
                        </a:rPr>
                        <a:t>HPFZren</a:t>
                      </a:r>
                      <a:r>
                        <a:rPr kumimoji="0" lang="eu-ES" altLang="eu-ES" sz="1400" b="1" i="0" u="none" strike="noStrike" cap="none" normalizeH="0" baseline="0" noProof="0" dirty="0">
                          <a:ln>
                            <a:noFill/>
                          </a:ln>
                          <a:solidFill>
                            <a:schemeClr val="tx1"/>
                          </a:solidFill>
                          <a:effectLst/>
                          <a:latin typeface="+mn-lt"/>
                        </a:rPr>
                        <a:t> barne antolaketa </a:t>
                      </a:r>
                      <a:r>
                        <a:rPr kumimoji="0" lang="eu-ES" altLang="eu-ES" sz="1400" b="0" i="0" u="none" strike="noStrike" cap="none" normalizeH="0" baseline="0" noProof="0" dirty="0">
                          <a:ln>
                            <a:noFill/>
                          </a:ln>
                          <a:solidFill>
                            <a:schemeClr val="tx1"/>
                          </a:solidFill>
                          <a:effectLst/>
                          <a:latin typeface="+mn-lt"/>
                        </a:rPr>
                        <a:t>sendotu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err="1">
                          <a:ln>
                            <a:noFill/>
                          </a:ln>
                          <a:solidFill>
                            <a:schemeClr val="tx1"/>
                          </a:solidFill>
                          <a:effectLst/>
                          <a:latin typeface="+mn-lt"/>
                        </a:rPr>
                        <a:t>Xxx</a:t>
                      </a: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1. HPFZ-REN IDENTITATE PROPIOA DISEINATU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2. HPFZ-REN BARNE FORMAZIOA LANDU</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800" b="0" i="0" u="none" strike="noStrike" cap="none" normalizeH="0" baseline="0" noProof="0" dirty="0">
                        <a:ln>
                          <a:noFill/>
                        </a:ln>
                        <a:solidFill>
                          <a:srgbClr val="00B050"/>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1.1. </a:t>
                      </a:r>
                      <a:r>
                        <a:rPr kumimoji="0" lang="eu-ES" altLang="es-ES" sz="1400" b="0" i="0" u="none" strike="noStrike" cap="none" normalizeH="0" baseline="0" noProof="0" dirty="0" err="1">
                          <a:ln>
                            <a:noFill/>
                          </a:ln>
                          <a:solidFill>
                            <a:schemeClr val="tx1"/>
                          </a:solidFill>
                          <a:effectLst/>
                          <a:latin typeface="+mn-lt"/>
                        </a:rPr>
                        <a:t>HPFZren</a:t>
                      </a:r>
                      <a:r>
                        <a:rPr kumimoji="0" lang="eu-ES" altLang="es-ES" sz="1400" b="0" i="0" u="none" strike="noStrike" cap="none" normalizeH="0" baseline="0" noProof="0" dirty="0">
                          <a:ln>
                            <a:noFill/>
                          </a:ln>
                          <a:solidFill>
                            <a:schemeClr val="tx1"/>
                          </a:solidFill>
                          <a:effectLst/>
                          <a:latin typeface="+mn-lt"/>
                        </a:rPr>
                        <a:t> identitate propioa diseinatu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2.1. Prestakuntza plana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0567203"/>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3296886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2248805604"/>
              </p:ext>
            </p:extLst>
          </p:nvPr>
        </p:nvGraphicFramePr>
        <p:xfrm>
          <a:off x="173038" y="559381"/>
          <a:ext cx="9442017" cy="6234264"/>
        </p:xfrm>
        <a:graphic>
          <a:graphicData uri="http://schemas.openxmlformats.org/drawingml/2006/table">
            <a:tbl>
              <a:tblPr/>
              <a:tblGrid>
                <a:gridCol w="1399100">
                  <a:extLst>
                    <a:ext uri="{9D8B030D-6E8A-4147-A177-3AD203B41FA5}">
                      <a16:colId xmlns:a16="http://schemas.microsoft.com/office/drawing/2014/main" val="20000"/>
                    </a:ext>
                  </a:extLst>
                </a:gridCol>
                <a:gridCol w="1494165">
                  <a:extLst>
                    <a:ext uri="{9D8B030D-6E8A-4147-A177-3AD203B41FA5}">
                      <a16:colId xmlns:a16="http://schemas.microsoft.com/office/drawing/2014/main" val="20001"/>
                    </a:ext>
                  </a:extLst>
                </a:gridCol>
                <a:gridCol w="1201190">
                  <a:extLst>
                    <a:ext uri="{9D8B030D-6E8A-4147-A177-3AD203B41FA5}">
                      <a16:colId xmlns:a16="http://schemas.microsoft.com/office/drawing/2014/main" val="1488391000"/>
                    </a:ext>
                  </a:extLst>
                </a:gridCol>
                <a:gridCol w="5347562">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4905466">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s-ES" sz="1400" b="0" i="0" u="none" strike="noStrike" cap="none" normalizeH="0" baseline="0" noProof="0" dirty="0">
                          <a:ln>
                            <a:noFill/>
                          </a:ln>
                          <a:solidFill>
                            <a:schemeClr val="tx1"/>
                          </a:solidFill>
                          <a:effectLst/>
                          <a:latin typeface="+mn-lt"/>
                        </a:rPr>
                        <a:t>4.- TRESNAK ESKAINI</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13.- Eskainitako </a:t>
                      </a:r>
                      <a:r>
                        <a:rPr kumimoji="0" lang="eu-ES" altLang="eu-ES" sz="1400" b="1" i="0" u="none" strike="noStrike" cap="none" normalizeH="0" baseline="0" noProof="0" dirty="0">
                          <a:ln>
                            <a:noFill/>
                          </a:ln>
                          <a:solidFill>
                            <a:schemeClr val="tx1"/>
                          </a:solidFill>
                          <a:effectLst/>
                          <a:latin typeface="+mn-lt"/>
                        </a:rPr>
                        <a:t>baliabideak</a:t>
                      </a:r>
                      <a:r>
                        <a:rPr kumimoji="0" lang="eu-ES" altLang="eu-ES" sz="1400" b="0" i="0" u="none" strike="noStrike" cap="none" normalizeH="0" baseline="0" noProof="0" dirty="0">
                          <a:ln>
                            <a:noFill/>
                          </a:ln>
                          <a:solidFill>
                            <a:schemeClr val="tx1"/>
                          </a:solidFill>
                          <a:effectLst/>
                          <a:latin typeface="+mn-lt"/>
                        </a:rPr>
                        <a:t> hobetu.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err="1">
                          <a:ln>
                            <a:noFill/>
                          </a:ln>
                          <a:solidFill>
                            <a:schemeClr val="tx1"/>
                          </a:solidFill>
                          <a:effectLst/>
                          <a:latin typeface="+mn-lt"/>
                        </a:rPr>
                        <a:t>Xxx</a:t>
                      </a: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1. LAGUNTZARAKO DOKUMENTAZIOA LANDU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2. GFA-TIK KANPOKO PARTE-HARTZE PROZESUAK DIRUZ LAGUNDU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cap="none" normalizeH="0" baseline="0" noProof="0" dirty="0">
                          <a:ln>
                            <a:noFill/>
                          </a:ln>
                          <a:solidFill>
                            <a:schemeClr val="tx1"/>
                          </a:solidFill>
                          <a:effectLst/>
                          <a:latin typeface="+mn-lt"/>
                        </a:rPr>
                        <a:t>3. PARTE-HARTZE PROZESUAK GARATZEKO LAGUNTZA TEKNIKOA ESKAINI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4.- PARTE-HARTZEAREN MARKA SORTU ETA HEDATU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1" i="0" u="none" strike="noStrike" kern="1200" cap="none" normalizeH="0" baseline="0" noProof="0" dirty="0">
                        <a:ln>
                          <a:noFill/>
                        </a:ln>
                        <a:solidFill>
                          <a:schemeClr val="tx1"/>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1.1 Herritarren partaidetzarako gida garatu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1.2 Prozesu parte-hartzaileen </a:t>
                      </a:r>
                      <a:r>
                        <a:rPr kumimoji="0" lang="eu-ES" altLang="es-ES" sz="1400" b="0" i="0" u="none" strike="noStrike" cap="none" normalizeH="0" baseline="0" noProof="0" dirty="0" err="1">
                          <a:ln>
                            <a:noFill/>
                          </a:ln>
                          <a:solidFill>
                            <a:schemeClr val="tx1"/>
                          </a:solidFill>
                          <a:effectLst/>
                          <a:latin typeface="+mn-lt"/>
                        </a:rPr>
                        <a:t>modelizazioa</a:t>
                      </a:r>
                      <a:r>
                        <a:rPr kumimoji="0" lang="eu-ES" altLang="es-ES" sz="1400" b="0" i="0" u="none" strike="noStrike" cap="none" normalizeH="0" baseline="0" noProof="0" dirty="0">
                          <a:ln>
                            <a:noFill/>
                          </a:ln>
                          <a:solidFill>
                            <a:schemeClr val="tx1"/>
                          </a:solidFill>
                          <a:effectLst/>
                          <a:latin typeface="+mn-lt"/>
                        </a:rPr>
                        <a:t> egin</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sz="1400" b="0" i="0" u="none" strike="noStrike" kern="1200" cap="none" normalizeH="0" baseline="0" noProof="0" dirty="0">
                          <a:ln>
                            <a:noFill/>
                          </a:ln>
                          <a:solidFill>
                            <a:schemeClr val="tx1"/>
                          </a:solidFill>
                          <a:effectLst/>
                          <a:latin typeface="+mn-lt"/>
                          <a:ea typeface="+mn-ea"/>
                          <a:cs typeface="+mn-cs"/>
                        </a:rPr>
                        <a:t>1.3 Esperientziak/praktika onak biltzen dituen materiala prestatu eta eskuragarri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2.1. Udalei eta herritar erakundeei zuzendutako diru-laguntza ildoak ezarri, herritarren parte-hartzea sustatzeko.</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2.3. Subjektu juridikoak ez direnak kontuan hartzeko bideak jorratu: diru-laguntzetarako etab.</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3.1 Udalei aholkularitza teknikoa eskaini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3.2. GFAko departamentuei behar duten laguntza teknikoa eskaini euren parte-hartze prozesuak burutzeko.</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3.3 Parte-hartzean adituak diren aholkularitzen DDBB sortu eta ezagutarazi.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0" i="0" u="none" strike="noStrike" kern="1200" cap="none" normalizeH="0" baseline="0" noProof="0" dirty="0">
                        <a:ln>
                          <a:noFill/>
                        </a:ln>
                        <a:solidFill>
                          <a:schemeClr val="tx1"/>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4.1 Parte-hartzearen marka bateratua sortu.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6109176"/>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4127779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973242169"/>
              </p:ext>
            </p:extLst>
          </p:nvPr>
        </p:nvGraphicFramePr>
        <p:xfrm>
          <a:off x="173038" y="559381"/>
          <a:ext cx="9442017" cy="4658197"/>
        </p:xfrm>
        <a:graphic>
          <a:graphicData uri="http://schemas.openxmlformats.org/drawingml/2006/table">
            <a:tbl>
              <a:tblPr/>
              <a:tblGrid>
                <a:gridCol w="1379552">
                  <a:extLst>
                    <a:ext uri="{9D8B030D-6E8A-4147-A177-3AD203B41FA5}">
                      <a16:colId xmlns:a16="http://schemas.microsoft.com/office/drawing/2014/main" val="20000"/>
                    </a:ext>
                  </a:extLst>
                </a:gridCol>
                <a:gridCol w="1781497">
                  <a:extLst>
                    <a:ext uri="{9D8B030D-6E8A-4147-A177-3AD203B41FA5}">
                      <a16:colId xmlns:a16="http://schemas.microsoft.com/office/drawing/2014/main" val="20001"/>
                    </a:ext>
                  </a:extLst>
                </a:gridCol>
                <a:gridCol w="1781497">
                  <a:extLst>
                    <a:ext uri="{9D8B030D-6E8A-4147-A177-3AD203B41FA5}">
                      <a16:colId xmlns:a16="http://schemas.microsoft.com/office/drawing/2014/main" val="1488391000"/>
                    </a:ext>
                  </a:extLst>
                </a:gridCol>
                <a:gridCol w="4499471">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805427">
                <a:tc rowSpan="2">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s-ES" sz="1400" b="0" i="0" u="none" strike="noStrike" cap="none" normalizeH="0" baseline="0" noProof="0" dirty="0">
                          <a:ln>
                            <a:noFill/>
                          </a:ln>
                          <a:solidFill>
                            <a:schemeClr val="tx1"/>
                          </a:solidFill>
                          <a:effectLst/>
                          <a:latin typeface="+mn-lt"/>
                        </a:rPr>
                        <a:t>4.- TRESNAK ESKAINI</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1" i="0" u="none" strike="noStrike" cap="none" normalizeH="0" baseline="0" noProof="0" dirty="0">
                          <a:ln>
                            <a:noFill/>
                          </a:ln>
                          <a:solidFill>
                            <a:schemeClr val="tx1"/>
                          </a:solidFill>
                          <a:effectLst/>
                          <a:latin typeface="+mn-lt"/>
                        </a:rPr>
                        <a:t>14.- Lege</a:t>
                      </a:r>
                      <a:r>
                        <a:rPr kumimoji="0" lang="eu-ES" altLang="eu-ES" sz="1400" b="0" i="0" u="none" strike="noStrike" cap="none" normalizeH="0" baseline="0" noProof="0" dirty="0">
                          <a:ln>
                            <a:noFill/>
                          </a:ln>
                          <a:solidFill>
                            <a:schemeClr val="tx1"/>
                          </a:solidFill>
                          <a:effectLst/>
                          <a:latin typeface="+mn-lt"/>
                        </a:rPr>
                        <a:t> esparru egokia eskaini</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err="1">
                          <a:ln>
                            <a:noFill/>
                          </a:ln>
                          <a:solidFill>
                            <a:schemeClr val="tx1"/>
                          </a:solidFill>
                          <a:effectLst/>
                          <a:latin typeface="+mn-lt"/>
                        </a:rPr>
                        <a:t>Xxx</a:t>
                      </a:r>
                      <a:endParaRPr kumimoji="0" lang="eu-ES" altLang="eu-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476250" indent="-476250" defTabSz="955675">
                        <a:spcBef>
                          <a:spcPct val="20000"/>
                        </a:spcBef>
                        <a:buFont typeface="Arial" panose="020B0604020202020204" pitchFamily="34" charset="0"/>
                        <a:defRPr sz="2500">
                          <a:solidFill>
                            <a:schemeClr val="tx1"/>
                          </a:solidFill>
                          <a:latin typeface="Calibri" panose="020F0502020204030204" pitchFamily="34" charset="0"/>
                        </a:defRPr>
                      </a:lvl1pPr>
                      <a:lvl2pPr marL="857250" indent="-4000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295400" indent="-3810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714500" indent="-342900" defTabSz="955675">
                        <a:spcBef>
                          <a:spcPct val="20000"/>
                        </a:spcBef>
                        <a:buFont typeface="Arial" panose="020B0604020202020204" pitchFamily="34" charset="0"/>
                        <a:defRPr>
                          <a:solidFill>
                            <a:schemeClr val="tx1"/>
                          </a:solidFill>
                          <a:latin typeface="Calibri" panose="020F0502020204030204" pitchFamily="34" charset="0"/>
                        </a:defRPr>
                      </a:lvl4pPr>
                      <a:lvl5pPr marL="2171700" indent="-342900" defTabSz="955675">
                        <a:spcBef>
                          <a:spcPct val="20000"/>
                        </a:spcBef>
                        <a:buFont typeface="Arial" panose="020B0604020202020204" pitchFamily="34" charset="0"/>
                        <a:defRPr>
                          <a:solidFill>
                            <a:schemeClr val="tx1"/>
                          </a:solidFill>
                          <a:latin typeface="Calibri" panose="020F0502020204030204" pitchFamily="34" charset="0"/>
                        </a:defRPr>
                      </a:lvl5pPr>
                      <a:lvl6pPr marL="26289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30861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5433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40005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1.- FORU ARAUA EGUNERATU</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2.-  LEGEAK EMATEN DITUEN AUKERAK EZAGUTARAZI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1.1.Herritarren parte-hartzeari buruzko Foru Arau berria egitea </a:t>
                      </a:r>
                    </a:p>
                    <a:p>
                      <a:pPr marL="342900" marR="0" lvl="0" indent="-342900"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1400" b="0"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mj-lt"/>
                        <a:buNone/>
                        <a:tabLst/>
                      </a:pPr>
                      <a:r>
                        <a:rPr kumimoji="0" lang="eu-ES" altLang="es-ES" sz="1400" b="0" i="0" u="none" strike="noStrike" kern="1200" cap="none" normalizeH="0" baseline="0" noProof="0" dirty="0">
                          <a:ln>
                            <a:noFill/>
                          </a:ln>
                          <a:solidFill>
                            <a:schemeClr val="tx1"/>
                          </a:solidFill>
                          <a:effectLst/>
                          <a:latin typeface="+mn-lt"/>
                          <a:ea typeface="+mn-ea"/>
                          <a:cs typeface="+mn-cs"/>
                        </a:rPr>
                        <a:t>2.1. Legeak herritarrei eta gizarte eragileei eskaintzen dizkien aukera eta tresnen berri eman.</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93725">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cap="none" normalizeH="0" baseline="0" noProof="0" dirty="0">
                        <a:ln>
                          <a:noFill/>
                        </a:ln>
                        <a:solidFill>
                          <a:schemeClr val="tx1"/>
                        </a:solidFill>
                        <a:effectLst/>
                        <a:latin typeface="+mn-lt"/>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1" i="0" u="none" strike="noStrike" cap="none" normalizeH="0" baseline="0" noProof="0" dirty="0">
                          <a:ln>
                            <a:noFill/>
                          </a:ln>
                          <a:solidFill>
                            <a:schemeClr val="tx1"/>
                          </a:solidFill>
                          <a:effectLst/>
                          <a:latin typeface="+mn-lt"/>
                        </a:rPr>
                        <a:t>15.- Aurrekontu parte-hartzaileak </a:t>
                      </a:r>
                      <a:r>
                        <a:rPr kumimoji="0" lang="eu-ES" altLang="eu-ES" sz="1400" b="0" i="0" u="none" strike="noStrike" cap="none" normalizeH="0" baseline="0" noProof="0" dirty="0">
                          <a:ln>
                            <a:noFill/>
                          </a:ln>
                          <a:solidFill>
                            <a:schemeClr val="tx1"/>
                          </a:solidFill>
                          <a:effectLst/>
                          <a:latin typeface="+mn-lt"/>
                        </a:rPr>
                        <a:t>sustatu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GFAko aurrekontu parte-hartzaileetako partaide kop.</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Gipuzkoan aurrekontu parte-</a:t>
                      </a:r>
                      <a:r>
                        <a:rPr kumimoji="0" lang="eu-ES" altLang="eu-ES" sz="1400" b="0" i="0" u="none" strike="noStrike" cap="none" normalizeH="0" baseline="0" noProof="0" dirty="0" err="1">
                          <a:ln>
                            <a:noFill/>
                          </a:ln>
                          <a:solidFill>
                            <a:schemeClr val="tx1"/>
                          </a:solidFill>
                          <a:effectLst/>
                          <a:latin typeface="+mn-lt"/>
                        </a:rPr>
                        <a:t>hartzaieak</a:t>
                      </a:r>
                      <a:r>
                        <a:rPr kumimoji="0" lang="eu-ES" altLang="eu-ES" sz="1400" b="0" i="0" u="none" strike="noStrike" cap="none" normalizeH="0" baseline="0" noProof="0" dirty="0">
                          <a:ln>
                            <a:noFill/>
                          </a:ln>
                          <a:solidFill>
                            <a:schemeClr val="tx1"/>
                          </a:solidFill>
                          <a:effectLst/>
                          <a:latin typeface="+mn-lt"/>
                        </a:rPr>
                        <a:t> garatu dituzten herri kop.</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cap="none" normalizeH="0" baseline="0" noProof="0" dirty="0">
                          <a:ln>
                            <a:noFill/>
                          </a:ln>
                          <a:solidFill>
                            <a:schemeClr val="tx1"/>
                          </a:solidFill>
                          <a:effectLst/>
                          <a:latin typeface="+mn-lt"/>
                        </a:rPr>
                        <a:t>AURREKONTU PARTE-HARTZAILEEN EREDU  BERRIA ONARTU ETA MARTXAN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1" i="0" u="none" strike="noStrike" cap="none" normalizeH="0" baseline="0" noProof="0" dirty="0">
                        <a:ln>
                          <a:noFill/>
                        </a:ln>
                        <a:solidFill>
                          <a:schemeClr val="tx1"/>
                        </a:solidFill>
                        <a:effectLst/>
                        <a:latin typeface="+mn-lt"/>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cap="none" normalizeH="0" baseline="0" noProof="0" dirty="0">
                          <a:ln>
                            <a:noFill/>
                          </a:ln>
                          <a:solidFill>
                            <a:schemeClr val="tx1"/>
                          </a:solidFill>
                          <a:effectLst/>
                          <a:latin typeface="+mn-lt"/>
                        </a:rPr>
                        <a:t>Aurrekontu parte-hartzaileen eredu berria onartu, martxan jarri, gizarteratu eta ebaluatu.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4787402"/>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404724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25"/>
          <p:cNvSpPr>
            <a:spLocks noChangeArrowheads="1"/>
          </p:cNvSpPr>
          <p:nvPr/>
        </p:nvSpPr>
        <p:spPr bwMode="auto">
          <a:xfrm>
            <a:off x="0" y="69056"/>
            <a:ext cx="8077200"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Testuingurua eta lanaren antolaketa</a:t>
            </a:r>
          </a:p>
        </p:txBody>
      </p:sp>
      <p:graphicFrame>
        <p:nvGraphicFramePr>
          <p:cNvPr id="25" name="Group 60"/>
          <p:cNvGraphicFramePr>
            <a:graphicFrameLocks noGrp="1"/>
          </p:cNvGraphicFramePr>
          <p:nvPr>
            <p:extLst>
              <p:ext uri="{D42A27DB-BD31-4B8C-83A1-F6EECF244321}">
                <p14:modId xmlns:p14="http://schemas.microsoft.com/office/powerpoint/2010/main" val="4127148179"/>
              </p:ext>
            </p:extLst>
          </p:nvPr>
        </p:nvGraphicFramePr>
        <p:xfrm>
          <a:off x="288925" y="763588"/>
          <a:ext cx="9402763" cy="366712"/>
        </p:xfrm>
        <a:graphic>
          <a:graphicData uri="http://schemas.openxmlformats.org/drawingml/2006/table">
            <a:tbl>
              <a:tblPr/>
              <a:tblGrid>
                <a:gridCol w="9402763">
                  <a:extLst>
                    <a:ext uri="{9D8B030D-6E8A-4147-A177-3AD203B41FA5}">
                      <a16:colId xmlns:a16="http://schemas.microsoft.com/office/drawing/2014/main" val="20000"/>
                    </a:ext>
                  </a:extLst>
                </a:gridCol>
              </a:tblGrid>
              <a:tr h="366712">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noProof="0" dirty="0">
                          <a:ln>
                            <a:noFill/>
                          </a:ln>
                          <a:solidFill>
                            <a:schemeClr val="bg1"/>
                          </a:solidFill>
                          <a:effectLst/>
                          <a:latin typeface="Arial" panose="020B0604020202020204" pitchFamily="34" charset="0"/>
                        </a:rPr>
                        <a:t>Testuingurua eta dokumentu honen helburua</a:t>
                      </a:r>
                    </a:p>
                  </a:txBody>
                  <a:tcPr marT="45839" marB="45839"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sp>
        <p:nvSpPr>
          <p:cNvPr id="26" name="Rectangle 38"/>
          <p:cNvSpPr>
            <a:spLocks noChangeArrowheads="1"/>
          </p:cNvSpPr>
          <p:nvPr/>
        </p:nvSpPr>
        <p:spPr bwMode="auto">
          <a:xfrm>
            <a:off x="298450" y="1284288"/>
            <a:ext cx="9393238" cy="4448014"/>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just">
              <a:spcBef>
                <a:spcPts val="600"/>
              </a:spcBef>
              <a:spcAft>
                <a:spcPts val="0"/>
              </a:spcAft>
              <a:buClr>
                <a:srgbClr val="003399"/>
              </a:buClr>
              <a:defRPr/>
            </a:pPr>
            <a:r>
              <a:rPr lang="eu-ES" dirty="0">
                <a:latin typeface="+mn-lt"/>
              </a:rPr>
              <a:t>GFAk hainbat urte daramatza parte-hartzea lantzen eta bide horretan askotariko proiektuak gauzatu dira, herritarrekin zuzenean, udaletxeekin elkarlanean, araudia garatuz etab. Sinesten dugu parte-hartzea ez dela moda bat; aitzitik, gizarte hobe bat eraikitzeko bidea dela esango genuke. </a:t>
            </a: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r>
              <a:rPr lang="eu-ES" dirty="0">
                <a:latin typeface="+mn-lt"/>
              </a:rPr>
              <a:t>Gipuzkoa, ez da gai hori lantzen ari den isla isolatu bat, izan ere, parte-hartzea bai gure inguruan eta baita atzerrian ere geroz eta indar gehiago ari da hartzen; gaia, beraz, oso bizirik dago eta une oro ari da eboluzionatzen. Honek eta baita bizi garen gizartearen abiadurak ere, etengabe aurrera egin eta egokitzen joateko beharra sortzen du. Sarritan, abiadura horrek ez du hausnarketarako betarik uzten, baina lantzean-lantzean ezinbesteko deritzogu bidean geldialdi bat egin, nondik </a:t>
            </a:r>
            <a:r>
              <a:rPr lang="eu-ES" dirty="0" err="1">
                <a:latin typeface="+mn-lt"/>
              </a:rPr>
              <a:t>gatozen</a:t>
            </a:r>
            <a:r>
              <a:rPr lang="eu-ES" dirty="0">
                <a:latin typeface="+mn-lt"/>
              </a:rPr>
              <a:t> ikusi, non gauden aztertu eta nora joan nahi dugun pentsatzeari. Horixe izan da plan honekin lortu nahi izan duguna. </a:t>
            </a: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r>
              <a:rPr lang="eu-ES" dirty="0">
                <a:latin typeface="+mn-lt"/>
              </a:rPr>
              <a:t>Hausnarketa prozesu hau, ordea, ez da GFA barruan soilik burutu nahi izan; hori dela eta, dokumentuan azalduko den moduan, hainbat eragileren ekarpenak jaso dira prozesua aberasteko.</a:t>
            </a: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r>
              <a:rPr lang="eu-ES" dirty="0">
                <a:latin typeface="+mn-lt"/>
              </a:rPr>
              <a:t>Dokumentu honetara bueltatuz, esan genezake, ondorengo orrietan honako bi atal nagusi bereizten direla:</a:t>
            </a:r>
          </a:p>
          <a:p>
            <a:pPr lvl="1" algn="just">
              <a:spcBef>
                <a:spcPts val="600"/>
              </a:spcBef>
              <a:spcAft>
                <a:spcPts val="0"/>
              </a:spcAft>
              <a:buClr>
                <a:srgbClr val="003399"/>
              </a:buClr>
              <a:buFont typeface="Wingdings" panose="05000000000000000000" pitchFamily="2" charset="2"/>
              <a:buChar char="ü"/>
              <a:defRPr/>
            </a:pPr>
            <a:r>
              <a:rPr lang="eu-ES" dirty="0">
                <a:latin typeface="+mn-lt"/>
              </a:rPr>
              <a:t>Parte-hartzearen diagnostikoa.</a:t>
            </a:r>
          </a:p>
          <a:p>
            <a:pPr lvl="1" algn="just">
              <a:spcBef>
                <a:spcPts val="600"/>
              </a:spcBef>
              <a:spcAft>
                <a:spcPts val="0"/>
              </a:spcAft>
              <a:buClr>
                <a:srgbClr val="003399"/>
              </a:buClr>
              <a:buFont typeface="Wingdings" panose="05000000000000000000" pitchFamily="2" charset="2"/>
              <a:buChar char="ü"/>
              <a:defRPr/>
            </a:pPr>
            <a:r>
              <a:rPr lang="eu-ES" dirty="0">
                <a:latin typeface="+mn-lt"/>
              </a:rPr>
              <a:t>GFAren Herritarren Partaidetzako Marko Estrategikoa.</a:t>
            </a:r>
          </a:p>
          <a:p>
            <a:pPr algn="just">
              <a:spcBef>
                <a:spcPts val="600"/>
              </a:spcBef>
              <a:spcAft>
                <a:spcPts val="0"/>
              </a:spcAft>
              <a:buClr>
                <a:srgbClr val="003399"/>
              </a:buClr>
              <a:defRPr/>
            </a:pPr>
            <a:endParaRPr lang="eu-ES" dirty="0">
              <a:latin typeface="+mn-lt"/>
            </a:endParaRPr>
          </a:p>
        </p:txBody>
      </p:sp>
      <p:pic>
        <p:nvPicPr>
          <p:cNvPr id="27"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785813"/>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3944215092"/>
              </p:ext>
            </p:extLst>
          </p:nvPr>
        </p:nvGraphicFramePr>
        <p:xfrm>
          <a:off x="173038" y="634272"/>
          <a:ext cx="9497434" cy="4809896"/>
        </p:xfrm>
        <a:graphic>
          <a:graphicData uri="http://schemas.openxmlformats.org/drawingml/2006/table">
            <a:tbl>
              <a:tblPr/>
              <a:tblGrid>
                <a:gridCol w="1387649">
                  <a:extLst>
                    <a:ext uri="{9D8B030D-6E8A-4147-A177-3AD203B41FA5}">
                      <a16:colId xmlns:a16="http://schemas.microsoft.com/office/drawing/2014/main" val="20000"/>
                    </a:ext>
                  </a:extLst>
                </a:gridCol>
                <a:gridCol w="1791953">
                  <a:extLst>
                    <a:ext uri="{9D8B030D-6E8A-4147-A177-3AD203B41FA5}">
                      <a16:colId xmlns:a16="http://schemas.microsoft.com/office/drawing/2014/main" val="20001"/>
                    </a:ext>
                  </a:extLst>
                </a:gridCol>
                <a:gridCol w="1791953">
                  <a:extLst>
                    <a:ext uri="{9D8B030D-6E8A-4147-A177-3AD203B41FA5}">
                      <a16:colId xmlns:a16="http://schemas.microsoft.com/office/drawing/2014/main" val="1488391000"/>
                    </a:ext>
                  </a:extLst>
                </a:gridCol>
                <a:gridCol w="4525879">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568735">
                <a:tc rowSpan="2">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5.- TEKNOLOGIA</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16.- </a:t>
                      </a:r>
                      <a:r>
                        <a:rPr kumimoji="0" lang="eu-ES" altLang="eu-ES" sz="1400" b="1" i="0" u="none" strike="noStrike" cap="none" normalizeH="0" baseline="0" noProof="0" dirty="0">
                          <a:ln>
                            <a:noFill/>
                          </a:ln>
                          <a:solidFill>
                            <a:schemeClr val="tx1"/>
                          </a:solidFill>
                          <a:effectLst/>
                          <a:latin typeface="+mn-lt"/>
                        </a:rPr>
                        <a:t>Teknologia berriak garatu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Plataformak jasotako bisitari kop.</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Gure plataformaz baliatu diren udal kop.</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kern="1200" cap="none" normalizeH="0" baseline="0" noProof="0" dirty="0">
                          <a:ln>
                            <a:noFill/>
                          </a:ln>
                          <a:solidFill>
                            <a:schemeClr val="tx1"/>
                          </a:solidFill>
                          <a:effectLst/>
                          <a:latin typeface="Calibri" panose="020F0502020204030204" pitchFamily="34" charset="0"/>
                          <a:ea typeface="+mn-ea"/>
                          <a:cs typeface="+mn-cs"/>
                        </a:rPr>
                        <a:t>PLATAFORMA TEKNOLOGIKOA GARATU ETA MARTXAN JARRI ETA BESTE ERAKUNDEETZAT ERABILGARRI JARRI</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1" i="0" u="none" strike="noStrike" kern="1200" cap="none" normalizeH="0" baseline="0" noProof="0" dirty="0">
                        <a:ln>
                          <a:noFill/>
                        </a:ln>
                        <a:solidFill>
                          <a:schemeClr val="tx1"/>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cap="none" normalizeH="0" baseline="0" noProof="0" dirty="0">
                          <a:ln>
                            <a:noFill/>
                          </a:ln>
                          <a:solidFill>
                            <a:schemeClr val="tx1"/>
                          </a:solidFill>
                          <a:effectLst/>
                          <a:latin typeface="+mn-lt"/>
                        </a:rPr>
                        <a:t>1. Erakundeetan berrikuntza demokratikoko esperientziak bultzatzeko plataforma teknologikoa martxan jartzea</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0" i="0" u="none" strike="noStrike" kern="1200" cap="none" normalizeH="0" baseline="0" noProof="0" dirty="0">
                          <a:ln>
                            <a:noFill/>
                          </a:ln>
                          <a:solidFill>
                            <a:schemeClr val="tx1"/>
                          </a:solidFill>
                          <a:effectLst/>
                          <a:latin typeface="+mn-lt"/>
                          <a:ea typeface="+mn-ea"/>
                          <a:cs typeface="+mn-cs"/>
                        </a:rPr>
                        <a:t>2. Zuzeneko ataria: herritarrekin harremana izan, euren galdera eta eskariak jasotzeko.</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endParaRPr kumimoji="0" lang="eu-ES" altLang="es-ES" sz="1400" b="0" i="0" u="none" strike="noStrike" kern="1200" cap="none" normalizeH="0" baseline="0" noProof="0" dirty="0">
                        <a:ln>
                          <a:noFill/>
                        </a:ln>
                        <a:solidFill>
                          <a:schemeClr val="tx1"/>
                        </a:solidFill>
                        <a:effectLst/>
                        <a:latin typeface="+mn-lt"/>
                        <a:ea typeface="+mn-ea"/>
                        <a:cs typeface="+mn-cs"/>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340942"/>
                  </a:ext>
                </a:extLst>
              </a:tr>
              <a:tr h="2288096">
                <a:tc vMerge="1">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842963" rtl="0" eaLnBrk="1" fontAlgn="base" latinLnBrk="0" hangingPunct="1">
                        <a:lnSpc>
                          <a:spcPct val="100000"/>
                        </a:lnSpc>
                        <a:spcBef>
                          <a:spcPct val="0"/>
                        </a:spcBef>
                        <a:spcAft>
                          <a:spcPct val="0"/>
                        </a:spcAft>
                        <a:buClrTx/>
                        <a:buSzTx/>
                        <a:buFontTx/>
                        <a:buNone/>
                        <a:tabLst/>
                      </a:pPr>
                      <a:r>
                        <a:rPr kumimoji="0" lang="eu-ES" altLang="eu-ES" sz="1400" b="0" i="0" u="none" strike="noStrike" cap="none" normalizeH="0" baseline="0" noProof="0" dirty="0">
                          <a:ln>
                            <a:noFill/>
                          </a:ln>
                          <a:solidFill>
                            <a:schemeClr val="tx1"/>
                          </a:solidFill>
                          <a:effectLst/>
                          <a:latin typeface="+mn-lt"/>
                        </a:rPr>
                        <a:t>17.- Parte-hartze prozesuetan </a:t>
                      </a:r>
                      <a:r>
                        <a:rPr kumimoji="0" lang="eu-ES" altLang="eu-ES" sz="1400" b="1" i="0" u="none" strike="noStrike" cap="none" normalizeH="0" baseline="0" noProof="0" dirty="0">
                          <a:ln>
                            <a:noFill/>
                          </a:ln>
                          <a:solidFill>
                            <a:schemeClr val="tx1"/>
                          </a:solidFill>
                          <a:effectLst/>
                          <a:latin typeface="+mn-lt"/>
                        </a:rPr>
                        <a:t>teknologia berrien erabilera handitu</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Teknologia berriak erabili diren parte-hartze prozesuen %</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Teknologia berrien bidez parte-hartu duten partaideen %</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1" i="0" u="none" strike="noStrike" kern="1200" cap="none" normalizeH="0" baseline="0" noProof="0" dirty="0">
                          <a:ln>
                            <a:noFill/>
                          </a:ln>
                          <a:solidFill>
                            <a:schemeClr val="tx1"/>
                          </a:solidFill>
                          <a:effectLst/>
                          <a:latin typeface="+mn-lt"/>
                          <a:ea typeface="+mn-ea"/>
                          <a:cs typeface="+mn-cs"/>
                        </a:rPr>
                        <a:t>TEKNOLOGIAK ESKAINTZEN DUEN KANAL ANIZTASUNA ERABILI KOLEKTIBO EZBERDINETARA IRISTEKO.</a:t>
                      </a: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endParaRPr kumimoji="0" lang="eu-ES" altLang="es-ES" sz="1400" b="1" i="0" u="none" strike="noStrike" kern="1200" cap="none" normalizeH="0" baseline="0" noProof="0" dirty="0">
                        <a:ln>
                          <a:noFill/>
                        </a:ln>
                        <a:solidFill>
                          <a:schemeClr val="tx1"/>
                        </a:solidFill>
                        <a:effectLst/>
                        <a:latin typeface="+mn-lt"/>
                        <a:ea typeface="+mn-ea"/>
                        <a:cs typeface="+mn-cs"/>
                      </a:endParaRPr>
                    </a:p>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defRPr/>
                      </a:pPr>
                      <a:r>
                        <a:rPr kumimoji="0" lang="eu-ES" altLang="es-ES" sz="1400" b="0" i="0" u="none" strike="noStrike" kern="1200" cap="none" normalizeH="0" baseline="0" noProof="0" dirty="0">
                          <a:ln>
                            <a:noFill/>
                          </a:ln>
                          <a:solidFill>
                            <a:schemeClr val="tx1"/>
                          </a:solidFill>
                          <a:effectLst/>
                          <a:latin typeface="+mn-lt"/>
                          <a:ea typeface="+mn-ea"/>
                          <a:cs typeface="+mn-cs"/>
                        </a:rPr>
                        <a:t>Kasuan kasu, teknologia berriak txertatu aurrez aurreko parte-hartze prozesuak aberasteko (</a:t>
                      </a:r>
                      <a:r>
                        <a:rPr kumimoji="0" lang="eu-ES" altLang="es-ES" sz="1400" b="0" i="0" u="none" strike="noStrike" kern="1200" cap="none" normalizeH="0" baseline="0" noProof="0" dirty="0" err="1">
                          <a:ln>
                            <a:noFill/>
                          </a:ln>
                          <a:solidFill>
                            <a:schemeClr val="tx1"/>
                          </a:solidFill>
                          <a:effectLst/>
                          <a:latin typeface="+mn-lt"/>
                          <a:ea typeface="+mn-ea"/>
                          <a:cs typeface="+mn-cs"/>
                        </a:rPr>
                        <a:t>streaming</a:t>
                      </a:r>
                      <a:r>
                        <a:rPr kumimoji="0" lang="eu-ES" altLang="es-ES" sz="1400" b="0" i="0" u="none" strike="noStrike" kern="1200" cap="none" normalizeH="0" baseline="0" noProof="0" dirty="0">
                          <a:ln>
                            <a:noFill/>
                          </a:ln>
                          <a:solidFill>
                            <a:schemeClr val="tx1"/>
                          </a:solidFill>
                          <a:effectLst/>
                          <a:latin typeface="+mn-lt"/>
                          <a:ea typeface="+mn-ea"/>
                          <a:cs typeface="+mn-cs"/>
                        </a:rPr>
                        <a:t>-a, telefono mugikorrak, sare sozialak…)</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2393566"/>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217178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0"/>
          <p:cNvGraphicFramePr>
            <a:graphicFrameLocks noGrp="1"/>
          </p:cNvGraphicFramePr>
          <p:nvPr>
            <p:extLst>
              <p:ext uri="{D42A27DB-BD31-4B8C-83A1-F6EECF244321}">
                <p14:modId xmlns:p14="http://schemas.microsoft.com/office/powerpoint/2010/main" val="3693116921"/>
              </p:ext>
            </p:extLst>
          </p:nvPr>
        </p:nvGraphicFramePr>
        <p:xfrm>
          <a:off x="173038" y="557859"/>
          <a:ext cx="9455870" cy="2137752"/>
        </p:xfrm>
        <a:graphic>
          <a:graphicData uri="http://schemas.openxmlformats.org/drawingml/2006/table">
            <a:tbl>
              <a:tblPr/>
              <a:tblGrid>
                <a:gridCol w="1381576">
                  <a:extLst>
                    <a:ext uri="{9D8B030D-6E8A-4147-A177-3AD203B41FA5}">
                      <a16:colId xmlns:a16="http://schemas.microsoft.com/office/drawing/2014/main" val="20000"/>
                    </a:ext>
                  </a:extLst>
                </a:gridCol>
                <a:gridCol w="1784111">
                  <a:extLst>
                    <a:ext uri="{9D8B030D-6E8A-4147-A177-3AD203B41FA5}">
                      <a16:colId xmlns:a16="http://schemas.microsoft.com/office/drawing/2014/main" val="20001"/>
                    </a:ext>
                  </a:extLst>
                </a:gridCol>
                <a:gridCol w="1784111">
                  <a:extLst>
                    <a:ext uri="{9D8B030D-6E8A-4147-A177-3AD203B41FA5}">
                      <a16:colId xmlns:a16="http://schemas.microsoft.com/office/drawing/2014/main" val="1488391000"/>
                    </a:ext>
                  </a:extLst>
                </a:gridCol>
                <a:gridCol w="4506072">
                  <a:extLst>
                    <a:ext uri="{9D8B030D-6E8A-4147-A177-3AD203B41FA5}">
                      <a16:colId xmlns:a16="http://schemas.microsoft.com/office/drawing/2014/main" val="20003"/>
                    </a:ext>
                  </a:extLst>
                </a:gridCol>
              </a:tblGrid>
              <a:tr h="556812">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31838" indent="-188913"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ARDATZ ESTRATEGIKOA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cap="none" normalizeH="0" baseline="0" dirty="0">
                          <a:ln>
                            <a:noFill/>
                          </a:ln>
                          <a:solidFill>
                            <a:schemeClr val="bg1"/>
                          </a:solidFill>
                          <a:effectLst/>
                          <a:latin typeface="+mn-lt"/>
                        </a:rPr>
                        <a:t>HELBURU ESTRATEGIKOAK</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p>
                      <a:pPr marL="0" marR="0" lvl="0" indent="0"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defRPr/>
                      </a:pPr>
                      <a:r>
                        <a:rPr kumimoji="0" lang="eu-ES" altLang="es-ES" sz="1400" b="1" i="0" u="none" strike="noStrike" cap="none" normalizeH="0" baseline="0" dirty="0">
                          <a:ln>
                            <a:noFill/>
                          </a:ln>
                          <a:solidFill>
                            <a:schemeClr val="bg1"/>
                          </a:solidFill>
                          <a:effectLst/>
                          <a:latin typeface="+mn-lt"/>
                        </a:rPr>
                        <a:t>XEDEA / ADIERAZLEA</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tc>
                  <a:txBody>
                    <a:bodyPr/>
                    <a:lstStyle>
                      <a:lvl1pPr marL="363538" indent="-363538" defTabSz="955675">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55675">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55675">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LAN ILDOAK</a:t>
                      </a:r>
                    </a:p>
                    <a:p>
                      <a:pPr marL="363538" marR="0" lvl="0" indent="-363538" algn="l" defTabSz="955675" rtl="0" eaLnBrk="0" fontAlgn="base" latinLnBrk="0" hangingPunct="0">
                        <a:lnSpc>
                          <a:spcPct val="100000"/>
                        </a:lnSpc>
                        <a:spcBef>
                          <a:spcPct val="20000"/>
                        </a:spcBef>
                        <a:spcAft>
                          <a:spcPct val="0"/>
                        </a:spcAft>
                        <a:buClr>
                          <a:srgbClr val="333399"/>
                        </a:buClr>
                        <a:buSzTx/>
                        <a:buFont typeface="Wingdings" panose="05000000000000000000" pitchFamily="2" charset="2"/>
                        <a:buNone/>
                        <a:tabLst/>
                      </a:pPr>
                      <a:r>
                        <a:rPr kumimoji="0" lang="eu-ES" altLang="es-ES" sz="1400" b="1" i="0" u="none" strike="noStrike" kern="1200" cap="none" normalizeH="0" baseline="0" dirty="0">
                          <a:ln>
                            <a:noFill/>
                          </a:ln>
                          <a:solidFill>
                            <a:schemeClr val="bg1"/>
                          </a:solidFill>
                          <a:effectLst/>
                          <a:latin typeface="Calibri" panose="020F0502020204030204" pitchFamily="34" charset="0"/>
                          <a:ea typeface="+mn-ea"/>
                          <a:cs typeface="+mn-cs"/>
                        </a:rPr>
                        <a:t>PROIEKTUAK</a:t>
                      </a:r>
                      <a:endParaRPr kumimoji="0" lang="eu-ES" altLang="es-ES" sz="1400" b="1" i="0" u="none" strike="noStrike" cap="none" normalizeH="0" baseline="0" dirty="0">
                        <a:ln>
                          <a:noFill/>
                        </a:ln>
                        <a:solidFill>
                          <a:schemeClr val="bg1"/>
                        </a:solidFill>
                        <a:effectLst/>
                        <a:latin typeface="+mn-lt"/>
                      </a:endParaRP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thickThin"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10253F"/>
                    </a:solidFill>
                  </a:tcPr>
                </a:tc>
                <a:extLst>
                  <a:ext uri="{0D108BD9-81ED-4DB2-BD59-A6C34878D82A}">
                    <a16:rowId xmlns:a16="http://schemas.microsoft.com/office/drawing/2014/main" val="10000"/>
                  </a:ext>
                </a:extLst>
              </a:tr>
              <a:tr h="1580940">
                <a:tc>
                  <a:txBody>
                    <a:body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5.- TEKNOLOGIA</a:t>
                      </a:r>
                    </a:p>
                    <a:p>
                      <a:pPr marL="0" marR="0" lvl="0" indent="0" algn="l" defTabSz="842963" rtl="0" eaLnBrk="1" fontAlgn="base" latinLnBrk="0" hangingPunct="1">
                        <a:lnSpc>
                          <a:spcPct val="100000"/>
                        </a:lnSpc>
                        <a:spcBef>
                          <a:spcPct val="0"/>
                        </a:spcBef>
                        <a:spcAft>
                          <a:spcPct val="0"/>
                        </a:spcAft>
                        <a:buClrTx/>
                        <a:buSzTx/>
                        <a:buFontTx/>
                        <a:buNone/>
                        <a:tabLst/>
                      </a:pPr>
                      <a:endPar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endParaRP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defTabSz="842963">
                        <a:spcBef>
                          <a:spcPct val="20000"/>
                        </a:spcBef>
                        <a:buFont typeface="Arial" panose="020B0604020202020204" pitchFamily="34" charset="0"/>
                        <a:defRPr sz="25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1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ct val="0"/>
                        </a:spcBef>
                        <a:spcAft>
                          <a:spcPct val="0"/>
                        </a:spcAft>
                        <a:buClrTx/>
                        <a:buSzTx/>
                        <a:buFontTx/>
                        <a:buNone/>
                        <a:tabLst/>
                        <a:defRPr/>
                      </a:pPr>
                      <a:r>
                        <a:rPr kumimoji="0" lang="eu-ES" altLang="eu-ES" sz="1400" b="1" i="0" u="none" strike="noStrike" kern="1200" cap="none" normalizeH="0" baseline="0" noProof="0" dirty="0">
                          <a:ln>
                            <a:noFill/>
                          </a:ln>
                          <a:solidFill>
                            <a:schemeClr val="tx1"/>
                          </a:solidFill>
                          <a:effectLst/>
                          <a:latin typeface="Calibri" panose="020F0502020204030204" pitchFamily="34" charset="0"/>
                          <a:ea typeface="+mn-ea"/>
                          <a:cs typeface="+mn-cs"/>
                        </a:rPr>
                        <a:t>18.- Teknologia berriek </a:t>
                      </a:r>
                      <a:r>
                        <a:rPr kumimoji="0" lang="eu-ES" altLang="eu-ES" sz="1400" b="0" i="0" u="none" strike="noStrike" kern="1200" cap="none" normalizeH="0" baseline="0" noProof="0" dirty="0">
                          <a:ln>
                            <a:noFill/>
                          </a:ln>
                          <a:solidFill>
                            <a:schemeClr val="tx1"/>
                          </a:solidFill>
                          <a:effectLst/>
                          <a:latin typeface="Calibri" panose="020F0502020204030204" pitchFamily="34" charset="0"/>
                          <a:ea typeface="+mn-ea"/>
                          <a:cs typeface="+mn-cs"/>
                        </a:rPr>
                        <a:t>eskaintzen dituzten aukerak ezagutarazi (administrazio publikoei, aholkularitzei…)</a:t>
                      </a:r>
                    </a:p>
                  </a:txBody>
                  <a:tcPr marL="87446" marR="87446" marT="43710" marB="43710" anchor="ctr"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Antolaturiko saio kopurua</a:t>
                      </a:r>
                    </a:p>
                    <a:p>
                      <a:pPr marL="285750" marR="0" lvl="0" indent="-285750" algn="l" defTabSz="842963" rtl="0" eaLnBrk="1" fontAlgn="base" latinLnBrk="0" hangingPunct="1">
                        <a:lnSpc>
                          <a:spcPct val="100000"/>
                        </a:lnSpc>
                        <a:spcBef>
                          <a:spcPct val="0"/>
                        </a:spcBef>
                        <a:spcAft>
                          <a:spcPct val="0"/>
                        </a:spcAft>
                        <a:buClrTx/>
                        <a:buSzTx/>
                        <a:buFontTx/>
                        <a:buChar char="-"/>
                        <a:tabLst/>
                      </a:pPr>
                      <a:r>
                        <a:rPr kumimoji="0" lang="eu-ES" altLang="eu-ES" sz="1400" b="0" i="0" u="none" strike="noStrike" cap="none" normalizeH="0" baseline="0" noProof="0" dirty="0">
                          <a:ln>
                            <a:noFill/>
                          </a:ln>
                          <a:solidFill>
                            <a:schemeClr val="tx1"/>
                          </a:solidFill>
                          <a:effectLst/>
                          <a:latin typeface="+mn-lt"/>
                        </a:rPr>
                        <a:t>Saioetara bertaraturiko pertsona kop.</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476250" indent="-476250" defTabSz="955675">
                        <a:spcBef>
                          <a:spcPct val="20000"/>
                        </a:spcBef>
                        <a:buFont typeface="Arial" panose="020B0604020202020204" pitchFamily="34" charset="0"/>
                        <a:defRPr sz="2500">
                          <a:solidFill>
                            <a:schemeClr val="tx1"/>
                          </a:solidFill>
                          <a:latin typeface="Calibri" panose="020F0502020204030204" pitchFamily="34" charset="0"/>
                        </a:defRPr>
                      </a:lvl1pPr>
                      <a:lvl2pPr marL="857250" indent="-400050" defTabSz="955675">
                        <a:spcBef>
                          <a:spcPct val="20000"/>
                        </a:spcBef>
                        <a:buFont typeface="Arial" panose="020B0604020202020204" pitchFamily="34" charset="0"/>
                        <a:defRPr sz="2100">
                          <a:solidFill>
                            <a:schemeClr val="tx1"/>
                          </a:solidFill>
                          <a:latin typeface="Calibri" panose="020F0502020204030204" pitchFamily="34" charset="0"/>
                        </a:defRPr>
                      </a:lvl2pPr>
                      <a:lvl3pPr marL="1295400" indent="-381000" defTabSz="955675">
                        <a:spcBef>
                          <a:spcPct val="20000"/>
                        </a:spcBef>
                        <a:buFont typeface="Arial" panose="020B0604020202020204" pitchFamily="34" charset="0"/>
                        <a:defRPr sz="2000">
                          <a:solidFill>
                            <a:schemeClr val="tx1"/>
                          </a:solidFill>
                          <a:latin typeface="Calibri" panose="020F0502020204030204" pitchFamily="34" charset="0"/>
                        </a:defRPr>
                      </a:lvl3pPr>
                      <a:lvl4pPr marL="1714500" indent="-342900" defTabSz="955675">
                        <a:spcBef>
                          <a:spcPct val="20000"/>
                        </a:spcBef>
                        <a:buFont typeface="Arial" panose="020B0604020202020204" pitchFamily="34" charset="0"/>
                        <a:defRPr>
                          <a:solidFill>
                            <a:schemeClr val="tx1"/>
                          </a:solidFill>
                          <a:latin typeface="Calibri" panose="020F0502020204030204" pitchFamily="34" charset="0"/>
                        </a:defRPr>
                      </a:lvl4pPr>
                      <a:lvl5pPr marL="2171700" indent="-342900" defTabSz="955675">
                        <a:spcBef>
                          <a:spcPct val="20000"/>
                        </a:spcBef>
                        <a:buFont typeface="Arial" panose="020B0604020202020204" pitchFamily="34" charset="0"/>
                        <a:defRPr>
                          <a:solidFill>
                            <a:schemeClr val="tx1"/>
                          </a:solidFill>
                          <a:latin typeface="Calibri" panose="020F0502020204030204" pitchFamily="34" charset="0"/>
                        </a:defRPr>
                      </a:lvl5pPr>
                      <a:lvl6pPr marL="26289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30861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5433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4000500" indent="-342900" defTabSz="955675"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55675" rtl="0" eaLnBrk="0" fontAlgn="base" latinLnBrk="0" hangingPunct="0">
                        <a:lnSpc>
                          <a:spcPct val="100000"/>
                        </a:lnSpc>
                        <a:spcBef>
                          <a:spcPct val="20000"/>
                        </a:spcBef>
                        <a:spcAft>
                          <a:spcPct val="0"/>
                        </a:spcAft>
                        <a:buClrTx/>
                        <a:buSzTx/>
                        <a:buFont typeface="Calibri" panose="020F0502020204030204" pitchFamily="34" charset="0"/>
                        <a:buNone/>
                        <a:tabLst/>
                      </a:pPr>
                      <a:r>
                        <a:rPr kumimoji="0" lang="eu-ES" altLang="es-ES" sz="1400" b="1" i="0" u="none" strike="noStrike" kern="1200" cap="none" normalizeH="0" baseline="0" noProof="0" dirty="0">
                          <a:ln>
                            <a:noFill/>
                          </a:ln>
                          <a:solidFill>
                            <a:schemeClr val="tx1"/>
                          </a:solidFill>
                          <a:effectLst/>
                          <a:latin typeface="Calibri" panose="020F0502020204030204" pitchFamily="34" charset="0"/>
                          <a:ea typeface="+mn-ea"/>
                          <a:cs typeface="+mn-cs"/>
                        </a:rPr>
                        <a:t>PARTE-HARTZE PROZESUAK ABERASTEKO TRESNA TEKNOLOGIKOEN INGURUKO INFORMAZIO/FORMAZIO SAIOAK</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endParaRPr kumimoji="0" lang="eu-ES" altLang="es-ES" sz="1400" b="0" i="0" u="none" strike="noStrike" kern="1200" cap="none" normalizeH="0" baseline="0" noProof="0" dirty="0">
                        <a:ln>
                          <a:noFill/>
                        </a:ln>
                        <a:solidFill>
                          <a:schemeClr val="accent6"/>
                        </a:solidFill>
                        <a:effectLst/>
                        <a:latin typeface="Calibri" panose="020F0502020204030204" pitchFamily="34" charset="0"/>
                        <a:ea typeface="+mn-ea"/>
                        <a:cs typeface="+mn-cs"/>
                      </a:endParaRP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Barnetegi teknologikoak antolatu.</a:t>
                      </a:r>
                    </a:p>
                    <a:p>
                      <a:pPr marL="271463" marR="0" lvl="0" indent="-271463" algn="l" defTabSz="955675" rtl="0" eaLnBrk="0" fontAlgn="base" latinLnBrk="0" hangingPunct="0">
                        <a:lnSpc>
                          <a:spcPct val="100000"/>
                        </a:lnSpc>
                        <a:spcBef>
                          <a:spcPct val="20000"/>
                        </a:spcBef>
                        <a:spcAft>
                          <a:spcPct val="0"/>
                        </a:spcAft>
                        <a:buClrTx/>
                        <a:buSzTx/>
                        <a:buFont typeface="Calibri" panose="020F0502020204030204" pitchFamily="34" charset="0"/>
                        <a:buAutoNum type="arabicPeriod"/>
                        <a:tabLst/>
                      </a:pPr>
                      <a:r>
                        <a:rPr kumimoji="0" lang="eu-ES" altLang="es-ES" sz="1400" b="0" i="0" u="none" strike="noStrike" kern="1200" cap="none" normalizeH="0" baseline="0" noProof="0" dirty="0">
                          <a:ln>
                            <a:noFill/>
                          </a:ln>
                          <a:solidFill>
                            <a:schemeClr val="tx1"/>
                          </a:solidFill>
                          <a:effectLst/>
                          <a:latin typeface="Calibri" panose="020F0502020204030204" pitchFamily="34" charset="0"/>
                          <a:ea typeface="+mn-ea"/>
                          <a:cs typeface="+mn-cs"/>
                        </a:rPr>
                        <a:t>Zaintza teknologikoa egin</a:t>
                      </a:r>
                    </a:p>
                  </a:txBody>
                  <a:tcPr marL="87446" marR="87446" marT="43710" marB="43710" horzOverflow="overflow">
                    <a:lnL w="12700" cap="flat" cmpd="thickThin" algn="ctr">
                      <a:solidFill>
                        <a:srgbClr val="003399"/>
                      </a:solidFill>
                      <a:prstDash val="solid"/>
                      <a:round/>
                      <a:headEnd type="none" w="med" len="med"/>
                      <a:tailEnd type="none" w="med" len="med"/>
                    </a:lnL>
                    <a:lnR w="12700" cap="flat" cmpd="thickThin"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7993848"/>
                  </a:ext>
                </a:extLst>
              </a:tr>
            </a:tbl>
          </a:graphicData>
        </a:graphic>
      </p:graphicFrame>
      <p:sp>
        <p:nvSpPr>
          <p:cNvPr id="5" name="Rectangle 154"/>
          <p:cNvSpPr>
            <a:spLocks noChangeArrowheads="1"/>
          </p:cNvSpPr>
          <p:nvPr/>
        </p:nvSpPr>
        <p:spPr bwMode="auto">
          <a:xfrm>
            <a:off x="0" y="55755"/>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205740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Helburuak, lan ildoak eta proiektu nagusiak</a:t>
            </a:r>
          </a:p>
        </p:txBody>
      </p:sp>
    </p:spTree>
    <p:extLst>
      <p:ext uri="{BB962C8B-B14F-4D97-AF65-F5344CB8AC3E}">
        <p14:creationId xmlns:p14="http://schemas.microsoft.com/office/powerpoint/2010/main" val="54339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4 Pentágono"/>
          <p:cNvSpPr/>
          <p:nvPr/>
        </p:nvSpPr>
        <p:spPr>
          <a:xfrm>
            <a:off x="914400" y="1367572"/>
            <a:ext cx="2105327" cy="682906"/>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u-ES" sz="1200" b="1" dirty="0">
                <a:solidFill>
                  <a:schemeClr val="tx1"/>
                </a:solidFill>
              </a:rPr>
              <a:t>0.- GFA KUDEAKETA PLAN ESTRATEGIKOA 2015-2019 AZTERTU</a:t>
            </a:r>
          </a:p>
        </p:txBody>
      </p:sp>
      <p:sp>
        <p:nvSpPr>
          <p:cNvPr id="103" name="4 Pentágono"/>
          <p:cNvSpPr/>
          <p:nvPr/>
        </p:nvSpPr>
        <p:spPr>
          <a:xfrm>
            <a:off x="3157538" y="1367572"/>
            <a:ext cx="5215356" cy="682906"/>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u-ES" sz="1200" b="1" dirty="0">
                <a:solidFill>
                  <a:schemeClr val="tx1"/>
                </a:solidFill>
              </a:rPr>
              <a:t>1.- PARTAIDETZAKO MARKO ESTRATEGIKOA</a:t>
            </a:r>
          </a:p>
        </p:txBody>
      </p:sp>
      <p:grpSp>
        <p:nvGrpSpPr>
          <p:cNvPr id="104" name="Grupo 2"/>
          <p:cNvGrpSpPr>
            <a:grpSpLocks/>
          </p:cNvGrpSpPr>
          <p:nvPr/>
        </p:nvGrpSpPr>
        <p:grpSpPr bwMode="auto">
          <a:xfrm>
            <a:off x="3135313" y="1995058"/>
            <a:ext cx="5237581" cy="863287"/>
            <a:chOff x="1403648" y="1584177"/>
            <a:chExt cx="3918605" cy="620687"/>
          </a:xfrm>
        </p:grpSpPr>
        <p:sp>
          <p:nvSpPr>
            <p:cNvPr id="105"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31825" indent="-7938" defTabSz="457200" eaLnBrk="1" fontAlgn="auto" hangingPunct="1">
                <a:spcBef>
                  <a:spcPts val="0"/>
                </a:spcBef>
                <a:spcAft>
                  <a:spcPts val="0"/>
                </a:spcAft>
                <a:defRPr/>
              </a:pPr>
              <a:r>
                <a:rPr lang="eu-ES" sz="1200" kern="0" dirty="0">
                  <a:solidFill>
                    <a:prstClr val="white"/>
                  </a:solidFill>
                  <a:latin typeface="+mn-lt"/>
                  <a:cs typeface="Arial"/>
                </a:rPr>
                <a:t>1.1.- DIAGNOSTIKOA: GAUR EGUNGO EGOERAREN AZTERKETA</a:t>
              </a:r>
            </a:p>
          </p:txBody>
        </p:sp>
        <p:pic>
          <p:nvPicPr>
            <p:cNvPr id="106"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 name="Grupo 2"/>
          <p:cNvGrpSpPr>
            <a:grpSpLocks/>
          </p:cNvGrpSpPr>
          <p:nvPr/>
        </p:nvGrpSpPr>
        <p:grpSpPr bwMode="auto">
          <a:xfrm>
            <a:off x="3135308" y="2784773"/>
            <a:ext cx="5237581" cy="863287"/>
            <a:chOff x="1403648" y="1584177"/>
            <a:chExt cx="3918605" cy="620687"/>
          </a:xfrm>
        </p:grpSpPr>
        <p:sp>
          <p:nvSpPr>
            <p:cNvPr id="125"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31825" indent="-7938" defTabSz="457200" eaLnBrk="1" fontAlgn="auto" hangingPunct="1">
                <a:spcBef>
                  <a:spcPts val="0"/>
                </a:spcBef>
                <a:spcAft>
                  <a:spcPts val="0"/>
                </a:spcAft>
                <a:defRPr/>
              </a:pPr>
              <a:r>
                <a:rPr lang="eu-ES" sz="1200" kern="0" dirty="0">
                  <a:solidFill>
                    <a:prstClr val="white"/>
                  </a:solidFill>
                  <a:latin typeface="+mn-lt"/>
                  <a:cs typeface="Arial"/>
                </a:rPr>
                <a:t>1.2.- DIAGNOSTIKOA: TESTUINGURUA AZTERTU ETA INTERES TALDEAK  DEFINITU</a:t>
              </a:r>
            </a:p>
          </p:txBody>
        </p:sp>
        <p:pic>
          <p:nvPicPr>
            <p:cNvPr id="126"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Grupo 2"/>
          <p:cNvGrpSpPr>
            <a:grpSpLocks/>
          </p:cNvGrpSpPr>
          <p:nvPr/>
        </p:nvGrpSpPr>
        <p:grpSpPr bwMode="auto">
          <a:xfrm>
            <a:off x="3135305" y="3574487"/>
            <a:ext cx="5237581" cy="863287"/>
            <a:chOff x="1403648" y="1584177"/>
            <a:chExt cx="3918605" cy="620687"/>
          </a:xfrm>
        </p:grpSpPr>
        <p:sp>
          <p:nvSpPr>
            <p:cNvPr id="128"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31825" indent="-7938" defTabSz="457200" eaLnBrk="1" fontAlgn="auto" hangingPunct="1">
                <a:spcBef>
                  <a:spcPts val="0"/>
                </a:spcBef>
                <a:spcAft>
                  <a:spcPts val="0"/>
                </a:spcAft>
                <a:defRPr/>
              </a:pPr>
              <a:r>
                <a:rPr lang="eu-ES" sz="1200" kern="0" dirty="0">
                  <a:solidFill>
                    <a:prstClr val="white"/>
                  </a:solidFill>
                  <a:latin typeface="+mn-lt"/>
                  <a:cs typeface="Arial"/>
                </a:rPr>
                <a:t>1.3.- INTERES TALDEEN EKARPENAK JASO</a:t>
              </a:r>
            </a:p>
          </p:txBody>
        </p:sp>
        <p:pic>
          <p:nvPicPr>
            <p:cNvPr id="129"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Grupo 2"/>
          <p:cNvGrpSpPr>
            <a:grpSpLocks/>
          </p:cNvGrpSpPr>
          <p:nvPr/>
        </p:nvGrpSpPr>
        <p:grpSpPr bwMode="auto">
          <a:xfrm>
            <a:off x="3135301" y="4364204"/>
            <a:ext cx="5237581" cy="863287"/>
            <a:chOff x="1403648" y="1584177"/>
            <a:chExt cx="3918605" cy="620687"/>
          </a:xfrm>
        </p:grpSpPr>
        <p:sp>
          <p:nvSpPr>
            <p:cNvPr id="131"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31825" indent="-7938" defTabSz="457200" eaLnBrk="1" fontAlgn="auto" hangingPunct="1">
                <a:spcBef>
                  <a:spcPts val="0"/>
                </a:spcBef>
                <a:spcAft>
                  <a:spcPts val="0"/>
                </a:spcAft>
                <a:defRPr/>
              </a:pPr>
              <a:r>
                <a:rPr lang="eu-ES" sz="1200" kern="0" dirty="0">
                  <a:solidFill>
                    <a:prstClr val="white"/>
                  </a:solidFill>
                  <a:latin typeface="+mn-lt"/>
                  <a:cs typeface="Arial"/>
                </a:rPr>
                <a:t>1.4.- AMIA</a:t>
              </a:r>
            </a:p>
          </p:txBody>
        </p:sp>
        <p:pic>
          <p:nvPicPr>
            <p:cNvPr id="132"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 name="Grupo 2"/>
          <p:cNvGrpSpPr>
            <a:grpSpLocks/>
          </p:cNvGrpSpPr>
          <p:nvPr/>
        </p:nvGrpSpPr>
        <p:grpSpPr bwMode="auto">
          <a:xfrm>
            <a:off x="3135297" y="5153913"/>
            <a:ext cx="5237581" cy="863287"/>
            <a:chOff x="1403648" y="1584177"/>
            <a:chExt cx="3918605" cy="620687"/>
          </a:xfrm>
        </p:grpSpPr>
        <p:sp>
          <p:nvSpPr>
            <p:cNvPr id="134"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23888" defTabSz="457200" eaLnBrk="1" fontAlgn="auto" hangingPunct="1">
                <a:spcBef>
                  <a:spcPts val="0"/>
                </a:spcBef>
                <a:spcAft>
                  <a:spcPts val="0"/>
                </a:spcAft>
                <a:defRPr/>
              </a:pPr>
              <a:r>
                <a:rPr lang="eu-ES" sz="1200" kern="0" dirty="0">
                  <a:solidFill>
                    <a:prstClr val="white"/>
                  </a:solidFill>
                  <a:latin typeface="+mn-lt"/>
                  <a:cs typeface="Arial"/>
                </a:rPr>
                <a:t>1.5.- FORMULAZIO ESTRATEGIKOA: HELBURUAK, ADIERAZLEAK-XEDEAK ETA JARDUERAK DEFINITU</a:t>
              </a:r>
            </a:p>
          </p:txBody>
        </p:sp>
        <p:pic>
          <p:nvPicPr>
            <p:cNvPr id="135"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6" name="Grupo 2"/>
          <p:cNvGrpSpPr>
            <a:grpSpLocks/>
          </p:cNvGrpSpPr>
          <p:nvPr/>
        </p:nvGrpSpPr>
        <p:grpSpPr bwMode="auto">
          <a:xfrm>
            <a:off x="3135294" y="5929767"/>
            <a:ext cx="5237581" cy="863287"/>
            <a:chOff x="1403648" y="1584177"/>
            <a:chExt cx="3918605" cy="620687"/>
          </a:xfrm>
        </p:grpSpPr>
        <p:sp>
          <p:nvSpPr>
            <p:cNvPr id="137" name="62 Rectángulo"/>
            <p:cNvSpPr/>
            <p:nvPr/>
          </p:nvSpPr>
          <p:spPr bwMode="auto">
            <a:xfrm>
              <a:off x="1429714" y="1661197"/>
              <a:ext cx="3892539" cy="501959"/>
            </a:xfrm>
            <a:prstGeom prst="rect">
              <a:avLst/>
            </a:prstGeom>
            <a:solidFill>
              <a:srgbClr val="002060"/>
            </a:solidFill>
            <a:ln w="9525" cap="flat" cmpd="sng" algn="ctr">
              <a:noFill/>
              <a:prstDash val="solid"/>
            </a:ln>
            <a:effectLst/>
            <a:scene3d>
              <a:camera prst="orthographicFront">
                <a:rot lat="0" lon="0" rev="0"/>
              </a:camera>
              <a:lightRig rig="flat" dir="tl">
                <a:rot lat="0" lon="0" rev="6360000"/>
              </a:lightRig>
            </a:scene3d>
            <a:sp3d prstMaterial="flat"/>
          </p:spPr>
          <p:txBody>
            <a:bodyPr anchor="ctr"/>
            <a:lstStyle/>
            <a:p>
              <a:pPr marL="631825" indent="-7938" defTabSz="457200" eaLnBrk="1" fontAlgn="auto" hangingPunct="1">
                <a:spcBef>
                  <a:spcPts val="0"/>
                </a:spcBef>
                <a:spcAft>
                  <a:spcPts val="0"/>
                </a:spcAft>
                <a:defRPr/>
              </a:pPr>
              <a:r>
                <a:rPr lang="eu-ES" sz="1200" kern="0" dirty="0">
                  <a:solidFill>
                    <a:prstClr val="white"/>
                  </a:solidFill>
                  <a:latin typeface="+mn-lt"/>
                  <a:cs typeface="Arial"/>
                </a:rPr>
                <a:t>1.6.- MARKO ESTRATEGIKOAREN ONARPENA</a:t>
              </a:r>
            </a:p>
          </p:txBody>
        </p:sp>
        <p:pic>
          <p:nvPicPr>
            <p:cNvPr id="138" name="Picture 8" descr="C:\mkt\descargas\Iconos\estrate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84177"/>
              <a:ext cx="463948"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4" name="Group 60"/>
          <p:cNvGraphicFramePr>
            <a:graphicFrameLocks noGrp="1"/>
          </p:cNvGraphicFramePr>
          <p:nvPr>
            <p:extLst>
              <p:ext uri="{D42A27DB-BD31-4B8C-83A1-F6EECF244321}">
                <p14:modId xmlns:p14="http://schemas.microsoft.com/office/powerpoint/2010/main" val="271582937"/>
              </p:ext>
            </p:extLst>
          </p:nvPr>
        </p:nvGraphicFramePr>
        <p:xfrm>
          <a:off x="288925" y="763588"/>
          <a:ext cx="9402763" cy="366712"/>
        </p:xfrm>
        <a:graphic>
          <a:graphicData uri="http://schemas.openxmlformats.org/drawingml/2006/table">
            <a:tbl>
              <a:tblPr/>
              <a:tblGrid>
                <a:gridCol w="9402763">
                  <a:extLst>
                    <a:ext uri="{9D8B030D-6E8A-4147-A177-3AD203B41FA5}">
                      <a16:colId xmlns:a16="http://schemas.microsoft.com/office/drawing/2014/main" val="20000"/>
                    </a:ext>
                  </a:extLst>
                </a:gridCol>
              </a:tblGrid>
              <a:tr h="366712">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noProof="0" dirty="0">
                          <a:ln>
                            <a:noFill/>
                          </a:ln>
                          <a:solidFill>
                            <a:schemeClr val="bg1"/>
                          </a:solidFill>
                          <a:effectLst/>
                          <a:latin typeface="Arial" panose="020B0604020202020204" pitchFamily="34" charset="0"/>
                        </a:rPr>
                        <a:t>Lanaren antolaketa, metodologia</a:t>
                      </a:r>
                    </a:p>
                  </a:txBody>
                  <a:tcPr marT="45839" marB="45839" anchor="ctr" horzOverflow="overflow">
                    <a:lnL cap="flat">
                      <a:noFill/>
                    </a:lnL>
                    <a:lnR cap="flat">
                      <a:noFill/>
                    </a:lnR>
                    <a:lnT cap="flat">
                      <a:noFill/>
                    </a:lnT>
                    <a:lnB cap="flat">
                      <a:noFill/>
                    </a:lnB>
                    <a:lnTlToBr>
                      <a:noFill/>
                    </a:lnTlToBr>
                    <a:lnBlToTr>
                      <a:noFill/>
                    </a:lnBlToTr>
                    <a:solidFill>
                      <a:schemeClr val="tx2"/>
                    </a:solidFill>
                  </a:tcPr>
                </a:tc>
                <a:extLst>
                  <a:ext uri="{0D108BD9-81ED-4DB2-BD59-A6C34878D82A}">
                    <a16:rowId xmlns:a16="http://schemas.microsoft.com/office/drawing/2014/main" val="10000"/>
                  </a:ext>
                </a:extLst>
              </a:tr>
            </a:tbl>
          </a:graphicData>
        </a:graphic>
      </p:graphicFrame>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25" y="785813"/>
            <a:ext cx="26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0" y="69056"/>
            <a:ext cx="8077200"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Testuingurua eta lanaren antolaketa</a:t>
            </a:r>
          </a:p>
        </p:txBody>
      </p:sp>
    </p:spTree>
    <p:extLst>
      <p:ext uri="{BB962C8B-B14F-4D97-AF65-F5344CB8AC3E}">
        <p14:creationId xmlns:p14="http://schemas.microsoft.com/office/powerpoint/2010/main" val="390167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56"/>
          <p:cNvSpPr>
            <a:spLocks noChangeArrowheads="1"/>
          </p:cNvSpPr>
          <p:nvPr/>
        </p:nvSpPr>
        <p:spPr bwMode="auto">
          <a:xfrm>
            <a:off x="1262831" y="3658428"/>
            <a:ext cx="8241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indent="0"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HERRITARREN PARTAIDETZA: </a:t>
            </a:r>
          </a:p>
          <a:p>
            <a:pPr marL="0" indent="0"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GFAko Estrategiaren oinarrizko mugarri bat</a:t>
            </a:r>
          </a:p>
        </p:txBody>
      </p:sp>
    </p:spTree>
    <p:extLst>
      <p:ext uri="{BB962C8B-B14F-4D97-AF65-F5344CB8AC3E}">
        <p14:creationId xmlns:p14="http://schemas.microsoft.com/office/powerpoint/2010/main" val="103354650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8"/>
          <p:cNvSpPr>
            <a:spLocks noChangeArrowheads="1"/>
          </p:cNvSpPr>
          <p:nvPr/>
        </p:nvSpPr>
        <p:spPr bwMode="auto">
          <a:xfrm>
            <a:off x="225329" y="1047969"/>
            <a:ext cx="9393238" cy="1247137"/>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just">
              <a:spcBef>
                <a:spcPts val="600"/>
              </a:spcBef>
              <a:spcAft>
                <a:spcPts val="0"/>
              </a:spcAft>
              <a:buClr>
                <a:srgbClr val="003399"/>
              </a:buClr>
              <a:defRPr/>
            </a:pPr>
            <a:r>
              <a:rPr lang="eu-ES" dirty="0">
                <a:latin typeface="+mn-lt"/>
              </a:rPr>
              <a:t>GFAren 2015-2019 </a:t>
            </a:r>
            <a:r>
              <a:rPr lang="eu-ES" dirty="0" err="1">
                <a:latin typeface="+mn-lt"/>
              </a:rPr>
              <a:t>KPEan</a:t>
            </a:r>
            <a:r>
              <a:rPr lang="eu-ES" dirty="0">
                <a:latin typeface="+mn-lt"/>
              </a:rPr>
              <a:t> jasotzen da Gipuzkoaren bost helburu estrategikoetako bat dela “</a:t>
            </a:r>
            <a:r>
              <a:rPr lang="eu-ES" b="1" dirty="0">
                <a:latin typeface="+mn-lt"/>
              </a:rPr>
              <a:t>Gipuzkoako gobernua atzera asmatzea</a:t>
            </a:r>
            <a:r>
              <a:rPr lang="eu-ES" dirty="0">
                <a:latin typeface="+mn-lt"/>
              </a:rPr>
              <a:t>”. Hori lortzeko proiektu estrategikoa “</a:t>
            </a:r>
            <a:r>
              <a:rPr lang="eu-ES" b="1" dirty="0">
                <a:latin typeface="+mn-lt"/>
              </a:rPr>
              <a:t>Gobernantza Onaren Estrategia abian jartzea</a:t>
            </a:r>
            <a:r>
              <a:rPr lang="eu-ES" dirty="0">
                <a:latin typeface="+mn-lt"/>
              </a:rPr>
              <a:t>” da. Estrategia hori garatu eta helburua lortzeko, GFAk honako helburu orokor hau du bere gain: “</a:t>
            </a:r>
            <a:r>
              <a:rPr lang="eu-ES" b="1" dirty="0">
                <a:latin typeface="+mn-lt"/>
              </a:rPr>
              <a:t>Herritarrekiko harreman irekia finkatzea, eta parte hartzeko eta komunikatzeko bide berriak irekitzea</a:t>
            </a:r>
            <a:r>
              <a:rPr lang="eu-ES" dirty="0">
                <a:latin typeface="+mn-lt"/>
              </a:rPr>
              <a:t>.”</a:t>
            </a:r>
          </a:p>
          <a:p>
            <a:pPr algn="just">
              <a:spcBef>
                <a:spcPts val="600"/>
              </a:spcBef>
              <a:spcAft>
                <a:spcPts val="0"/>
              </a:spcAft>
              <a:buClr>
                <a:srgbClr val="003399"/>
              </a:buClr>
              <a:defRPr/>
            </a:pPr>
            <a:endParaRPr lang="eu-ES" dirty="0">
              <a:latin typeface="+mn-lt"/>
            </a:endParaRPr>
          </a:p>
        </p:txBody>
      </p:sp>
      <p:pic>
        <p:nvPicPr>
          <p:cNvPr id="2" name="Imagen 1"/>
          <p:cNvPicPr>
            <a:picLocks noChangeAspect="1"/>
          </p:cNvPicPr>
          <p:nvPr/>
        </p:nvPicPr>
        <p:blipFill>
          <a:blip r:embed="rId3"/>
          <a:stretch>
            <a:fillRect/>
          </a:stretch>
        </p:blipFill>
        <p:spPr>
          <a:xfrm>
            <a:off x="253903" y="2641585"/>
            <a:ext cx="3242830" cy="3435202"/>
          </a:xfrm>
          <a:prstGeom prst="rect">
            <a:avLst/>
          </a:prstGeom>
        </p:spPr>
      </p:pic>
      <p:sp>
        <p:nvSpPr>
          <p:cNvPr id="3" name="Flecha derecha 2"/>
          <p:cNvSpPr/>
          <p:nvPr/>
        </p:nvSpPr>
        <p:spPr>
          <a:xfrm>
            <a:off x="3404407" y="5029082"/>
            <a:ext cx="253193" cy="728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pic>
        <p:nvPicPr>
          <p:cNvPr id="4" name="Imagen 3"/>
          <p:cNvPicPr>
            <a:picLocks noChangeAspect="1"/>
          </p:cNvPicPr>
          <p:nvPr/>
        </p:nvPicPr>
        <p:blipFill>
          <a:blip r:embed="rId4"/>
          <a:stretch>
            <a:fillRect/>
          </a:stretch>
        </p:blipFill>
        <p:spPr>
          <a:xfrm>
            <a:off x="3739621" y="5195884"/>
            <a:ext cx="6022446" cy="292930"/>
          </a:xfrm>
          <a:prstGeom prst="rect">
            <a:avLst/>
          </a:prstGeom>
        </p:spPr>
      </p:pic>
      <p:graphicFrame>
        <p:nvGraphicFramePr>
          <p:cNvPr id="29" name="Group 60"/>
          <p:cNvGraphicFramePr>
            <a:graphicFrameLocks noGrp="1"/>
          </p:cNvGraphicFramePr>
          <p:nvPr>
            <p:extLst>
              <p:ext uri="{D42A27DB-BD31-4B8C-83A1-F6EECF244321}">
                <p14:modId xmlns:p14="http://schemas.microsoft.com/office/powerpoint/2010/main" val="1125668877"/>
              </p:ext>
            </p:extLst>
          </p:nvPr>
        </p:nvGraphicFramePr>
        <p:xfrm>
          <a:off x="253903" y="2207945"/>
          <a:ext cx="9402763" cy="366712"/>
        </p:xfrm>
        <a:graphic>
          <a:graphicData uri="http://schemas.openxmlformats.org/drawingml/2006/table">
            <a:tbl>
              <a:tblPr/>
              <a:tblGrid>
                <a:gridCol w="9402763">
                  <a:extLst>
                    <a:ext uri="{9D8B030D-6E8A-4147-A177-3AD203B41FA5}">
                      <a16:colId xmlns:a16="http://schemas.microsoft.com/office/drawing/2014/main" val="20000"/>
                    </a:ext>
                  </a:extLst>
                </a:gridCol>
              </a:tblGrid>
              <a:tr h="366712">
                <a:tc>
                  <a:txBody>
                    <a:bodyPr/>
                    <a:lstStyle>
                      <a:lvl1pPr marL="449263" algn="l">
                        <a:spcBef>
                          <a:spcPct val="20000"/>
                        </a:spcBef>
                        <a:defRPr sz="2800">
                          <a:solidFill>
                            <a:schemeClr val="tx1"/>
                          </a:solidFill>
                          <a:latin typeface="Times New Roman" panose="02020603050405020304" pitchFamily="18" charset="0"/>
                        </a:defRPr>
                      </a:lvl1pPr>
                      <a:lvl2pPr marL="628650"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449263" marR="0" lvl="0" indent="0" algn="l" defTabSz="914400" rtl="0" eaLnBrk="0" fontAlgn="base" latinLnBrk="0" hangingPunct="0">
                        <a:lnSpc>
                          <a:spcPct val="100000"/>
                        </a:lnSpc>
                        <a:spcBef>
                          <a:spcPct val="20000"/>
                        </a:spcBef>
                        <a:spcAft>
                          <a:spcPct val="0"/>
                        </a:spcAft>
                        <a:buClrTx/>
                        <a:buSzTx/>
                        <a:buFontTx/>
                        <a:buNone/>
                        <a:tabLst/>
                      </a:pPr>
                      <a:r>
                        <a:rPr kumimoji="0" lang="eu-ES" sz="1800" b="1" i="0" u="none" strike="noStrike" cap="none" normalizeH="0" baseline="0" noProof="0" dirty="0">
                          <a:ln>
                            <a:noFill/>
                          </a:ln>
                          <a:solidFill>
                            <a:schemeClr val="bg1"/>
                          </a:solidFill>
                          <a:effectLst/>
                          <a:latin typeface="Arial" panose="020B0604020202020204" pitchFamily="34" charset="0"/>
                        </a:rPr>
                        <a:t>GFA Kudeaketa Estrategiko Plana 2015-2019</a:t>
                      </a:r>
                    </a:p>
                  </a:txBody>
                  <a:tcPr marT="45839" marB="45839" anchor="ctr" horzOverflow="overflow">
                    <a:lnL cap="flat">
                      <a:noFill/>
                    </a:lnL>
                    <a:lnR cap="flat">
                      <a:noFill/>
                    </a:lnR>
                    <a:lnT cap="flat">
                      <a:noFill/>
                    </a:lnT>
                    <a:lnB cap="flat">
                      <a:noFill/>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Herritarren partaidetza: GFAko Estrategiaren oinarrizko mugarri bat</a:t>
            </a:r>
          </a:p>
        </p:txBody>
      </p:sp>
    </p:spTree>
    <p:extLst>
      <p:ext uri="{BB962C8B-B14F-4D97-AF65-F5344CB8AC3E}">
        <p14:creationId xmlns:p14="http://schemas.microsoft.com/office/powerpoint/2010/main" val="14452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8"/>
          <p:cNvSpPr>
            <a:spLocks noChangeArrowheads="1"/>
          </p:cNvSpPr>
          <p:nvPr/>
        </p:nvSpPr>
        <p:spPr bwMode="auto">
          <a:xfrm>
            <a:off x="225329" y="1047969"/>
            <a:ext cx="9393238" cy="5109733"/>
          </a:xfrm>
          <a:prstGeom prst="rect">
            <a:avLst/>
          </a:prstGeom>
          <a:noFill/>
          <a:ln>
            <a:noFill/>
          </a:ln>
          <a:extLst/>
        </p:spPr>
        <p:txBody>
          <a:bodyPr wrap="squar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just">
              <a:spcBef>
                <a:spcPts val="600"/>
              </a:spcBef>
              <a:spcAft>
                <a:spcPts val="0"/>
              </a:spcAft>
              <a:buClr>
                <a:srgbClr val="003399"/>
              </a:buClr>
              <a:defRPr/>
            </a:pPr>
            <a:r>
              <a:rPr lang="eu-ES" dirty="0">
                <a:latin typeface="+mn-lt"/>
              </a:rPr>
              <a:t>Maiatzaren 24ko foru hauteskundeetan gizarte gipuzkoarrak nagusiki adierazi zuen aldaketarako eta akordio politikoetarako gogoa zuela, bai gobernu programa eta lehentasunetan bai politika egiteko moduan. Orain, jendearen mesfidantza eta erakundeen arteko talka gainditzeko eta Gobernantza Onaren oinarriak berreskuratzeko erronka dugu. Erronka horretarako, ezinbestekoa dugu politikaren zentzu etikoa eta desberdinen arteko ulerkuntza blindatzea, gizarteari zerbitzatzeko konpromiso publikoa hartzea, eta aitzindaritza instituzional eta politikoa komunitateari zerbitzatzeko gaitasun partekatutzat ulertzea.</a:t>
            </a: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r>
              <a:rPr lang="eu-ES" dirty="0">
                <a:latin typeface="+mn-lt"/>
              </a:rPr>
              <a:t>Goiko irudiak ongi islatzen duen moduan, parte-hartzea Gobernantza Onaren oinarrietako bat da. Herritarrak parte-hartzearen bidez balio publikoa sortzeko prozesuan txertatu nahi dira. Gizartea osatzen duten </a:t>
            </a:r>
            <a:r>
              <a:rPr lang="eu-ES" dirty="0" err="1">
                <a:latin typeface="+mn-lt"/>
              </a:rPr>
              <a:t>pertsonengan</a:t>
            </a:r>
            <a:r>
              <a:rPr lang="eu-ES" dirty="0">
                <a:latin typeface="+mn-lt"/>
              </a:rPr>
              <a:t> jartzen da fokua, euren herritartasun sentimendua sustatuz eta baita inguruarekiko eta ingurukoekiko </a:t>
            </a:r>
            <a:r>
              <a:rPr lang="eu-ES" dirty="0" err="1">
                <a:latin typeface="+mn-lt"/>
              </a:rPr>
              <a:t>erantzunkidetasuna</a:t>
            </a:r>
            <a:r>
              <a:rPr lang="eu-ES" dirty="0">
                <a:latin typeface="+mn-lt"/>
              </a:rPr>
              <a:t> ere.</a:t>
            </a:r>
          </a:p>
          <a:p>
            <a:pPr algn="just">
              <a:spcBef>
                <a:spcPts val="600"/>
              </a:spcBef>
              <a:spcAft>
                <a:spcPts val="0"/>
              </a:spcAft>
              <a:buClr>
                <a:srgbClr val="003399"/>
              </a:buClr>
              <a:defRPr/>
            </a:pPr>
            <a:endParaRPr lang="eu-ES" dirty="0">
              <a:latin typeface="+mn-lt"/>
            </a:endParaRPr>
          </a:p>
          <a:p>
            <a:pPr algn="just">
              <a:spcBef>
                <a:spcPts val="600"/>
              </a:spcBef>
              <a:spcAft>
                <a:spcPts val="0"/>
              </a:spcAft>
              <a:buClr>
                <a:srgbClr val="003399"/>
              </a:buClr>
              <a:defRPr/>
            </a:pPr>
            <a:r>
              <a:rPr lang="eu-ES" dirty="0">
                <a:latin typeface="+mn-lt"/>
              </a:rPr>
              <a:t>Urratsez urrats, herritarren parte-hartzea erakundeen egiteko moduetan txertatu eta finkatzera goaz.</a:t>
            </a:r>
          </a:p>
        </p:txBody>
      </p:sp>
      <p:grpSp>
        <p:nvGrpSpPr>
          <p:cNvPr id="8" name="Grupo 7"/>
          <p:cNvGrpSpPr/>
          <p:nvPr/>
        </p:nvGrpSpPr>
        <p:grpSpPr>
          <a:xfrm>
            <a:off x="1696103" y="2327563"/>
            <a:ext cx="6181286" cy="2341420"/>
            <a:chOff x="2216696" y="1671646"/>
            <a:chExt cx="5760640" cy="4061610"/>
          </a:xfrm>
        </p:grpSpPr>
        <p:sp>
          <p:nvSpPr>
            <p:cNvPr id="9" name="7 Rectángulo redondeado"/>
            <p:cNvSpPr/>
            <p:nvPr/>
          </p:nvSpPr>
          <p:spPr>
            <a:xfrm>
              <a:off x="2216696" y="1671646"/>
              <a:ext cx="5760640" cy="4061610"/>
            </a:xfrm>
            <a:prstGeom prst="roundRect">
              <a:avLst>
                <a:gd name="adj" fmla="val 5210"/>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solidFill>
                  <a:prstClr val="white"/>
                </a:solidFill>
              </a:endParaRPr>
            </a:p>
          </p:txBody>
        </p:sp>
        <p:sp>
          <p:nvSpPr>
            <p:cNvPr id="10" name="Forma libre 9"/>
            <p:cNvSpPr/>
            <p:nvPr/>
          </p:nvSpPr>
          <p:spPr>
            <a:xfrm>
              <a:off x="4223408" y="3257677"/>
              <a:ext cx="1476004" cy="1476004"/>
            </a:xfrm>
            <a:custGeom>
              <a:avLst/>
              <a:gdLst>
                <a:gd name="connsiteX0" fmla="*/ 0 w 1476004"/>
                <a:gd name="connsiteY0" fmla="*/ 738002 h 1476004"/>
                <a:gd name="connsiteX1" fmla="*/ 738002 w 1476004"/>
                <a:gd name="connsiteY1" fmla="*/ 0 h 1476004"/>
                <a:gd name="connsiteX2" fmla="*/ 1476004 w 1476004"/>
                <a:gd name="connsiteY2" fmla="*/ 738002 h 1476004"/>
                <a:gd name="connsiteX3" fmla="*/ 738002 w 1476004"/>
                <a:gd name="connsiteY3" fmla="*/ 1476004 h 1476004"/>
                <a:gd name="connsiteX4" fmla="*/ 0 w 1476004"/>
                <a:gd name="connsiteY4" fmla="*/ 738002 h 147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004" h="1476004">
                  <a:moveTo>
                    <a:pt x="0" y="738002"/>
                  </a:moveTo>
                  <a:cubicBezTo>
                    <a:pt x="0" y="330415"/>
                    <a:pt x="330415" y="0"/>
                    <a:pt x="738002" y="0"/>
                  </a:cubicBezTo>
                  <a:cubicBezTo>
                    <a:pt x="1145589" y="0"/>
                    <a:pt x="1476004" y="330415"/>
                    <a:pt x="1476004" y="738002"/>
                  </a:cubicBezTo>
                  <a:cubicBezTo>
                    <a:pt x="1476004" y="1145589"/>
                    <a:pt x="1145589" y="1476004"/>
                    <a:pt x="738002" y="1476004"/>
                  </a:cubicBezTo>
                  <a:cubicBezTo>
                    <a:pt x="330415" y="1476004"/>
                    <a:pt x="0" y="1145589"/>
                    <a:pt x="0" y="738002"/>
                  </a:cubicBezTo>
                  <a:close/>
                </a:path>
              </a:pathLst>
            </a:custGeom>
            <a:solidFill>
              <a:schemeClr val="accent2"/>
            </a:solidFill>
            <a:scene3d>
              <a:camera prst="orthographicFront"/>
              <a:lightRig rig="flat" dir="t"/>
            </a:scene3d>
            <a:sp3d prstMaterial="dkEdge">
              <a:bevelT w="8200" h="38100"/>
            </a:sp3d>
          </p:spPr>
          <p:style>
            <a:lnRef idx="0">
              <a:schemeClr val="accent2">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22506" tIns="222506" rIns="222506" bIns="222506" numCol="1" spcCol="1270" anchor="ctr" anchorCtr="0">
              <a:noAutofit/>
            </a:bodyPr>
            <a:lstStyle/>
            <a:p>
              <a:pPr lvl="0" algn="ctr" defTabSz="444500">
                <a:lnSpc>
                  <a:spcPct val="100000"/>
                </a:lnSpc>
                <a:spcBef>
                  <a:spcPct val="0"/>
                </a:spcBef>
                <a:spcAft>
                  <a:spcPts val="0"/>
                </a:spcAft>
              </a:pPr>
              <a:r>
                <a:rPr lang="eu-ES" sz="1000" b="1" kern="1200" dirty="0">
                  <a:solidFill>
                    <a:schemeClr val="bg1"/>
                  </a:solidFill>
                  <a:effectLst/>
                  <a:latin typeface="Arial" panose="020B0604020202020204" pitchFamily="34" charset="0"/>
                  <a:cs typeface="Arial" panose="020B0604020202020204" pitchFamily="34" charset="0"/>
                  <a:sym typeface="Wingdings"/>
                </a:rPr>
                <a:t>GOBERNANTZA ONA</a:t>
              </a:r>
            </a:p>
          </p:txBody>
        </p:sp>
        <p:sp>
          <p:nvSpPr>
            <p:cNvPr id="11" name="Flecha izquierda 10"/>
            <p:cNvSpPr/>
            <p:nvPr/>
          </p:nvSpPr>
          <p:spPr>
            <a:xfrm rot="12651131">
              <a:off x="3537116" y="3461370"/>
              <a:ext cx="956940" cy="420661"/>
            </a:xfrm>
            <a:prstGeom prst="leftArrow">
              <a:avLst>
                <a:gd name="adj1" fmla="val 60000"/>
                <a:gd name="adj2" fmla="val 50000"/>
              </a:avLst>
            </a:prstGeom>
          </p:spPr>
          <p:style>
            <a:lnRef idx="0">
              <a:schemeClr val="accent2">
                <a:tint val="60000"/>
                <a:hueOff val="0"/>
                <a:satOff val="0"/>
                <a:lumOff val="0"/>
                <a:alphaOff val="0"/>
              </a:schemeClr>
            </a:lnRef>
            <a:fillRef idx="2">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2" name="Forma libre 11"/>
            <p:cNvSpPr/>
            <p:nvPr/>
          </p:nvSpPr>
          <p:spPr>
            <a:xfrm>
              <a:off x="2748304" y="2879317"/>
              <a:ext cx="1420390" cy="733072"/>
            </a:xfrm>
            <a:custGeom>
              <a:avLst/>
              <a:gdLst>
                <a:gd name="connsiteX0" fmla="*/ 0 w 1420390"/>
                <a:gd name="connsiteY0" fmla="*/ 82424 h 824237"/>
                <a:gd name="connsiteX1" fmla="*/ 82424 w 1420390"/>
                <a:gd name="connsiteY1" fmla="*/ 0 h 824237"/>
                <a:gd name="connsiteX2" fmla="*/ 1337966 w 1420390"/>
                <a:gd name="connsiteY2" fmla="*/ 0 h 824237"/>
                <a:gd name="connsiteX3" fmla="*/ 1420390 w 1420390"/>
                <a:gd name="connsiteY3" fmla="*/ 82424 h 824237"/>
                <a:gd name="connsiteX4" fmla="*/ 1420390 w 1420390"/>
                <a:gd name="connsiteY4" fmla="*/ 741813 h 824237"/>
                <a:gd name="connsiteX5" fmla="*/ 1337966 w 1420390"/>
                <a:gd name="connsiteY5" fmla="*/ 824237 h 824237"/>
                <a:gd name="connsiteX6" fmla="*/ 82424 w 1420390"/>
                <a:gd name="connsiteY6" fmla="*/ 824237 h 824237"/>
                <a:gd name="connsiteX7" fmla="*/ 0 w 1420390"/>
                <a:gd name="connsiteY7" fmla="*/ 741813 h 824237"/>
                <a:gd name="connsiteX8" fmla="*/ 0 w 1420390"/>
                <a:gd name="connsiteY8" fmla="*/ 82424 h 82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390" h="824237">
                  <a:moveTo>
                    <a:pt x="0" y="82424"/>
                  </a:moveTo>
                  <a:cubicBezTo>
                    <a:pt x="0" y="36902"/>
                    <a:pt x="36902" y="0"/>
                    <a:pt x="82424" y="0"/>
                  </a:cubicBezTo>
                  <a:lnTo>
                    <a:pt x="1337966" y="0"/>
                  </a:lnTo>
                  <a:cubicBezTo>
                    <a:pt x="1383488" y="0"/>
                    <a:pt x="1420390" y="36902"/>
                    <a:pt x="1420390" y="82424"/>
                  </a:cubicBezTo>
                  <a:lnTo>
                    <a:pt x="1420390" y="741813"/>
                  </a:lnTo>
                  <a:cubicBezTo>
                    <a:pt x="1420390" y="787335"/>
                    <a:pt x="1383488" y="824237"/>
                    <a:pt x="1337966" y="824237"/>
                  </a:cubicBezTo>
                  <a:lnTo>
                    <a:pt x="82424" y="824237"/>
                  </a:lnTo>
                  <a:cubicBezTo>
                    <a:pt x="36902" y="824237"/>
                    <a:pt x="0" y="787335"/>
                    <a:pt x="0" y="741813"/>
                  </a:cubicBezTo>
                  <a:lnTo>
                    <a:pt x="0" y="82424"/>
                  </a:lnTo>
                  <a:close/>
                </a:path>
              </a:pathLst>
            </a:custGeom>
            <a:solidFill>
              <a:schemeClr val="accent3">
                <a:lumMod val="60000"/>
                <a:lumOff val="40000"/>
              </a:schemeClr>
            </a:solidFill>
            <a:scene3d>
              <a:camera prst="orthographicFront"/>
              <a:lightRig rig="flat" dir="t"/>
            </a:scene3d>
            <a:sp3d prstMaterial="dkEdge">
              <a:bevelT w="8200" h="38100"/>
            </a:sp3d>
          </p:spPr>
          <p:style>
            <a:lnRef idx="0">
              <a:schemeClr val="accent2">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191" tIns="43191" rIns="43191" bIns="43191" numCol="1" spcCol="1270" anchor="ctr" anchorCtr="0">
              <a:noAutofit/>
            </a:bodyPr>
            <a:lstStyle/>
            <a:p>
              <a:pPr lvl="0" algn="ctr" defTabSz="444500">
                <a:lnSpc>
                  <a:spcPct val="100000"/>
                </a:lnSpc>
                <a:spcBef>
                  <a:spcPct val="0"/>
                </a:spcBef>
                <a:spcAft>
                  <a:spcPts val="0"/>
                </a:spcAft>
              </a:pPr>
              <a:r>
                <a:rPr lang="eu-ES" sz="1000" b="1" kern="1200" dirty="0">
                  <a:solidFill>
                    <a:schemeClr val="tx1"/>
                  </a:solidFill>
                  <a:effectLst/>
                  <a:latin typeface="Arial" panose="020B0604020202020204" pitchFamily="34" charset="0"/>
                  <a:cs typeface="Arial" panose="020B0604020202020204" pitchFamily="34" charset="0"/>
                  <a:sym typeface="Wingdings"/>
                </a:rPr>
                <a:t>Gardentasuna</a:t>
              </a:r>
            </a:p>
          </p:txBody>
        </p:sp>
        <p:sp>
          <p:nvSpPr>
            <p:cNvPr id="13" name="Flecha izquierda 12"/>
            <p:cNvSpPr/>
            <p:nvPr/>
          </p:nvSpPr>
          <p:spPr>
            <a:xfrm rot="16292740">
              <a:off x="4725558" y="2897679"/>
              <a:ext cx="660220" cy="420661"/>
            </a:xfrm>
            <a:prstGeom prst="leftArrow">
              <a:avLst>
                <a:gd name="adj1" fmla="val 60000"/>
                <a:gd name="adj2" fmla="val 50000"/>
              </a:avLst>
            </a:prstGeom>
            <a:solidFill>
              <a:schemeClr val="accent2">
                <a:lumMod val="60000"/>
                <a:lumOff val="40000"/>
              </a:schemeClr>
            </a:solidFill>
          </p:spPr>
          <p:style>
            <a:lnRef idx="0">
              <a:schemeClr val="accent2">
                <a:tint val="60000"/>
                <a:hueOff val="0"/>
                <a:satOff val="0"/>
                <a:lumOff val="0"/>
                <a:alphaOff val="0"/>
              </a:schemeClr>
            </a:lnRef>
            <a:fillRef idx="2">
              <a:scrgbClr r="0" g="0" b="0"/>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4" name="Forma libre 13"/>
            <p:cNvSpPr/>
            <p:nvPr/>
          </p:nvSpPr>
          <p:spPr>
            <a:xfrm>
              <a:off x="3988541" y="2233950"/>
              <a:ext cx="2023240" cy="651205"/>
            </a:xfrm>
            <a:custGeom>
              <a:avLst/>
              <a:gdLst>
                <a:gd name="connsiteX0" fmla="*/ 0 w 2023240"/>
                <a:gd name="connsiteY0" fmla="*/ 65121 h 651205"/>
                <a:gd name="connsiteX1" fmla="*/ 65121 w 2023240"/>
                <a:gd name="connsiteY1" fmla="*/ 0 h 651205"/>
                <a:gd name="connsiteX2" fmla="*/ 1958120 w 2023240"/>
                <a:gd name="connsiteY2" fmla="*/ 0 h 651205"/>
                <a:gd name="connsiteX3" fmla="*/ 2023241 w 2023240"/>
                <a:gd name="connsiteY3" fmla="*/ 65121 h 651205"/>
                <a:gd name="connsiteX4" fmla="*/ 2023240 w 2023240"/>
                <a:gd name="connsiteY4" fmla="*/ 586085 h 651205"/>
                <a:gd name="connsiteX5" fmla="*/ 1958119 w 2023240"/>
                <a:gd name="connsiteY5" fmla="*/ 651206 h 651205"/>
                <a:gd name="connsiteX6" fmla="*/ 65121 w 2023240"/>
                <a:gd name="connsiteY6" fmla="*/ 651205 h 651205"/>
                <a:gd name="connsiteX7" fmla="*/ 0 w 2023240"/>
                <a:gd name="connsiteY7" fmla="*/ 586084 h 651205"/>
                <a:gd name="connsiteX8" fmla="*/ 0 w 2023240"/>
                <a:gd name="connsiteY8" fmla="*/ 65121 h 6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240" h="651205">
                  <a:moveTo>
                    <a:pt x="0" y="65121"/>
                  </a:moveTo>
                  <a:cubicBezTo>
                    <a:pt x="0" y="29156"/>
                    <a:pt x="29156" y="0"/>
                    <a:pt x="65121" y="0"/>
                  </a:cubicBezTo>
                  <a:lnTo>
                    <a:pt x="1958120" y="0"/>
                  </a:lnTo>
                  <a:cubicBezTo>
                    <a:pt x="1994085" y="0"/>
                    <a:pt x="2023241" y="29156"/>
                    <a:pt x="2023241" y="65121"/>
                  </a:cubicBezTo>
                  <a:cubicBezTo>
                    <a:pt x="2023241" y="238776"/>
                    <a:pt x="2023240" y="412430"/>
                    <a:pt x="2023240" y="586085"/>
                  </a:cubicBezTo>
                  <a:cubicBezTo>
                    <a:pt x="2023240" y="622050"/>
                    <a:pt x="1994084" y="651206"/>
                    <a:pt x="1958119" y="651206"/>
                  </a:cubicBezTo>
                  <a:lnTo>
                    <a:pt x="65121" y="651205"/>
                  </a:lnTo>
                  <a:cubicBezTo>
                    <a:pt x="29156" y="651205"/>
                    <a:pt x="0" y="622049"/>
                    <a:pt x="0" y="586084"/>
                  </a:cubicBezTo>
                  <a:lnTo>
                    <a:pt x="0" y="65121"/>
                  </a:lnTo>
                  <a:close/>
                </a:path>
              </a:pathLst>
            </a:custGeom>
            <a:solidFill>
              <a:schemeClr val="accent6">
                <a:lumMod val="60000"/>
                <a:lumOff val="40000"/>
              </a:schemeClr>
            </a:solidFill>
            <a:ln>
              <a:solidFill>
                <a:schemeClr val="accent2">
                  <a:lumMod val="75000"/>
                </a:schemeClr>
              </a:solidFill>
            </a:ln>
            <a:scene3d>
              <a:camera prst="orthographicFront"/>
              <a:lightRig rig="flat" dir="t"/>
            </a:scene3d>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8123" tIns="38123" rIns="38123" bIns="38123" numCol="1" spcCol="1270" anchor="ctr" anchorCtr="0">
              <a:noAutofit/>
            </a:bodyPr>
            <a:lstStyle/>
            <a:p>
              <a:pPr lvl="0" algn="ctr" defTabSz="444500">
                <a:lnSpc>
                  <a:spcPct val="100000"/>
                </a:lnSpc>
                <a:spcBef>
                  <a:spcPct val="0"/>
                </a:spcBef>
                <a:spcAft>
                  <a:spcPts val="0"/>
                </a:spcAft>
              </a:pPr>
              <a:r>
                <a:rPr lang="eu-ES" sz="1000" b="1" kern="1200" dirty="0">
                  <a:solidFill>
                    <a:schemeClr val="tx1"/>
                  </a:solidFill>
                  <a:effectLst/>
                  <a:latin typeface="Arial" panose="020B0604020202020204" pitchFamily="34" charset="0"/>
                  <a:cs typeface="Arial" panose="020B0604020202020204" pitchFamily="34" charset="0"/>
                  <a:sym typeface="Wingdings"/>
                </a:rPr>
                <a:t>Lankidetza</a:t>
              </a:r>
            </a:p>
          </p:txBody>
        </p:sp>
        <p:sp>
          <p:nvSpPr>
            <p:cNvPr id="15" name="Flecha izquierda 14"/>
            <p:cNvSpPr/>
            <p:nvPr/>
          </p:nvSpPr>
          <p:spPr>
            <a:xfrm rot="20100596">
              <a:off x="5418809" y="3461370"/>
              <a:ext cx="979868" cy="420661"/>
            </a:xfrm>
            <a:prstGeom prst="leftArrow">
              <a:avLst>
                <a:gd name="adj1" fmla="val 60000"/>
                <a:gd name="adj2" fmla="val 50000"/>
              </a:avLst>
            </a:prstGeom>
          </p:spPr>
          <p:style>
            <a:lnRef idx="0">
              <a:schemeClr val="accent2">
                <a:tint val="60000"/>
                <a:hueOff val="0"/>
                <a:satOff val="0"/>
                <a:lumOff val="0"/>
                <a:alphaOff val="0"/>
              </a:schemeClr>
            </a:lnRef>
            <a:fillRef idx="2">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6" name="Forma libre 15"/>
            <p:cNvSpPr/>
            <p:nvPr/>
          </p:nvSpPr>
          <p:spPr>
            <a:xfrm>
              <a:off x="5869044" y="2879317"/>
              <a:ext cx="1402203" cy="733072"/>
            </a:xfrm>
            <a:custGeom>
              <a:avLst/>
              <a:gdLst>
                <a:gd name="connsiteX0" fmla="*/ 0 w 1402203"/>
                <a:gd name="connsiteY0" fmla="*/ 73307 h 733072"/>
                <a:gd name="connsiteX1" fmla="*/ 73307 w 1402203"/>
                <a:gd name="connsiteY1" fmla="*/ 0 h 733072"/>
                <a:gd name="connsiteX2" fmla="*/ 1328896 w 1402203"/>
                <a:gd name="connsiteY2" fmla="*/ 0 h 733072"/>
                <a:gd name="connsiteX3" fmla="*/ 1402203 w 1402203"/>
                <a:gd name="connsiteY3" fmla="*/ 73307 h 733072"/>
                <a:gd name="connsiteX4" fmla="*/ 1402203 w 1402203"/>
                <a:gd name="connsiteY4" fmla="*/ 659765 h 733072"/>
                <a:gd name="connsiteX5" fmla="*/ 1328896 w 1402203"/>
                <a:gd name="connsiteY5" fmla="*/ 733072 h 733072"/>
                <a:gd name="connsiteX6" fmla="*/ 73307 w 1402203"/>
                <a:gd name="connsiteY6" fmla="*/ 733072 h 733072"/>
                <a:gd name="connsiteX7" fmla="*/ 0 w 1402203"/>
                <a:gd name="connsiteY7" fmla="*/ 659765 h 733072"/>
                <a:gd name="connsiteX8" fmla="*/ 0 w 1402203"/>
                <a:gd name="connsiteY8" fmla="*/ 73307 h 7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203" h="733072">
                  <a:moveTo>
                    <a:pt x="0" y="73307"/>
                  </a:moveTo>
                  <a:cubicBezTo>
                    <a:pt x="0" y="32821"/>
                    <a:pt x="32821" y="0"/>
                    <a:pt x="73307" y="0"/>
                  </a:cubicBezTo>
                  <a:lnTo>
                    <a:pt x="1328896" y="0"/>
                  </a:lnTo>
                  <a:cubicBezTo>
                    <a:pt x="1369382" y="0"/>
                    <a:pt x="1402203" y="32821"/>
                    <a:pt x="1402203" y="73307"/>
                  </a:cubicBezTo>
                  <a:lnTo>
                    <a:pt x="1402203" y="659765"/>
                  </a:lnTo>
                  <a:cubicBezTo>
                    <a:pt x="1402203" y="700251"/>
                    <a:pt x="1369382" y="733072"/>
                    <a:pt x="1328896" y="733072"/>
                  </a:cubicBezTo>
                  <a:lnTo>
                    <a:pt x="73307" y="733072"/>
                  </a:lnTo>
                  <a:cubicBezTo>
                    <a:pt x="32821" y="733072"/>
                    <a:pt x="0" y="700251"/>
                    <a:pt x="0" y="659765"/>
                  </a:cubicBezTo>
                  <a:lnTo>
                    <a:pt x="0" y="73307"/>
                  </a:lnTo>
                  <a:close/>
                </a:path>
              </a:pathLst>
            </a:custGeom>
            <a:solidFill>
              <a:schemeClr val="accent1">
                <a:lumMod val="60000"/>
                <a:lumOff val="40000"/>
              </a:schemeClr>
            </a:solidFill>
            <a:ln>
              <a:solidFill>
                <a:schemeClr val="accent2">
                  <a:lumMod val="75000"/>
                </a:schemeClr>
              </a:solidFill>
            </a:ln>
            <a:scene3d>
              <a:camera prst="orthographicFront"/>
              <a:lightRig rig="flat" dir="t"/>
            </a:scene3d>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0521" tIns="40521" rIns="40521" bIns="40521" numCol="1" spcCol="1270" anchor="ctr" anchorCtr="0">
              <a:noAutofit/>
            </a:bodyPr>
            <a:lstStyle/>
            <a:p>
              <a:pPr lvl="0" algn="ctr" defTabSz="444500">
                <a:lnSpc>
                  <a:spcPct val="100000"/>
                </a:lnSpc>
                <a:spcBef>
                  <a:spcPct val="0"/>
                </a:spcBef>
                <a:spcAft>
                  <a:spcPts val="0"/>
                </a:spcAft>
              </a:pPr>
              <a:r>
                <a:rPr lang="eu-ES" sz="1000" b="1" kern="1200" dirty="0">
                  <a:solidFill>
                    <a:schemeClr val="tx1"/>
                  </a:solidFill>
                  <a:effectLst/>
                  <a:latin typeface="Arial" panose="020B0604020202020204" pitchFamily="34" charset="0"/>
                  <a:cs typeface="Arial" panose="020B0604020202020204" pitchFamily="34" charset="0"/>
                  <a:sym typeface="Wingdings"/>
                </a:rPr>
                <a:t>PARTE-HARTZEA</a:t>
              </a:r>
            </a:p>
          </p:txBody>
        </p:sp>
        <p:sp>
          <p:nvSpPr>
            <p:cNvPr id="17" name="Forma libre 16"/>
            <p:cNvSpPr/>
            <p:nvPr/>
          </p:nvSpPr>
          <p:spPr>
            <a:xfrm>
              <a:off x="4015587" y="4781812"/>
              <a:ext cx="1954938" cy="418226"/>
            </a:xfrm>
            <a:custGeom>
              <a:avLst/>
              <a:gdLst>
                <a:gd name="connsiteX0" fmla="*/ 0 w 1954938"/>
                <a:gd name="connsiteY0" fmla="*/ 41823 h 418226"/>
                <a:gd name="connsiteX1" fmla="*/ 41823 w 1954938"/>
                <a:gd name="connsiteY1" fmla="*/ 0 h 418226"/>
                <a:gd name="connsiteX2" fmla="*/ 1913115 w 1954938"/>
                <a:gd name="connsiteY2" fmla="*/ 0 h 418226"/>
                <a:gd name="connsiteX3" fmla="*/ 1954938 w 1954938"/>
                <a:gd name="connsiteY3" fmla="*/ 41823 h 418226"/>
                <a:gd name="connsiteX4" fmla="*/ 1954938 w 1954938"/>
                <a:gd name="connsiteY4" fmla="*/ 376403 h 418226"/>
                <a:gd name="connsiteX5" fmla="*/ 1913115 w 1954938"/>
                <a:gd name="connsiteY5" fmla="*/ 418226 h 418226"/>
                <a:gd name="connsiteX6" fmla="*/ 41823 w 1954938"/>
                <a:gd name="connsiteY6" fmla="*/ 418226 h 418226"/>
                <a:gd name="connsiteX7" fmla="*/ 0 w 1954938"/>
                <a:gd name="connsiteY7" fmla="*/ 376403 h 418226"/>
                <a:gd name="connsiteX8" fmla="*/ 0 w 1954938"/>
                <a:gd name="connsiteY8" fmla="*/ 41823 h 41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938" h="418226">
                  <a:moveTo>
                    <a:pt x="0" y="41823"/>
                  </a:moveTo>
                  <a:cubicBezTo>
                    <a:pt x="0" y="18725"/>
                    <a:pt x="18725" y="0"/>
                    <a:pt x="41823" y="0"/>
                  </a:cubicBezTo>
                  <a:lnTo>
                    <a:pt x="1913115" y="0"/>
                  </a:lnTo>
                  <a:cubicBezTo>
                    <a:pt x="1936213" y="0"/>
                    <a:pt x="1954938" y="18725"/>
                    <a:pt x="1954938" y="41823"/>
                  </a:cubicBezTo>
                  <a:lnTo>
                    <a:pt x="1954938" y="376403"/>
                  </a:lnTo>
                  <a:cubicBezTo>
                    <a:pt x="1954938" y="399501"/>
                    <a:pt x="1936213" y="418226"/>
                    <a:pt x="1913115" y="418226"/>
                  </a:cubicBezTo>
                  <a:lnTo>
                    <a:pt x="41823" y="418226"/>
                  </a:lnTo>
                  <a:cubicBezTo>
                    <a:pt x="18725" y="418226"/>
                    <a:pt x="0" y="399501"/>
                    <a:pt x="0" y="376403"/>
                  </a:cubicBezTo>
                  <a:lnTo>
                    <a:pt x="0" y="41823"/>
                  </a:lnTo>
                  <a:close/>
                </a:path>
              </a:pathLst>
            </a:custGeom>
            <a:solidFill>
              <a:schemeClr val="bg1">
                <a:lumMod val="85000"/>
              </a:schemeClr>
            </a:solidFill>
            <a:ln>
              <a:solidFill>
                <a:schemeClr val="accent2">
                  <a:lumMod val="75000"/>
                </a:schemeClr>
              </a:solidFill>
            </a:ln>
            <a:scene3d>
              <a:camera prst="orthographicFront"/>
              <a:lightRig rig="flat" dir="t"/>
            </a:scene3d>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1299" tIns="31299" rIns="31299" bIns="31299" numCol="1" spcCol="1270" anchor="ctr" anchorCtr="0">
              <a:noAutofit/>
            </a:bodyPr>
            <a:lstStyle/>
            <a:p>
              <a:pPr lvl="0" algn="ctr" defTabSz="444500">
                <a:lnSpc>
                  <a:spcPct val="100000"/>
                </a:lnSpc>
                <a:spcBef>
                  <a:spcPct val="0"/>
                </a:spcBef>
                <a:spcAft>
                  <a:spcPts val="0"/>
                </a:spcAft>
              </a:pPr>
              <a:r>
                <a:rPr lang="eu-ES" sz="1000" b="1" kern="1200" dirty="0">
                  <a:solidFill>
                    <a:schemeClr val="tx1"/>
                  </a:solidFill>
                  <a:effectLst/>
                  <a:latin typeface="Arial" panose="020B0604020202020204" pitchFamily="34" charset="0"/>
                  <a:cs typeface="Arial" panose="020B0604020202020204" pitchFamily="34" charset="0"/>
                  <a:sym typeface="Wingdings"/>
                </a:rPr>
                <a:t>Kontu ematea</a:t>
              </a:r>
            </a:p>
          </p:txBody>
        </p:sp>
      </p:grpSp>
      <p:sp>
        <p:nvSpPr>
          <p:cNvPr id="19" name="Rectangle 25"/>
          <p:cNvSpPr>
            <a:spLocks noChangeArrowheads="1"/>
          </p:cNvSpPr>
          <p:nvPr/>
        </p:nvSpPr>
        <p:spPr bwMode="auto">
          <a:xfrm>
            <a:off x="-1" y="69056"/>
            <a:ext cx="8240751" cy="455613"/>
          </a:xfrm>
          <a:prstGeom prst="rect">
            <a:avLst/>
          </a:prstGeom>
          <a:noFill/>
          <a:ln>
            <a:noFill/>
          </a:ln>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2419350"/>
            <a:r>
              <a:rPr lang="eu-ES" altLang="es-E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Herritarren partaidetza: GFAko Estrategiaren oinarrizko mugarri bat</a:t>
            </a:r>
          </a:p>
        </p:txBody>
      </p:sp>
    </p:spTree>
    <p:extLst>
      <p:ext uri="{BB962C8B-B14F-4D97-AF65-F5344CB8AC3E}">
        <p14:creationId xmlns:p14="http://schemas.microsoft.com/office/powerpoint/2010/main" val="311213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56"/>
          <p:cNvSpPr>
            <a:spLocks noChangeArrowheads="1"/>
          </p:cNvSpPr>
          <p:nvPr/>
        </p:nvSpPr>
        <p:spPr bwMode="auto">
          <a:xfrm>
            <a:off x="1262831" y="3658428"/>
            <a:ext cx="8241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b"/>
          <a:lstStyle>
            <a:lvl1pPr marL="2235200" indent="-2235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indent="0" algn="r"/>
            <a:r>
              <a:rPr lang="eu-ES" altLang="es-E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PARTE-HARTU DUTEN ERAGILEAK</a:t>
            </a:r>
          </a:p>
        </p:txBody>
      </p:sp>
    </p:spTree>
    <p:extLst>
      <p:ext uri="{BB962C8B-B14F-4D97-AF65-F5344CB8AC3E}">
        <p14:creationId xmlns:p14="http://schemas.microsoft.com/office/powerpoint/2010/main" val="2432868453"/>
      </p:ext>
    </p:extLst>
  </p:cSld>
  <p:clrMapOvr>
    <a:masterClrMapping/>
  </p:clrMapOvr>
  <p:transition spd="slow"/>
</p:sld>
</file>

<file path=ppt/theme/theme1.xml><?xml version="1.0" encoding="utf-8"?>
<a:theme xmlns:a="http://schemas.openxmlformats.org/drawingml/2006/main" name="Portad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i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3175">
          <a:noFill/>
        </a:ln>
      </a:spPr>
      <a:bodyPr wrap="none" rtlCol="0" anchor="ctr" anchorCtr="0">
        <a:noAutofit/>
      </a:bodyPr>
      <a:lstStyle>
        <a:defPPr>
          <a:defRPr sz="30000" dirty="0" smtClean="0">
            <a:solidFill>
              <a:schemeClr val="bg1">
                <a:lumMod val="85000"/>
              </a:schemeClr>
            </a:solidFill>
            <a:latin typeface="Tahoma" pitchFamily="34" charset="0"/>
            <a:cs typeface="Tahoma" pitchFamily="34" charset="0"/>
          </a:defRPr>
        </a:defPPr>
      </a:lstStyle>
    </a:txDef>
  </a:objectDefaults>
  <a:extraClrSchemeLst/>
</a:theme>
</file>

<file path=ppt/theme/theme3.xml><?xml version="1.0" encoding="utf-8"?>
<a:theme xmlns:a="http://schemas.openxmlformats.org/drawingml/2006/main" name="1_Conteni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3175">
          <a:noFill/>
        </a:ln>
      </a:spPr>
      <a:bodyPr wrap="none" rtlCol="0" anchor="ctr" anchorCtr="0">
        <a:noAutofit/>
      </a:bodyPr>
      <a:lstStyle>
        <a:defPPr>
          <a:defRPr sz="30000" dirty="0" smtClean="0">
            <a:solidFill>
              <a:schemeClr val="bg1">
                <a:lumMod val="85000"/>
              </a:schemeClr>
            </a:solidFill>
            <a:latin typeface="Tahoma" pitchFamily="34" charset="0"/>
            <a:cs typeface="Tahoma" pitchFamily="34" charset="0"/>
          </a:defRPr>
        </a:defPPr>
      </a:lstStyle>
    </a:txDef>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Office\Plantillas\Presentación en blanco.pot</Template>
  <TotalTime>48998</TotalTime>
  <Words>4808</Words>
  <Application>Microsoft Office PowerPoint</Application>
  <PresentationFormat>A4 (210 x 297 mm)</PresentationFormat>
  <Paragraphs>843</Paragraphs>
  <Slides>41</Slides>
  <Notes>41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41</vt:i4>
      </vt:variant>
    </vt:vector>
  </HeadingPairs>
  <TitlesOfParts>
    <vt:vector size="51" baseType="lpstr">
      <vt:lpstr>Arial</vt:lpstr>
      <vt:lpstr>Calibri</vt:lpstr>
      <vt:lpstr>Geneva</vt:lpstr>
      <vt:lpstr>Tahoma</vt:lpstr>
      <vt:lpstr>Times New Roman</vt:lpstr>
      <vt:lpstr>Verdana</vt:lpstr>
      <vt:lpstr>Wingdings</vt:lpstr>
      <vt:lpstr>Portadas</vt:lpstr>
      <vt:lpstr>Contenido</vt:lpstr>
      <vt:lpstr>1_Contenido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MSFT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ABAS</dc:creator>
  <cp:lastModifiedBy>Amaia Leunda Arrizabalaga</cp:lastModifiedBy>
  <cp:revision>3149</cp:revision>
  <cp:lastPrinted>2016-12-02T12:49:44Z</cp:lastPrinted>
  <dcterms:created xsi:type="dcterms:W3CDTF">2000-03-29T11:57:06Z</dcterms:created>
  <dcterms:modified xsi:type="dcterms:W3CDTF">2017-06-01T15:53:43Z</dcterms:modified>
</cp:coreProperties>
</file>